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</p:sldMasterIdLst>
  <p:notesMasterIdLst>
    <p:notesMasterId r:id="rId20"/>
  </p:notesMasterIdLst>
  <p:sldIdLst>
    <p:sldId id="258" r:id="rId5"/>
    <p:sldId id="286" r:id="rId6"/>
    <p:sldId id="287" r:id="rId7"/>
    <p:sldId id="457" r:id="rId8"/>
    <p:sldId id="259" r:id="rId9"/>
    <p:sldId id="460" r:id="rId10"/>
    <p:sldId id="459" r:id="rId11"/>
    <p:sldId id="461" r:id="rId12"/>
    <p:sldId id="462" r:id="rId13"/>
    <p:sldId id="464" r:id="rId14"/>
    <p:sldId id="463" r:id="rId15"/>
    <p:sldId id="465" r:id="rId16"/>
    <p:sldId id="467" r:id="rId17"/>
    <p:sldId id="477" r:id="rId18"/>
    <p:sldId id="4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514"/>
    <a:srgbClr val="319DBF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089275-A7DF-424F-8701-3CF840B76E15}" v="110" dt="2024-08-20T19:37:34.816"/>
    <p1510:client id="{AC191394-CB1A-F419-D23D-58A086AB5B62}" v="237" dt="2024-08-20T02:57:29.558"/>
    <p1510:client id="{C2DC5EB3-FAB6-05E9-2770-D51313CDC171}" v="351" dt="2024-08-20T00:13:31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AD4D-6909-40B7-B0B2-3B2CD2A0020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5A90B-9368-45C6-A1FA-51A69FD08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2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3B00-6E86-70FF-C473-D39F05EEB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50B70-7B9E-8483-FDD4-6A2E7B551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CBD09-FBC0-0AA2-4356-6CECFD9C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86D0D-1E38-3FBB-513F-DFF0B845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597F7-194D-C603-CC8F-61171E9D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4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55FA-9B95-D3D8-B725-28F8A8C7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B1033-E0C4-2542-A8F6-A62BA26D8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95C9D-735B-0248-14A6-0EC7E433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88D69-EB48-DD7C-91AC-DF768888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461EC-6ED4-9D80-0B1F-E85F8E74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4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699FC4-182E-69B9-61CE-848D7AE93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3A690-1707-7BD4-8BDF-7A6CB1155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FCF4B-9F99-08B7-A20C-05EF1447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F425A-9579-3962-7C88-3FA2FA82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9B9B7-574C-A5F3-27EB-33C9E89B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86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3BB7B-4C20-4C6A-99B3-D724753743F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4E03-7666-49EC-9436-780B9B788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FCDD-FD1E-753E-843D-9A111924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45316-FAED-D042-1C82-572718730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66F57-0C1E-FF8A-F3EB-54A0ACDC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5A7EF-1BB5-9B86-B253-D62E2587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C9486-E6A4-D65E-06FD-79E111B4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4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59B7-C8ED-4D7B-8649-080FDA69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D5155-0F6D-0608-6888-F6C5B2B6E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0EB4-B4CB-435E-9DA6-8201BDE6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22726-3514-9DA8-C390-6CE96D5C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AAB37-35D8-BF3E-71DA-99639096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CD93-9520-9451-9587-AEDB22D0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AA449-4A65-3D32-72DA-7906D4D82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44BCD-484A-D3F5-C2F0-72D14A9D5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77ADA-4799-2D34-8001-2B3C3E155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6B3C8-F041-8469-2FCB-041BF27D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18B91-52BC-626B-2127-A31F4CB7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4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1147-7AEE-FB39-39AC-19716FA2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F5096-0FAF-F986-F50D-4CCCE8B3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13C2B-A38E-625E-2940-4A3F78E1F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E7A8D-AD85-2BB0-BBF8-7A659C76B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73398-24C5-9D84-6B8B-933D2878C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F63EB8-F0AF-162E-022F-2163664E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AD408-51B7-837C-446B-0D5BBE7EF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02C801-67B7-D09C-AB18-F2823D80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6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B62F2-576B-DB1E-6DB3-E8E3CA3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C15F5-0546-2491-1FEE-7EF33D5D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A015A-CF97-F587-60CE-A51B1B273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552DF-7699-7888-0D38-C2517CFD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3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447CD-F2E5-D862-468A-33938BF1D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8FE86-9CBB-BDD8-125B-8C1D8BDB0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44260-181D-6A3F-C835-78370C035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2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A7C9-55B6-D8E4-596A-19C20537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B6F9-BAC1-6231-5F68-C195D2DCF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D6227-392A-8153-F55E-AB606F1D1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10E08-EE40-CA26-7982-D4705B54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94316-01F7-A5FA-04EE-D26BE22C0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D2C2E-6F88-AEBC-7FF1-4F493349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4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AFC1-AFCC-A35D-9744-36ADC697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D6D851-48CC-67B5-DA56-199537ADF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E65DF-53D3-C3E2-B2F6-CD0B3B11E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6420B-3F51-78FC-B84E-744D939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F7570-6C18-DC29-AB53-1CB935DC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F750E-3CF0-950A-3625-16E8EA61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874CA-2EB7-E835-7F36-A6F05A24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64C5D-197B-21E8-D486-6FD0BBED9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3AC5A-6494-F70F-DF4D-28B9A8B1F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71278-10F2-489A-86E0-A150806615B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13137-911E-B419-946C-B2F8B7332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F1D4C-C5A0-2684-297D-33A86DE46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0B95-241B-46DE-940A-C82C82397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6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FDF4B61-9F50-DFE8-5723-9539BC80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878" y="1121676"/>
            <a:ext cx="6601511" cy="46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re | Chemical Reactions, Heat ...">
            <a:extLst>
              <a:ext uri="{FF2B5EF4-FFF2-40B4-BE49-F238E27FC236}">
                <a16:creationId xmlns:a16="http://schemas.microsoft.com/office/drawing/2014/main" id="{B7DAEB60-27CE-AB0C-BE68-3BE7E6DB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82" y="1754528"/>
            <a:ext cx="2576945" cy="364044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8E4963-18E9-C845-7DEC-62E3F7E03A2E}"/>
              </a:ext>
            </a:extLst>
          </p:cNvPr>
          <p:cNvSpPr txBox="1"/>
          <p:nvPr/>
        </p:nvSpPr>
        <p:spPr>
          <a:xfrm>
            <a:off x="8520009" y="4222037"/>
            <a:ext cx="2120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Sales</a:t>
            </a:r>
          </a:p>
        </p:txBody>
      </p:sp>
    </p:spTree>
    <p:extLst>
      <p:ext uri="{BB962C8B-B14F-4D97-AF65-F5344CB8AC3E}">
        <p14:creationId xmlns:p14="http://schemas.microsoft.com/office/powerpoint/2010/main" val="412859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egoe UI"/>
                <a:ea typeface="Calibri Light"/>
                <a:cs typeface="Segoe UI"/>
              </a:rPr>
              <a:t>Presenting Options</a:t>
            </a:r>
            <a:endParaRPr lang="en-US" sz="4000" dirty="0">
              <a:solidFill>
                <a:srgbClr val="002060"/>
              </a:solidFill>
            </a:endParaRPr>
          </a:p>
        </p:txBody>
      </p:sp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154" name="Rectangle 615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5" name="Rectangle 615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6" y="2728091"/>
            <a:ext cx="4833791" cy="23729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ea typeface="Calibri"/>
                <a:cs typeface="Calibri"/>
              </a:rPr>
              <a:t>When is it better to offer a new system?  </a:t>
            </a:r>
          </a:p>
          <a:p>
            <a:pPr marL="0" indent="0">
              <a:buNone/>
            </a:pPr>
            <a:endParaRPr lang="en-US" sz="32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ea typeface="Calibri"/>
                <a:cs typeface="Calibri"/>
              </a:rPr>
              <a:t>Always present all options.</a:t>
            </a:r>
            <a:endParaRPr lang="en-US" sz="3200" dirty="0">
              <a:solidFill>
                <a:srgbClr val="002060"/>
              </a:solidFill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o ultimatums actually work? - by Carissa Potter">
            <a:extLst>
              <a:ext uri="{FF2B5EF4-FFF2-40B4-BE49-F238E27FC236}">
                <a16:creationId xmlns:a16="http://schemas.microsoft.com/office/drawing/2014/main" id="{41201281-958F-E001-863D-8F8219A8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33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pPr algn="ctr"/>
            <a:r>
              <a:rPr lang="en-US" u="sng" dirty="0">
                <a:latin typeface="Segoe UI"/>
                <a:ea typeface="Calibri Light"/>
                <a:cs typeface="Segoe UI"/>
              </a:rPr>
              <a:t>Guiding the Client</a:t>
            </a:r>
            <a:endParaRPr lang="en-US" u="sng" dirty="0"/>
          </a:p>
        </p:txBody>
      </p:sp>
      <p:pic>
        <p:nvPicPr>
          <p:cNvPr id="7170" name="Picture 2" descr="Student Services / School Counselors">
            <a:extLst>
              <a:ext uri="{FF2B5EF4-FFF2-40B4-BE49-F238E27FC236}">
                <a16:creationId xmlns:a16="http://schemas.microsoft.com/office/drawing/2014/main" id="{2E8475E8-BDBC-15C6-4BB2-1A8A9186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r="1" b="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1965" y="2634495"/>
            <a:ext cx="3537526" cy="354026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>
                <a:ea typeface="Calibri"/>
                <a:cs typeface="Calibri"/>
              </a:rPr>
              <a:t>This is a journey you must guide the client through.  </a:t>
            </a:r>
          </a:p>
          <a:p>
            <a:pPr marL="0" indent="0" algn="ctr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You’re the guide, but it’s on their time.</a:t>
            </a:r>
            <a:endParaRPr lang="en-US" dirty="0">
              <a:solidFill>
                <a:srgbClr val="C00000"/>
              </a:solidFill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9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Transparency and Clarity in Relationships">
            <a:extLst>
              <a:ext uri="{FF2B5EF4-FFF2-40B4-BE49-F238E27FC236}">
                <a16:creationId xmlns:a16="http://schemas.microsoft.com/office/drawing/2014/main" id="{DE27A30C-9ED7-FAE6-A71A-469D7C96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r="11831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810" y="284397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Segoe UI"/>
                <a:ea typeface="Calibri Light"/>
                <a:cs typeface="Segoe UI"/>
              </a:rPr>
              <a:t>Transparency &amp; Closing the Deal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8810" y="2468705"/>
            <a:ext cx="3822189" cy="398966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ea typeface="Calibri"/>
                <a:cs typeface="Calibri"/>
              </a:rPr>
              <a:t>Transparency can be the highest form of relationship with a client. 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ea typeface="Calibri"/>
                <a:cs typeface="Calibri"/>
              </a:rPr>
              <a:t>Getting paid is the second-to-last step. </a:t>
            </a: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C00000"/>
                </a:solidFill>
                <a:ea typeface="Calibri"/>
                <a:cs typeface="Calibri"/>
              </a:rPr>
              <a:t>Once paid, solidify the relationship, educate the client, and strengthen the connection.</a:t>
            </a:r>
            <a:endParaRPr lang="en-US" sz="2400" dirty="0">
              <a:solidFill>
                <a:srgbClr val="C00000"/>
              </a:solidFill>
            </a:endParaRPr>
          </a:p>
          <a:p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102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0" name="Rectangle 92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Atlantic Studies/ History, Culture and Society (Master of Arts) – Leibniz  University Hannover">
            <a:extLst>
              <a:ext uri="{FF2B5EF4-FFF2-40B4-BE49-F238E27FC236}">
                <a16:creationId xmlns:a16="http://schemas.microsoft.com/office/drawing/2014/main" id="{3E9B41D6-570E-1BA6-AA06-481142D2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9653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2" name="Rectangle 92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215661"/>
            <a:ext cx="4133916" cy="146356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Segoe UI"/>
                <a:ea typeface="Calibri Light"/>
                <a:cs typeface="Segoe UI"/>
              </a:rPr>
              <a:t>Interesting studies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E2D8F-9226-EA6E-A2B9-EC9E2A9FD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4" y="1801090"/>
            <a:ext cx="5421745" cy="48412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**Social Proof**</a:t>
            </a:r>
          </a:p>
          <a:p>
            <a:pPr marL="0" indent="0">
              <a:buNone/>
            </a:pPr>
            <a:r>
              <a:rPr lang="en-US" sz="1400" dirty="0">
                <a:ea typeface="Calibri"/>
                <a:cs typeface="Calibri"/>
              </a:rPr>
              <a:t> According to a study by Bright Local, 88% of consumers trust online reviews as much as personal recommendations.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ea typeface="Calibri"/>
                <a:cs typeface="Calibri"/>
              </a:rPr>
              <a:t>Another study by Spiegel Research Center found that displaying reviews can increase conversion rates by 270%.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**Urgency and Scarcity**</a:t>
            </a:r>
            <a:endParaRPr lang="en-US" sz="1400" b="1" dirty="0"/>
          </a:p>
          <a:p>
            <a:pPr marL="0" indent="0">
              <a:buNone/>
            </a:pPr>
            <a:r>
              <a:rPr lang="en-US" sz="1400" dirty="0">
                <a:ea typeface="Calibri"/>
                <a:cs typeface="Calibri"/>
              </a:rPr>
              <a:t> A study by CXL found that adding urgency to a call-to-action increased conversions by 332%.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ea typeface="Calibri"/>
                <a:cs typeface="Calibri"/>
              </a:rPr>
              <a:t> According to FOMO, nearly 60% of consumers said they would make a faster purchasing decision if they knew an item was in limited supply.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**Storytelling**</a:t>
            </a:r>
            <a:endParaRPr lang="en-US" sz="1400" b="1" dirty="0"/>
          </a:p>
          <a:p>
            <a:pPr marL="0" indent="0">
              <a:buNone/>
            </a:pPr>
            <a:r>
              <a:rPr lang="en-US" sz="1400" dirty="0">
                <a:ea typeface="Calibri"/>
                <a:cs typeface="Calibri"/>
              </a:rPr>
              <a:t>Research by Jennifer Aaker, a marketing professor at Stanford, found that stories are remembered up to 22 times more than facts alone.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ea typeface="Calibri"/>
                <a:cs typeface="Calibri"/>
              </a:rPr>
              <a:t>Another study by One Spot found that storytelling can increase the value of a product by over 20 times.</a:t>
            </a:r>
            <a:endParaRPr lang="en-US" sz="1400" dirty="0"/>
          </a:p>
          <a:p>
            <a:endParaRPr lang="en-US" sz="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41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Atlantic Studies/ History, Culture and Society (Master of Arts) – Leibniz  University Hannover">
            <a:extLst>
              <a:ext uri="{FF2B5EF4-FFF2-40B4-BE49-F238E27FC236}">
                <a16:creationId xmlns:a16="http://schemas.microsoft.com/office/drawing/2014/main" id="{BEB1079C-5DE6-09F9-9071-36F2EB5F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965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528" y="189781"/>
            <a:ext cx="3151054" cy="197727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Segoe UI"/>
                <a:ea typeface="Calibri Light"/>
                <a:cs typeface="Segoe UI"/>
              </a:rPr>
              <a:t>Interesting Studies-Continued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E2D8F-9226-EA6E-A2B9-EC9E2A9FD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54" y="2167057"/>
            <a:ext cx="4623758" cy="450116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400" b="1" dirty="0">
                <a:latin typeface="Segoe UI"/>
                <a:ea typeface="Calibri"/>
                <a:cs typeface="Segoe UI"/>
              </a:rPr>
              <a:t>**Benefits vs. Features**</a:t>
            </a:r>
            <a:endParaRPr lang="en-US" sz="14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>
                <a:latin typeface="Segoe UI"/>
                <a:ea typeface="Calibri"/>
                <a:cs typeface="Segoe UI"/>
              </a:rPr>
              <a:t>According to a study by CEB, highlighting the benefits of a product instead of its features can increase sales by up to 20%.</a:t>
            </a:r>
            <a:endParaRPr lang="en-US" sz="1400" dirty="0"/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latin typeface="Segoe UI"/>
                <a:ea typeface="Calibri"/>
                <a:cs typeface="Segoe UI"/>
              </a:rPr>
              <a:t>**Building Rapport**</a:t>
            </a:r>
            <a:endParaRPr lang="en-US" sz="1400" b="1" dirty="0"/>
          </a:p>
          <a:p>
            <a:pPr marL="0" indent="0">
              <a:buNone/>
            </a:pPr>
            <a:r>
              <a:rPr lang="en-US" sz="1400" dirty="0">
                <a:latin typeface="Segoe UI"/>
                <a:ea typeface="Calibri"/>
                <a:cs typeface="Segoe UI"/>
              </a:rPr>
              <a:t>Research by Gong.io found that building rapport in the first five minutes of a sales call increases the likelihood of a successful sale by 56%.</a:t>
            </a:r>
            <a:endParaRPr lang="en-US" sz="1400" dirty="0"/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latin typeface="Segoe UI"/>
                <a:ea typeface="Calibri"/>
                <a:cs typeface="Segoe UI"/>
              </a:rPr>
              <a:t>**Follow-up**</a:t>
            </a:r>
            <a:endParaRPr lang="en-US" sz="1400" b="1" dirty="0"/>
          </a:p>
          <a:p>
            <a:pPr marL="0" indent="0">
              <a:buNone/>
            </a:pPr>
            <a:r>
              <a:rPr lang="en-US" sz="1400" dirty="0">
                <a:latin typeface="Segoe UI"/>
                <a:ea typeface="Calibri"/>
                <a:cs typeface="Segoe UI"/>
              </a:rPr>
              <a:t>The Association of Sales Executives found that 81% of sales happen after at least five follow-ups.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latin typeface="Segoe UI"/>
                <a:ea typeface="Calibri"/>
                <a:cs typeface="Segoe UI"/>
              </a:rPr>
              <a:t>According to the Harvard Business Review, companies that nurture leads make 50% more sales at a cost 33% less than non-nurtured leads.</a:t>
            </a:r>
            <a:endParaRPr lang="en-US" sz="1400" dirty="0"/>
          </a:p>
          <a:p>
            <a:endParaRPr lang="en-US" sz="8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444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4FA3-9859-DA2C-3868-E1B82170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374" y="365125"/>
            <a:ext cx="705497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Thoughts &amp; Questions…</a:t>
            </a:r>
          </a:p>
        </p:txBody>
      </p:sp>
      <p:pic>
        <p:nvPicPr>
          <p:cNvPr id="11266" name="Picture 2" descr="As A Leader, Are You Asking The Right Questions?">
            <a:extLst>
              <a:ext uri="{FF2B5EF4-FFF2-40B4-BE49-F238E27FC236}">
                <a16:creationId xmlns:a16="http://schemas.microsoft.com/office/drawing/2014/main" id="{2744D513-5915-ABFE-C05D-436C8901C4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42" y="1509623"/>
            <a:ext cx="7141084" cy="473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52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hecklist and pencil">
            <a:extLst>
              <a:ext uri="{FF2B5EF4-FFF2-40B4-BE49-F238E27FC236}">
                <a16:creationId xmlns:a16="http://schemas.microsoft.com/office/drawing/2014/main" id="{2F4C80B6-C42C-2D9E-54A5-0187FEE0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04" b="3639"/>
          <a:stretch/>
        </p:blipFill>
        <p:spPr>
          <a:xfrm>
            <a:off x="-3047" y="0"/>
            <a:ext cx="1218895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9B9EA-89AA-0886-45E1-8840AFBA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01" y="124361"/>
            <a:ext cx="3907016" cy="1092739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319DBF"/>
                </a:solidFill>
              </a:rPr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21B6B-F3DA-977B-CAE8-953C88E8B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4D2F1-3E5E-55CC-3B50-EEDA5CA23A1D}"/>
              </a:ext>
            </a:extLst>
          </p:cNvPr>
          <p:cNvSpPr txBox="1"/>
          <p:nvPr/>
        </p:nvSpPr>
        <p:spPr>
          <a:xfrm>
            <a:off x="7609247" y="1189996"/>
            <a:ext cx="4050789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Client profiling and their specific concerns 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Service is a full course meal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Presenting options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Guiding the client 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Transparency and closing the contract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49DEE-C35A-E5C3-A17E-7057FA432B98}"/>
              </a:ext>
            </a:extLst>
          </p:cNvPr>
          <p:cNvSpPr txBox="1"/>
          <p:nvPr/>
        </p:nvSpPr>
        <p:spPr>
          <a:xfrm>
            <a:off x="287128" y="1266438"/>
            <a:ext cx="3634595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Mind set and control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Image and energy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Understanding your client 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Body language and rapport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Talking about money</a:t>
            </a:r>
          </a:p>
        </p:txBody>
      </p:sp>
    </p:spTree>
    <p:extLst>
      <p:ext uri="{BB962C8B-B14F-4D97-AF65-F5344CB8AC3E}">
        <p14:creationId xmlns:p14="http://schemas.microsoft.com/office/powerpoint/2010/main" val="38681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9B8F2-F092-FB2C-08D0-1EABE734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92" y="2872899"/>
            <a:ext cx="5184476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en-US" sz="2000" dirty="0">
                <a:solidFill>
                  <a:srgbClr val="319DBF"/>
                </a:solidFill>
                <a:latin typeface="Segoe UI"/>
                <a:ea typeface="Calibri" panose="020F0502020204030204"/>
                <a:cs typeface="Segoe UI"/>
              </a:rPr>
              <a:t>- What’s your mindset, and how can you affect it?  </a:t>
            </a:r>
            <a:endParaRPr lang="en-US" sz="2000" dirty="0">
              <a:solidFill>
                <a:srgbClr val="319DBF"/>
              </a:solidFill>
              <a:ea typeface="Calibri"/>
              <a:cs typeface="Calibri"/>
            </a:endParaRPr>
          </a:p>
          <a:p>
            <a:pPr>
              <a:buNone/>
            </a:pPr>
            <a:r>
              <a:rPr lang="en-US" sz="2000" dirty="0">
                <a:solidFill>
                  <a:srgbClr val="319DBF"/>
                </a:solidFill>
                <a:latin typeface="Segoe UI"/>
                <a:ea typeface="Calibri" panose="020F0502020204030204"/>
                <a:cs typeface="Segoe UI"/>
              </a:rPr>
              <a:t>- What good comes from bringing personal problems into a call?  </a:t>
            </a:r>
            <a:endParaRPr lang="en-US" sz="2000" dirty="0">
              <a:solidFill>
                <a:srgbClr val="319DBF"/>
              </a:solidFill>
              <a:ea typeface="Calibri"/>
              <a:cs typeface="Calibri"/>
            </a:endParaRPr>
          </a:p>
          <a:p>
            <a:pPr>
              <a:buNone/>
            </a:pPr>
            <a:r>
              <a:rPr lang="en-US" sz="2000" dirty="0">
                <a:solidFill>
                  <a:srgbClr val="319DBF"/>
                </a:solidFill>
                <a:latin typeface="Segoe UI"/>
                <a:ea typeface="Calibri" panose="020F0502020204030204"/>
                <a:cs typeface="Segoe UI"/>
              </a:rPr>
              <a:t>- Can you have more control at work or at home?  </a:t>
            </a:r>
            <a:endParaRPr lang="en-US" sz="2000" dirty="0">
              <a:solidFill>
                <a:srgbClr val="319DBF"/>
              </a:solidFill>
              <a:ea typeface="Calibri"/>
              <a:cs typeface="Calibri"/>
            </a:endParaRPr>
          </a:p>
          <a:p>
            <a:pPr>
              <a:buNone/>
            </a:pPr>
            <a:r>
              <a:rPr lang="en-US" sz="2000" dirty="0">
                <a:solidFill>
                  <a:srgbClr val="319DBF"/>
                </a:solidFill>
                <a:latin typeface="Segoe UI"/>
                <a:ea typeface="Calibri" panose="020F0502020204030204"/>
                <a:cs typeface="Segoe UI"/>
              </a:rPr>
              <a:t>- Does success at home impact work, or does success at work influence home life more? </a:t>
            </a:r>
            <a:endParaRPr lang="en-US" sz="2000" dirty="0">
              <a:solidFill>
                <a:srgbClr val="319DBF"/>
              </a:solidFill>
            </a:endParaRPr>
          </a:p>
          <a:p>
            <a:pPr marL="0" indent="0">
              <a:buNone/>
            </a:pPr>
            <a:endParaRPr lang="en-US" sz="15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Range of moods sticky notes">
            <a:extLst>
              <a:ext uri="{FF2B5EF4-FFF2-40B4-BE49-F238E27FC236}">
                <a16:creationId xmlns:a16="http://schemas.microsoft.com/office/drawing/2014/main" id="{FA3516E1-832D-613A-4D51-007EB9D3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01" r="1534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7AD2F2-2CD7-F26E-B5AA-D0FA4679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6" y="562787"/>
            <a:ext cx="4939241" cy="1627391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319DBF"/>
                </a:solidFill>
              </a:rPr>
              <a:t>Mindset &amp; Control</a:t>
            </a:r>
          </a:p>
        </p:txBody>
      </p:sp>
    </p:spTree>
    <p:extLst>
      <p:ext uri="{BB962C8B-B14F-4D97-AF65-F5344CB8AC3E}">
        <p14:creationId xmlns:p14="http://schemas.microsoft.com/office/powerpoint/2010/main" val="2526177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70;p13">
            <a:extLst>
              <a:ext uri="{FF2B5EF4-FFF2-40B4-BE49-F238E27FC236}">
                <a16:creationId xmlns:a16="http://schemas.microsoft.com/office/drawing/2014/main" id="{28C424A2-F604-0BE3-0D00-2336B5DB28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spcFirstLastPara="1" vert="horz" lIns="121900" tIns="121900" rIns="121900" bIns="121900" rtlCol="0" anchor="b" anchorCtr="0">
            <a:normAutofit/>
          </a:bodyPr>
          <a:lstStyle/>
          <a:p>
            <a:r>
              <a:rPr lang="en-US" sz="5000" dirty="0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Image and Energy</a:t>
            </a:r>
            <a:endParaRPr lang="en-US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CE79ABA-DC39-6DF9-F4BF-5CA58D45192B}"/>
              </a:ext>
            </a:extLst>
          </p:cNvPr>
          <p:cNvSpPr/>
          <p:nvPr/>
        </p:nvSpPr>
        <p:spPr>
          <a:xfrm>
            <a:off x="9796557" y="2098813"/>
            <a:ext cx="524518" cy="451941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64017DD9-9DF9-32DF-22D5-C99B8678F55A}"/>
              </a:ext>
            </a:extLst>
          </p:cNvPr>
          <p:cNvSpPr/>
          <p:nvPr/>
        </p:nvSpPr>
        <p:spPr>
          <a:xfrm>
            <a:off x="10408710" y="2943703"/>
            <a:ext cx="524518" cy="451941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Hexagon 10">
            <a:extLst>
              <a:ext uri="{FF2B5EF4-FFF2-40B4-BE49-F238E27FC236}">
                <a16:creationId xmlns:a16="http://schemas.microsoft.com/office/drawing/2014/main" id="{F36573A5-1C26-38E2-FD82-493C9CC051E9}"/>
              </a:ext>
            </a:extLst>
          </p:cNvPr>
          <p:cNvSpPr txBox="1"/>
          <p:nvPr/>
        </p:nvSpPr>
        <p:spPr>
          <a:xfrm>
            <a:off x="10287713" y="2350165"/>
            <a:ext cx="761660" cy="6589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algn="ctr" defTabSz="6062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64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KPIs</a:t>
            </a:r>
            <a:endParaRPr lang="en-US" sz="2200" kern="12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12BCE37-5F74-9F45-51EE-4265A1FB208F}"/>
              </a:ext>
            </a:extLst>
          </p:cNvPr>
          <p:cNvSpPr/>
          <p:nvPr/>
        </p:nvSpPr>
        <p:spPr>
          <a:xfrm>
            <a:off x="9983469" y="3897425"/>
            <a:ext cx="524518" cy="451941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3EEC75C-305B-3AD6-02A8-1740E0EED767}"/>
              </a:ext>
            </a:extLst>
          </p:cNvPr>
          <p:cNvSpPr/>
          <p:nvPr/>
        </p:nvSpPr>
        <p:spPr>
          <a:xfrm>
            <a:off x="8928612" y="3996425"/>
            <a:ext cx="524518" cy="451941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84D24-583F-88DD-F2D3-0B25BD4AF4D3}"/>
              </a:ext>
            </a:extLst>
          </p:cNvPr>
          <p:cNvSpPr txBox="1"/>
          <p:nvPr/>
        </p:nvSpPr>
        <p:spPr>
          <a:xfrm>
            <a:off x="6047739" y="494314"/>
            <a:ext cx="5525596" cy="23237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defTabSz="56692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kern="1200" dirty="0">
                <a:latin typeface="Segoe UI"/>
                <a:ea typeface="+mn-ea"/>
                <a:cs typeface="Segoe UI"/>
              </a:rPr>
              <a:t>Does your image or energy reflect your mindset?  </a:t>
            </a:r>
            <a:endParaRPr lang="en-US" sz="2800" kern="1200" dirty="0">
              <a:latin typeface="Segoe UI"/>
              <a:cs typeface="Segoe UI"/>
            </a:endParaRPr>
          </a:p>
          <a:p>
            <a:pPr marL="342900" indent="-342900" defTabSz="56692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kern="1200" dirty="0">
                <a:latin typeface="Segoe UI"/>
                <a:ea typeface="+mn-ea"/>
                <a:cs typeface="Segoe UI"/>
              </a:rPr>
              <a:t>Consider how a professional setting, like a lawyer’s office, compares.  </a:t>
            </a:r>
          </a:p>
        </p:txBody>
      </p:sp>
      <p:pic>
        <p:nvPicPr>
          <p:cNvPr id="3" name="Picture 2" descr="Man wearing tuxedo">
            <a:extLst>
              <a:ext uri="{FF2B5EF4-FFF2-40B4-BE49-F238E27FC236}">
                <a16:creationId xmlns:a16="http://schemas.microsoft.com/office/drawing/2014/main" id="{978AD162-4253-E9F3-5731-FAC92B7B1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64" y="2753109"/>
            <a:ext cx="5413919" cy="3699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661BF-EE35-91EB-95E3-22CCE1BC10D2}"/>
              </a:ext>
            </a:extLst>
          </p:cNvPr>
          <p:cNvSpPr txBox="1"/>
          <p:nvPr/>
        </p:nvSpPr>
        <p:spPr>
          <a:xfrm>
            <a:off x="6211843" y="3470728"/>
            <a:ext cx="552559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66928">
              <a:spcAft>
                <a:spcPts val="600"/>
              </a:spcAft>
            </a:pPr>
            <a:r>
              <a:rPr lang="en-US" sz="2800" kern="1200" dirty="0">
                <a:solidFill>
                  <a:schemeClr val="accent1">
                    <a:lumMod val="75000"/>
                  </a:schemeClr>
                </a:solidFill>
                <a:latin typeface="Segoe UI"/>
                <a:ea typeface="+mn-ea"/>
                <a:cs typeface="Segoe UI"/>
              </a:rPr>
              <a:t>For example, wearing boots, a tucked-in shirt, dark jeans, and a forward-facing hat increased my sales by 25%. Whether it’s the “look good, feel good” placebo effect or something real doesn’t matter—I got the results.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F25CF9F0-F8C1-414D-B348-B5FA27CC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058" name="Color">
              <a:extLst>
                <a:ext uri="{FF2B5EF4-FFF2-40B4-BE49-F238E27FC236}">
                  <a16:creationId xmlns:a16="http://schemas.microsoft.com/office/drawing/2014/main" id="{C1E318F7-B291-4FDB-985C-DB1629D6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9" name="Color">
              <a:extLst>
                <a:ext uri="{FF2B5EF4-FFF2-40B4-BE49-F238E27FC236}">
                  <a16:creationId xmlns:a16="http://schemas.microsoft.com/office/drawing/2014/main" id="{37E06338-E21A-4BCF-BAD5-9E9C1121D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2" descr="Knowledge is Power — But Only if You ...">
            <a:extLst>
              <a:ext uri="{FF2B5EF4-FFF2-40B4-BE49-F238E27FC236}">
                <a16:creationId xmlns:a16="http://schemas.microsoft.com/office/drawing/2014/main" id="{5942E4AE-419A-43FB-B813-3E01CC6B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 r="1" b="1"/>
          <a:stretch/>
        </p:blipFill>
        <p:spPr bwMode="auto">
          <a:xfrm>
            <a:off x="352133" y="1996418"/>
            <a:ext cx="5577264" cy="41891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B21CE605-3A03-402B-BB38-A81222A0B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EC27C7F5-25D6-4030-88D6-FDD42629F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27FFAF58-47B3-4979-854A-961A54F72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5790E1CE-5AF7-4666-8A98-695A942CB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47352469-6A4A-46CB-A5D7-3FB2CE659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50526BE3-3011-4473-BF37-E41AC2354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EEDF85AF-945D-4F82-95F6-BEDCBE6D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0FE8AFB9-0F63-4CDE-822A-06D83023D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4" y="601379"/>
            <a:ext cx="10377484" cy="1546533"/>
          </a:xfrm>
          <a:effectLst>
            <a:softEdge rad="63500"/>
          </a:effectLst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Segoe UI"/>
                <a:ea typeface="Calibri Light"/>
                <a:cs typeface="Segoe UI"/>
              </a:rPr>
              <a:t>Understanding Your Client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001" y="2104561"/>
            <a:ext cx="5825499" cy="439839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Segoe UI"/>
                <a:cs typeface="Segoe UI"/>
              </a:rPr>
              <a:t>What do you really know about your client?  </a:t>
            </a:r>
          </a:p>
          <a:p>
            <a:endParaRPr lang="en-US" sz="2400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Segoe UI"/>
                <a:cs typeface="Segoe UI"/>
              </a:rPr>
              <a:t>Sure, you can check Zillow for house information or browse their social media, but did you ask about things outside the problem you’re there to fix? Just as a human?  </a:t>
            </a:r>
          </a:p>
          <a:p>
            <a:endParaRPr lang="en-US" sz="24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Segoe UI"/>
                <a:cs typeface="Segoe UI"/>
              </a:rPr>
              <a:t>Service is about building a relationship. Don’t you want to get to know someone before getting into a relationship? 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18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0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65" y="93420"/>
            <a:ext cx="9087784" cy="8756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Segoe UI"/>
                <a:ea typeface="Calibri Light"/>
                <a:cs typeface="Segoe UI"/>
              </a:rPr>
              <a:t>Body Language and Rapport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056" y="4330890"/>
            <a:ext cx="11049000" cy="22660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dirty="0">
              <a:latin typeface="Segoe UI"/>
              <a:cs typeface="Segoe UI"/>
            </a:endParaRPr>
          </a:p>
          <a:p>
            <a:pPr algn="ctr"/>
            <a:r>
              <a:rPr lang="en-US" dirty="0">
                <a:ea typeface="Calibri"/>
                <a:cs typeface="Calibri"/>
              </a:rPr>
              <a:t>How do you become an expert on your client’s body language?  </a:t>
            </a:r>
          </a:p>
          <a:p>
            <a:pPr marL="0" indent="0" algn="ctr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ea typeface="Calibri"/>
                <a:cs typeface="Calibri"/>
              </a:rPr>
              <a:t>Talk about their passions, then get them to vent about something. This helps you understand how they communicate when they’re happy or upset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3080" name="Picture 8" descr="On the Importance of Body Language in User Research - Cory Lebson's Blog  Posts from 2011 - 2022">
            <a:extLst>
              <a:ext uri="{FF2B5EF4-FFF2-40B4-BE49-F238E27FC236}">
                <a16:creationId xmlns:a16="http://schemas.microsoft.com/office/drawing/2014/main" id="{E1A1432A-208E-CD05-DFCE-1AD29C147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93" y="998876"/>
            <a:ext cx="9327927" cy="37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6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10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1" name="Rectangle 410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2" name="Group 4106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108" name="Oval 4107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9" name="Oval 4108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0" name="Oval 4109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1" name="Oval 4110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2" name="Oval 4111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3" name="Oval 4112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04" name="Rectangle 411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6" name="Group 411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118" name="Straight Connector 411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9" name="Straight Connector 411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0" name="Straight Connector 411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1" name="Straight Connector 412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22" name="Group 4122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124" name="Straight Connector 4123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5" name="Straight Connector 4124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6" name="Straight Connector 4125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7" name="Straight Connector 4126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28" name="Rectangle 41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30" name="Group 41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132" name="Straight Connector 41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3" name="Straight Connector 41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4" name="Straight Connector 41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5" name="Straight Connector 41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Segoe UI"/>
                <a:ea typeface="Calibri Light"/>
                <a:cs typeface="Segoe UI"/>
              </a:rPr>
              <a:t>Talking About Money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411" y="3980056"/>
            <a:ext cx="6685768" cy="268490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 dirty="0">
              <a:solidFill>
                <a:schemeClr val="bg1"/>
              </a:solidFill>
              <a:latin typeface="Segoe UI"/>
              <a:cs typeface="Segoe UI"/>
            </a:endParaRPr>
          </a:p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How do you talk about money without directly discussing price?  </a:t>
            </a:r>
          </a:p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My wife and I often discuss how everyone seems to be after our money. Can you relate this to your clients?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How does the way you or techs grew up with money affect the way they talk about money?</a:t>
            </a:r>
          </a:p>
        </p:txBody>
      </p:sp>
      <p:pic>
        <p:nvPicPr>
          <p:cNvPr id="2" name="Picture 4" descr="Why is Money such a Taboo Subject? - Applied Financial Services, Inc.">
            <a:extLst>
              <a:ext uri="{FF2B5EF4-FFF2-40B4-BE49-F238E27FC236}">
                <a16:creationId xmlns:a16="http://schemas.microsoft.com/office/drawing/2014/main" id="{EC44367F-C8BA-80DF-A115-3FF08BE8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90" y="374361"/>
            <a:ext cx="8966971" cy="359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2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51" y="350196"/>
            <a:ext cx="5252049" cy="1624520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Segoe UI"/>
                <a:ea typeface="Calibri Light"/>
                <a:cs typeface="Segoe UI"/>
              </a:rPr>
              <a:t>Client Profiling &amp;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Segoe UI"/>
                <a:ea typeface="Calibri Light"/>
                <a:cs typeface="Segoe UI"/>
              </a:rPr>
              <a:t>THIER</a:t>
            </a:r>
            <a:r>
              <a:rPr lang="en-US" sz="4000" dirty="0">
                <a:latin typeface="Segoe UI"/>
                <a:ea typeface="Calibri Light"/>
                <a:cs typeface="Segoe UI"/>
              </a:rPr>
              <a:t> Concerns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512289"/>
            <a:ext cx="5334000" cy="3995515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>
                <a:ea typeface="Calibri"/>
                <a:cs typeface="Calibri"/>
              </a:rPr>
              <a:t>Can you tell if your client is reacting to the problem at hand or to other life issues?  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ea typeface="Calibri"/>
                <a:cs typeface="Calibri"/>
              </a:rPr>
              <a:t>Did you ask about the history that led to you being called out?  </a:t>
            </a: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ea typeface="Calibri"/>
                <a:cs typeface="Calibri"/>
              </a:rPr>
              <a:t>What are your client’s concerns? They need to feel heard before they’ll hear you.  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rPr>
              <a:t>Appeal to their concerns before getting into your professional ones.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900" dirty="0">
              <a:ea typeface="Calibri"/>
              <a:cs typeface="Calibri"/>
            </a:endParaRPr>
          </a:p>
        </p:txBody>
      </p:sp>
      <p:pic>
        <p:nvPicPr>
          <p:cNvPr id="49" name="Picture 48" descr="Hand reaching out to sun">
            <a:extLst>
              <a:ext uri="{FF2B5EF4-FFF2-40B4-BE49-F238E27FC236}">
                <a16:creationId xmlns:a16="http://schemas.microsoft.com/office/drawing/2014/main" id="{E383A065-A3A2-1027-B6A6-AF48D5BDA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82" r="10997" b="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83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C41BF-5288-7E96-7E39-37951A30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97" y="487566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en-US" sz="6000" dirty="0">
                <a:latin typeface="Segoe UI"/>
                <a:ea typeface="Calibri Light"/>
                <a:cs typeface="Segoe UI"/>
              </a:rPr>
              <a:t>Service a Full Meal</a:t>
            </a:r>
            <a:endParaRPr lang="en-US" sz="6000" dirty="0"/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2B6AF-E7A9-C7C2-D3D9-4F559BED1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97" y="2890455"/>
            <a:ext cx="4368602" cy="343197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 dirty="0">
              <a:latin typeface="Segoe UI"/>
              <a:cs typeface="Segoe UI"/>
            </a:endParaRPr>
          </a:p>
          <a:p>
            <a:pPr algn="ctr"/>
            <a:r>
              <a:rPr lang="en-US" sz="2400" dirty="0">
                <a:ea typeface="Calibri"/>
                <a:cs typeface="Calibri"/>
              </a:rPr>
              <a:t>Your service is like a full meal: drinks, appetizers, the main course, sides, and dessert.  </a:t>
            </a:r>
          </a:p>
          <a:p>
            <a:pPr algn="ctr"/>
            <a:endParaRPr lang="en-US" sz="2200" dirty="0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rPr>
              <a:t>Learn how to serve it in stages—this is how you build a ticket.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200" dirty="0">
              <a:ea typeface="Calibri"/>
              <a:cs typeface="Calibri"/>
            </a:endParaRPr>
          </a:p>
        </p:txBody>
      </p:sp>
      <p:pic>
        <p:nvPicPr>
          <p:cNvPr id="5122" name="Picture 2" descr="Steak Dinner For Two | Recipes">
            <a:extLst>
              <a:ext uri="{FF2B5EF4-FFF2-40B4-BE49-F238E27FC236}">
                <a16:creationId xmlns:a16="http://schemas.microsoft.com/office/drawing/2014/main" id="{F04AA373-4E34-C8FB-1B18-CFBB6B76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77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e18af17-51b7-4cef-b67e-5afe1e4c37f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223C5DD8B3EC42B310D4843DD149A8" ma:contentTypeVersion="15" ma:contentTypeDescription="Create a new document." ma:contentTypeScope="" ma:versionID="067b7372e279afe137ff90d32c1d9708">
  <xsd:schema xmlns:xsd="http://www.w3.org/2001/XMLSchema" xmlns:xs="http://www.w3.org/2001/XMLSchema" xmlns:p="http://schemas.microsoft.com/office/2006/metadata/properties" xmlns:ns3="fe18af17-51b7-4cef-b67e-5afe1e4c37f8" xmlns:ns4="bc3700e0-4e8a-422d-9624-05a74029f886" targetNamespace="http://schemas.microsoft.com/office/2006/metadata/properties" ma:root="true" ma:fieldsID="1b0546a6369370c72e53e730e2fcf9c5" ns3:_="" ns4:_="">
    <xsd:import namespace="fe18af17-51b7-4cef-b67e-5afe1e4c37f8"/>
    <xsd:import namespace="bc3700e0-4e8a-422d-9624-05a74029f8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8af17-51b7-4cef-b67e-5afe1e4c37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700e0-4e8a-422d-9624-05a74029f88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884985-2FEB-4678-9471-BB5B4799B36A}">
  <ds:schemaRefs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bc3700e0-4e8a-422d-9624-05a74029f886"/>
    <ds:schemaRef ds:uri="http://schemas.microsoft.com/office/2006/metadata/properties"/>
    <ds:schemaRef ds:uri="http://schemas.openxmlformats.org/package/2006/metadata/core-properties"/>
    <ds:schemaRef ds:uri="fe18af17-51b7-4cef-b67e-5afe1e4c37f8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3C07E87-A61A-46BC-87F8-E68E76B14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18af17-51b7-4cef-b67e-5afe1e4c37f8"/>
    <ds:schemaRef ds:uri="bc3700e0-4e8a-422d-9624-05a74029f8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56F91-30FA-4E05-AED7-252186C06F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12879</TotalTime>
  <Words>783</Words>
  <Application>Microsoft Office PowerPoint</Application>
  <PresentationFormat>Widescreen</PresentationFormat>
  <Paragraphs>95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Today’s Agenda</vt:lpstr>
      <vt:lpstr>Mindset &amp; Control</vt:lpstr>
      <vt:lpstr>Image and Energy</vt:lpstr>
      <vt:lpstr>Understanding Your Client</vt:lpstr>
      <vt:lpstr>Body Language and Rapport</vt:lpstr>
      <vt:lpstr>Talking About Money</vt:lpstr>
      <vt:lpstr>Client Profiling &amp; THIER Concerns</vt:lpstr>
      <vt:lpstr>Service a Full Meal</vt:lpstr>
      <vt:lpstr>Presenting Options</vt:lpstr>
      <vt:lpstr>Guiding the Client</vt:lpstr>
      <vt:lpstr>Transparency &amp; Closing the Deal</vt:lpstr>
      <vt:lpstr>Interesting studies </vt:lpstr>
      <vt:lpstr>Interesting Studies-Continued</vt:lpstr>
      <vt:lpstr>Thoughts &amp; Questions…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Pathway</dc:title>
  <dc:creator>Alisa Imperial</dc:creator>
  <cp:lastModifiedBy>Alisa Imperial</cp:lastModifiedBy>
  <cp:revision>174</cp:revision>
  <dcterms:created xsi:type="dcterms:W3CDTF">2023-02-08T15:53:58Z</dcterms:created>
  <dcterms:modified xsi:type="dcterms:W3CDTF">2024-08-21T18:20:47Z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0x010100FB223C5DD8B3EC42B310D4843DD149A8</vt:lpwstr>
  </property>
</Properties>
</file>