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4"/>
  </p:sldMasterIdLst>
  <p:notesMasterIdLst>
    <p:notesMasterId r:id="rId18"/>
  </p:notesMasterIdLst>
  <p:sldIdLst>
    <p:sldId id="258" r:id="rId5"/>
    <p:sldId id="286" r:id="rId6"/>
    <p:sldId id="287" r:id="rId7"/>
    <p:sldId id="457" r:id="rId8"/>
    <p:sldId id="259" r:id="rId9"/>
    <p:sldId id="288" r:id="rId10"/>
    <p:sldId id="277" r:id="rId11"/>
    <p:sldId id="453" r:id="rId12"/>
    <p:sldId id="454" r:id="rId13"/>
    <p:sldId id="455" r:id="rId14"/>
    <p:sldId id="278" r:id="rId15"/>
    <p:sldId id="456" r:id="rId16"/>
    <p:sldId id="28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B1C39A-5EAA-49D1-9619-4A2FCBC2F27B}" v="193" dt="2024-06-18T16:03:54.3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62AD4D-6909-40B7-B0B2-3B2CD2A00209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35A90B-9368-45C6-A1FA-51A69FD087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721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C3B00-6E86-70FF-C473-D39F05EEBE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550B70-7B9E-8483-FDD4-6A2E7B5515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CBD09-FBC0-0AA2-4356-6CECFD9C7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1278-10F2-489A-86E0-A150806615B3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86D0D-1E38-3FBB-513F-DFF0B8453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4597F7-194D-C603-CC8F-61171E9DE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0B95-241B-46DE-940A-C82C8239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546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555FA-9B95-D3D8-B725-28F8A8C73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BB1033-E0C4-2542-A8F6-A62BA26D82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895C9D-735B-0248-14A6-0EC7E4333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1278-10F2-489A-86E0-A150806615B3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88D69-EB48-DD7C-91AC-DF768888D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461EC-6ED4-9D80-0B1F-E85F8E740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0B95-241B-46DE-940A-C82C8239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44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699FC4-182E-69B9-61CE-848D7AE93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D3A690-1707-7BD4-8BDF-7A6CB1155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FCF4B-9F99-08B7-A20C-05EF14474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1278-10F2-489A-86E0-A150806615B3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F425A-9579-3962-7C88-3FA2FA827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9B9B7-574C-A5F3-27EB-33C9E89BD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0B95-241B-46DE-940A-C82C8239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86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802" y="685800"/>
            <a:ext cx="10394706" cy="115196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2" y="2063395"/>
            <a:ext cx="33101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802" y="2639658"/>
            <a:ext cx="3310128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34622" y="2063395"/>
            <a:ext cx="33101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234621" y="2639658"/>
            <a:ext cx="3310128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770380" y="2063395"/>
            <a:ext cx="33101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900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770380" y="2639658"/>
            <a:ext cx="3310128" cy="273492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3BB7B-4C20-4C6A-99B3-D724753743F8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54E03-7666-49EC-9436-780B9B788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86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2FCDD-FD1E-753E-843D-9A1119241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45316-FAED-D042-1C82-572718730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266F57-0C1E-FF8A-F3EB-54A0ACDC8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1278-10F2-489A-86E0-A150806615B3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B5A7EF-1BB5-9B86-B253-D62E25879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9C9486-E6A4-D65E-06FD-79E111B42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0B95-241B-46DE-940A-C82C8239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40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759B7-C8ED-4D7B-8649-080FDA692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6D5155-0F6D-0608-6888-F6C5B2B6E9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90EB4-B4CB-435E-9DA6-8201BDE6C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1278-10F2-489A-86E0-A150806615B3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22726-3514-9DA8-C390-6CE96D5C7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AAB37-35D8-BF3E-71DA-996390964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0B95-241B-46DE-940A-C82C8239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01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6CD93-9520-9451-9587-AEDB22D03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AA449-4A65-3D32-72DA-7906D4D82D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544BCD-484A-D3F5-C2F0-72D14A9D56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877ADA-4799-2D34-8001-2B3C3E155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1278-10F2-489A-86E0-A150806615B3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36B3C8-F041-8469-2FCB-041BF27D8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018B91-52BC-626B-2127-A31F4CB78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0B95-241B-46DE-940A-C82C8239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642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01147-7AEE-FB39-39AC-19716FA29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3F5096-0FAF-F986-F50D-4CCCE8B33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813C2B-A38E-625E-2940-4A3F78E1F3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9E7A8D-AD85-2BB0-BBF8-7A659C76B7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973398-24C5-9D84-6B8B-933D2878C5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F63EB8-F0AF-162E-022F-2163664E1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1278-10F2-489A-86E0-A150806615B3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8AD408-51B7-837C-446B-0D5BBE7EF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02C801-67B7-D09C-AB18-F2823D807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0B95-241B-46DE-940A-C82C8239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269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B62F2-576B-DB1E-6DB3-E8E3CA308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7C15F5-0546-2491-1FEE-7EF33D5D6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1278-10F2-489A-86E0-A150806615B3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CA015A-CF97-F587-60CE-A51B1B273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B552DF-7699-7888-0D38-C2517CFDA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0B95-241B-46DE-940A-C82C8239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435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4447CD-F2E5-D862-468A-33938BF1D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1278-10F2-489A-86E0-A150806615B3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78FE86-9CBB-BDD8-125B-8C1D8BDB0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B44260-181D-6A3F-C835-78370C035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0B95-241B-46DE-940A-C82C8239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23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FA7C9-55B6-D8E4-596A-19C205370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EB6F9-BAC1-6231-5F68-C195D2DCF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4D6227-392A-8153-F55E-AB606F1D13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910E08-EE40-CA26-7982-D4705B54D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1278-10F2-489A-86E0-A150806615B3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F94316-01F7-A5FA-04EE-D26BE22C0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8D2C2E-6F88-AEBC-7FF1-4F493349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0B95-241B-46DE-940A-C82C8239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43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FAFC1-AFCC-A35D-9744-36ADC6976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D6D851-48CC-67B5-DA56-199537ADF3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AE65DF-53D3-C3E2-B2F6-CD0B3B11E3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46420B-3F51-78FC-B84E-744D939D4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1278-10F2-489A-86E0-A150806615B3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4F7570-6C18-DC29-AB53-1CB935DC9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5F750E-3CF0-950A-3625-16E8EA61B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D0B95-241B-46DE-940A-C82C8239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103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6874CA-2EB7-E835-7F36-A6F05A24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C64C5D-197B-21E8-D486-6FD0BBED9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D3AC5A-6494-F70F-DF4D-28B9A8B1FE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71278-10F2-489A-86E0-A150806615B3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13137-911E-B419-946C-B2F8B7332A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F1D4C-C5A0-2684-297D-33A86DE469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D0B95-241B-46DE-940A-C82C82397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68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10">
            <a:extLst>
              <a:ext uri="{FF2B5EF4-FFF2-40B4-BE49-F238E27FC236}">
                <a16:creationId xmlns:a16="http://schemas.microsoft.com/office/drawing/2014/main" id="{BC05CA36-AD6A-4ABF-9A05-52E5A143D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022214"/>
            <a:ext cx="12192000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12">
            <a:extLst>
              <a:ext uri="{FF2B5EF4-FFF2-40B4-BE49-F238E27FC236}">
                <a16:creationId xmlns:a16="http://schemas.microsoft.com/office/drawing/2014/main" id="{D4331EE8-85A4-4588-8D9E-70E534D47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4022220"/>
            <a:ext cx="8153398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14">
            <a:extLst>
              <a:ext uri="{FF2B5EF4-FFF2-40B4-BE49-F238E27FC236}">
                <a16:creationId xmlns:a16="http://schemas.microsoft.com/office/drawing/2014/main" id="{49D6C862-61CC-4B46-8080-96583D653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022219"/>
            <a:ext cx="12253472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796222-DEE5-5908-93E3-B4A122FDC5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4356" y="5394314"/>
            <a:ext cx="7138303" cy="935230"/>
          </a:xfrm>
        </p:spPr>
        <p:txBody>
          <a:bodyPr anchor="t">
            <a:normAutofit/>
          </a:bodyPr>
          <a:lstStyle/>
          <a:p>
            <a:pPr algn="l"/>
            <a:r>
              <a:rPr lang="en-US" sz="4800" b="1" dirty="0">
                <a:solidFill>
                  <a:srgbClr val="FFFFFF"/>
                </a:solidFill>
              </a:rPr>
              <a:t>Key Performance Indicators</a:t>
            </a:r>
          </a:p>
        </p:txBody>
      </p:sp>
      <p:pic>
        <p:nvPicPr>
          <p:cNvPr id="4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BFDF4B61-9F50-DFE8-5723-9539BC802A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42680" y="528456"/>
            <a:ext cx="6601511" cy="461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16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0797"/>
            <a:ext cx="12191998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591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5AD1B-A2C3-F705-361E-432D85B5A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122B0-6B72-590E-CC39-2E2B49E2D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88327A2-3738-E20D-F39F-4CA90F402099}"/>
              </a:ext>
            </a:extLst>
          </p:cNvPr>
          <p:cNvSpPr/>
          <p:nvPr/>
        </p:nvSpPr>
        <p:spPr>
          <a:xfrm>
            <a:off x="125534" y="164833"/>
            <a:ext cx="11940934" cy="65283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Google Shape;2172;p303">
            <a:extLst>
              <a:ext uri="{FF2B5EF4-FFF2-40B4-BE49-F238E27FC236}">
                <a16:creationId xmlns:a16="http://schemas.microsoft.com/office/drawing/2014/main" id="{F162A3ED-C603-604A-33D9-AFCC3326AD5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110400" y="6333167"/>
            <a:ext cx="731600" cy="360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fld id="{00000000-1234-1234-1234-123412341234}" type="slidenum">
              <a:rPr lang="en"/>
              <a:pPr/>
              <a:t>10</a:t>
            </a:fld>
            <a:endParaRPr/>
          </a:p>
        </p:txBody>
      </p:sp>
      <p:graphicFrame>
        <p:nvGraphicFramePr>
          <p:cNvPr id="6" name="Google Shape;2173;p303">
            <a:extLst>
              <a:ext uri="{FF2B5EF4-FFF2-40B4-BE49-F238E27FC236}">
                <a16:creationId xmlns:a16="http://schemas.microsoft.com/office/drawing/2014/main" id="{C8DB7FA3-B904-FB33-D33F-39ACCBD2FF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32569734"/>
              </p:ext>
            </p:extLst>
          </p:nvPr>
        </p:nvGraphicFramePr>
        <p:xfrm>
          <a:off x="1556533" y="1541067"/>
          <a:ext cx="9652002" cy="243824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608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8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8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8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8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8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95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Technician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L="121900" marR="121900" marT="121900" marB="121900">
                    <a:solidFill>
                      <a:srgbClr val="EB362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Opportunity Job Average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L="121900" marR="121900" marT="121900" marB="121900">
                    <a:solidFill>
                      <a:srgbClr val="EB362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Recall Rate %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L="121900" marR="121900" marT="121900" marB="121900">
                    <a:solidFill>
                      <a:srgbClr val="EB362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Membership Conversion Rate%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L="121900" marR="121900" marT="121900" marB="121900">
                    <a:solidFill>
                      <a:srgbClr val="EB362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Customer Satisfaction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L="121900" marR="121900" marT="121900" marB="121900">
                    <a:solidFill>
                      <a:srgbClr val="EB362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Total Revenue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L="121900" marR="121900" marT="121900" marB="121900">
                    <a:solidFill>
                      <a:srgbClr val="EB362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5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>
                          <a:solidFill>
                            <a:srgbClr val="002060"/>
                          </a:solidFill>
                        </a:rPr>
                        <a:t>Jon</a:t>
                      </a:r>
                      <a:endParaRPr sz="2400" dirty="0">
                        <a:solidFill>
                          <a:srgbClr val="002060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>
                          <a:solidFill>
                            <a:srgbClr val="002060"/>
                          </a:solidFill>
                        </a:rPr>
                        <a:t>$865</a:t>
                      </a:r>
                      <a:endParaRPr sz="2400" dirty="0">
                        <a:solidFill>
                          <a:srgbClr val="002060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>
                          <a:solidFill>
                            <a:srgbClr val="002060"/>
                          </a:solidFill>
                        </a:rPr>
                        <a:t>2.87%</a:t>
                      </a:r>
                      <a:endParaRPr sz="2400" dirty="0">
                        <a:solidFill>
                          <a:srgbClr val="002060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rgbClr val="002060"/>
                          </a:solidFill>
                        </a:rPr>
                        <a:t>4.25%</a:t>
                      </a:r>
                      <a:endParaRPr sz="2400">
                        <a:solidFill>
                          <a:srgbClr val="002060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rgbClr val="002060"/>
                          </a:solidFill>
                        </a:rPr>
                        <a:t>4.2</a:t>
                      </a:r>
                      <a:endParaRPr sz="2400">
                        <a:solidFill>
                          <a:srgbClr val="002060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rgbClr val="002060"/>
                          </a:solidFill>
                        </a:rPr>
                        <a:t>$94,223</a:t>
                      </a:r>
                      <a:endParaRPr sz="2400">
                        <a:solidFill>
                          <a:srgbClr val="002060"/>
                        </a:solidFill>
                      </a:endParaRPr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5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rgbClr val="002060"/>
                          </a:solidFill>
                        </a:rPr>
                        <a:t>Brian</a:t>
                      </a:r>
                      <a:endParaRPr sz="2400">
                        <a:solidFill>
                          <a:srgbClr val="002060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rgbClr val="002060"/>
                          </a:solidFill>
                        </a:rPr>
                        <a:t>$742</a:t>
                      </a:r>
                      <a:endParaRPr sz="2400">
                        <a:solidFill>
                          <a:srgbClr val="002060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rgbClr val="002060"/>
                          </a:solidFill>
                        </a:rPr>
                        <a:t>3.22%</a:t>
                      </a:r>
                      <a:endParaRPr sz="2400">
                        <a:solidFill>
                          <a:srgbClr val="002060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>
                          <a:solidFill>
                            <a:srgbClr val="002060"/>
                          </a:solidFill>
                        </a:rPr>
                        <a:t>5.87%</a:t>
                      </a:r>
                      <a:endParaRPr sz="2400" dirty="0">
                        <a:solidFill>
                          <a:srgbClr val="002060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>
                          <a:solidFill>
                            <a:srgbClr val="002060"/>
                          </a:solidFill>
                        </a:rPr>
                        <a:t>4.5</a:t>
                      </a:r>
                      <a:endParaRPr sz="2400" dirty="0">
                        <a:solidFill>
                          <a:srgbClr val="002060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>
                          <a:solidFill>
                            <a:srgbClr val="002060"/>
                          </a:solidFill>
                        </a:rPr>
                        <a:t>$125,489</a:t>
                      </a:r>
                      <a:endParaRPr sz="2400" dirty="0">
                        <a:solidFill>
                          <a:srgbClr val="002060"/>
                        </a:solidFill>
                      </a:endParaRPr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5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rgbClr val="002060"/>
                          </a:solidFill>
                        </a:rPr>
                        <a:t>Luke</a:t>
                      </a:r>
                      <a:endParaRPr sz="2400">
                        <a:solidFill>
                          <a:srgbClr val="002060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rgbClr val="002060"/>
                          </a:solidFill>
                        </a:rPr>
                        <a:t>$850</a:t>
                      </a:r>
                      <a:endParaRPr sz="2400">
                        <a:solidFill>
                          <a:srgbClr val="002060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rgbClr val="002060"/>
                          </a:solidFill>
                        </a:rPr>
                        <a:t>4.68%</a:t>
                      </a:r>
                      <a:endParaRPr sz="2400">
                        <a:solidFill>
                          <a:srgbClr val="002060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rgbClr val="002060"/>
                          </a:solidFill>
                        </a:rPr>
                        <a:t>6.48%</a:t>
                      </a:r>
                      <a:endParaRPr sz="2400">
                        <a:solidFill>
                          <a:srgbClr val="002060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rgbClr val="002060"/>
                          </a:solidFill>
                        </a:rPr>
                        <a:t>5.0</a:t>
                      </a:r>
                      <a:endParaRPr sz="2400">
                        <a:solidFill>
                          <a:srgbClr val="002060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>
                          <a:solidFill>
                            <a:srgbClr val="002060"/>
                          </a:solidFill>
                        </a:rPr>
                        <a:t>$76,524</a:t>
                      </a:r>
                      <a:endParaRPr sz="2400" dirty="0">
                        <a:solidFill>
                          <a:srgbClr val="002060"/>
                        </a:solidFill>
                      </a:endParaRPr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Google Shape;2174;p303">
            <a:extLst>
              <a:ext uri="{FF2B5EF4-FFF2-40B4-BE49-F238E27FC236}">
                <a16:creationId xmlns:a16="http://schemas.microsoft.com/office/drawing/2014/main" id="{8A80B362-A980-22CD-2A24-3E5F85ADEC14}"/>
              </a:ext>
            </a:extLst>
          </p:cNvPr>
          <p:cNvSpPr/>
          <p:nvPr/>
        </p:nvSpPr>
        <p:spPr>
          <a:xfrm>
            <a:off x="3254401" y="3517409"/>
            <a:ext cx="1442400" cy="3600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cxnSp>
        <p:nvCxnSpPr>
          <p:cNvPr id="8" name="Google Shape;2175;p303">
            <a:extLst>
              <a:ext uri="{FF2B5EF4-FFF2-40B4-BE49-F238E27FC236}">
                <a16:creationId xmlns:a16="http://schemas.microsoft.com/office/drawing/2014/main" id="{6BF2CFCD-E14B-6B56-7468-E52728951AC1}"/>
              </a:ext>
            </a:extLst>
          </p:cNvPr>
          <p:cNvCxnSpPr/>
          <p:nvPr/>
        </p:nvCxnSpPr>
        <p:spPr>
          <a:xfrm flipH="1">
            <a:off x="2321867" y="3751767"/>
            <a:ext cx="888400" cy="831200"/>
          </a:xfrm>
          <a:prstGeom prst="straightConnector1">
            <a:avLst/>
          </a:prstGeom>
          <a:noFill/>
          <a:ln w="9525" cap="flat" cmpd="sng">
            <a:solidFill>
              <a:srgbClr val="EB362C"/>
            </a:solidFill>
            <a:prstDash val="solid"/>
            <a:round/>
            <a:headEnd type="none" w="med" len="med"/>
            <a:tailEnd type="triangle" w="med" len="med"/>
          </a:ln>
        </p:spPr>
      </p:cxnSp>
      <p:graphicFrame>
        <p:nvGraphicFramePr>
          <p:cNvPr id="9" name="Google Shape;2176;p303">
            <a:extLst>
              <a:ext uri="{FF2B5EF4-FFF2-40B4-BE49-F238E27FC236}">
                <a16:creationId xmlns:a16="http://schemas.microsoft.com/office/drawing/2014/main" id="{3621633F-E5CF-4A05-2FF8-EBEFF4DE79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8360764"/>
              </p:ext>
            </p:extLst>
          </p:nvPr>
        </p:nvGraphicFramePr>
        <p:xfrm>
          <a:off x="544100" y="4582967"/>
          <a:ext cx="5332334" cy="108708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14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9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4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4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892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Opportunities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121900" marR="121900" marT="121900" marB="121900">
                    <a:solidFill>
                      <a:srgbClr val="EB362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Converted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121900" marR="121900" marT="121900" marB="121900">
                    <a:solidFill>
                      <a:srgbClr val="EB362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Total Revenue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121900" marR="121900" marT="121900" marB="121900">
                    <a:solidFill>
                      <a:srgbClr val="EB362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Average Sale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121900" marR="121900" marT="121900" marB="121900">
                    <a:solidFill>
                      <a:srgbClr val="EB362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Conversion Rate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121900" marR="121900" marT="121900" marB="121900">
                    <a:solidFill>
                      <a:srgbClr val="EB362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002060"/>
                          </a:solidFill>
                        </a:rPr>
                        <a:t>90</a:t>
                      </a:r>
                      <a:endParaRPr sz="1300">
                        <a:solidFill>
                          <a:srgbClr val="002060"/>
                        </a:solidFill>
                      </a:endParaRPr>
                    </a:p>
                  </a:txBody>
                  <a:tcPr marL="121900" marR="121900" marT="121900" marB="121900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002060"/>
                          </a:solidFill>
                        </a:rPr>
                        <a:t>44</a:t>
                      </a:r>
                      <a:endParaRPr sz="1300">
                        <a:solidFill>
                          <a:srgbClr val="002060"/>
                        </a:solidFill>
                      </a:endParaRPr>
                    </a:p>
                  </a:txBody>
                  <a:tcPr marL="121900" marR="121900" marT="121900" marB="121900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002060"/>
                          </a:solidFill>
                        </a:rPr>
                        <a:t>$76,524</a:t>
                      </a:r>
                      <a:endParaRPr sz="1300">
                        <a:solidFill>
                          <a:srgbClr val="002060"/>
                        </a:solidFill>
                      </a:endParaRPr>
                    </a:p>
                  </a:txBody>
                  <a:tcPr marL="121900" marR="121900" marT="121900" marB="121900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rgbClr val="002060"/>
                          </a:solidFill>
                        </a:rPr>
                        <a:t>$1,739</a:t>
                      </a:r>
                      <a:endParaRPr sz="1300">
                        <a:solidFill>
                          <a:srgbClr val="002060"/>
                        </a:solidFill>
                      </a:endParaRPr>
                    </a:p>
                  </a:txBody>
                  <a:tcPr marL="121900" marR="121900" marT="121900" marB="121900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dirty="0">
                          <a:solidFill>
                            <a:srgbClr val="002060"/>
                          </a:solidFill>
                        </a:rPr>
                        <a:t>49%</a:t>
                      </a:r>
                      <a:endParaRPr sz="1300" dirty="0">
                        <a:solidFill>
                          <a:srgbClr val="002060"/>
                        </a:solidFill>
                      </a:endParaRPr>
                    </a:p>
                  </a:txBody>
                  <a:tcPr marL="121900" marR="121900" marT="121900" marB="1219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" name="Google Shape;2177;p303">
            <a:extLst>
              <a:ext uri="{FF2B5EF4-FFF2-40B4-BE49-F238E27FC236}">
                <a16:creationId xmlns:a16="http://schemas.microsoft.com/office/drawing/2014/main" id="{B88DE513-6685-3C30-0A20-2E5A52875E2C}"/>
              </a:ext>
            </a:extLst>
          </p:cNvPr>
          <p:cNvCxnSpPr/>
          <p:nvPr/>
        </p:nvCxnSpPr>
        <p:spPr>
          <a:xfrm rot="10800000" flipH="1">
            <a:off x="5568533" y="4804367"/>
            <a:ext cx="1022000" cy="563600"/>
          </a:xfrm>
          <a:prstGeom prst="straightConnector1">
            <a:avLst/>
          </a:prstGeom>
          <a:noFill/>
          <a:ln w="9525" cap="flat" cmpd="sng">
            <a:solidFill>
              <a:srgbClr val="EB362C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1" name="Google Shape;2178;p303">
            <a:extLst>
              <a:ext uri="{FF2B5EF4-FFF2-40B4-BE49-F238E27FC236}">
                <a16:creationId xmlns:a16="http://schemas.microsoft.com/office/drawing/2014/main" id="{DBF5178D-2A84-9199-2872-E65D8B13D0E8}"/>
              </a:ext>
            </a:extLst>
          </p:cNvPr>
          <p:cNvSpPr txBox="1"/>
          <p:nvPr/>
        </p:nvSpPr>
        <p:spPr>
          <a:xfrm>
            <a:off x="6590533" y="4023067"/>
            <a:ext cx="5280000" cy="17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" sz="2400" dirty="0">
                <a:solidFill>
                  <a:srgbClr val="002060"/>
                </a:solidFill>
              </a:rPr>
              <a:t>Luke’s conversion rate needs work!</a:t>
            </a:r>
            <a:endParaRPr sz="1333" dirty="0">
              <a:solidFill>
                <a:srgbClr val="002060"/>
              </a:solidFill>
            </a:endParaRPr>
          </a:p>
          <a:p>
            <a:pPr marL="609585" indent="-389457">
              <a:buClr>
                <a:schemeClr val="accent1">
                  <a:lumMod val="75000"/>
                </a:schemeClr>
              </a:buClr>
              <a:buSzPts val="1000"/>
              <a:buFont typeface="Wingdings" panose="05000000000000000000" pitchFamily="2" charset="2"/>
              <a:buChar char="§"/>
            </a:pPr>
            <a:r>
              <a:rPr lang="en" sz="1333" dirty="0">
                <a:solidFill>
                  <a:srgbClr val="002060"/>
                </a:solidFill>
              </a:rPr>
              <a:t>Take a deep dive into his non-converted jobs</a:t>
            </a:r>
            <a:endParaRPr sz="1333" dirty="0">
              <a:solidFill>
                <a:srgbClr val="002060"/>
              </a:solidFill>
            </a:endParaRPr>
          </a:p>
          <a:p>
            <a:pPr marL="609585" indent="-389457">
              <a:buClr>
                <a:schemeClr val="accent1">
                  <a:lumMod val="75000"/>
                </a:schemeClr>
              </a:buClr>
              <a:buSzPts val="1000"/>
              <a:buFont typeface="Wingdings" panose="05000000000000000000" pitchFamily="2" charset="2"/>
              <a:buChar char="§"/>
            </a:pPr>
            <a:r>
              <a:rPr lang="en" sz="1333" dirty="0">
                <a:solidFill>
                  <a:srgbClr val="002060"/>
                </a:solidFill>
              </a:rPr>
              <a:t>Discover he is struggling with pre-quoted tune-ups</a:t>
            </a:r>
            <a:endParaRPr sz="1333" dirty="0">
              <a:solidFill>
                <a:srgbClr val="002060"/>
              </a:solidFill>
            </a:endParaRPr>
          </a:p>
          <a:p>
            <a:pPr marL="609585" indent="-389457">
              <a:buClr>
                <a:schemeClr val="accent1">
                  <a:lumMod val="75000"/>
                </a:schemeClr>
              </a:buClr>
              <a:buSzPts val="1000"/>
              <a:buFont typeface="Wingdings" panose="05000000000000000000" pitchFamily="2" charset="2"/>
              <a:buChar char="§"/>
            </a:pPr>
            <a:r>
              <a:rPr lang="en" sz="1333" dirty="0">
                <a:solidFill>
                  <a:srgbClr val="002060"/>
                </a:solidFill>
              </a:rPr>
              <a:t>Review the proper approach for this type of job</a:t>
            </a:r>
            <a:endParaRPr sz="1333" dirty="0">
              <a:solidFill>
                <a:srgbClr val="002060"/>
              </a:solidFill>
            </a:endParaRPr>
          </a:p>
          <a:p>
            <a:pPr marL="609585" indent="-389457">
              <a:buClr>
                <a:schemeClr val="accent1">
                  <a:lumMod val="75000"/>
                </a:schemeClr>
              </a:buClr>
              <a:buSzPts val="1000"/>
              <a:buFont typeface="Wingdings" panose="05000000000000000000" pitchFamily="2" charset="2"/>
              <a:buChar char="§"/>
            </a:pPr>
            <a:r>
              <a:rPr lang="en" sz="1333" dirty="0">
                <a:solidFill>
                  <a:srgbClr val="002060"/>
                </a:solidFill>
              </a:rPr>
              <a:t>Set a goal for him over the next 30 days</a:t>
            </a:r>
            <a:endParaRPr sz="1333" dirty="0">
              <a:solidFill>
                <a:srgbClr val="002060"/>
              </a:solidFill>
            </a:endParaRPr>
          </a:p>
          <a:p>
            <a:pPr marL="609585" indent="-389457">
              <a:buClr>
                <a:schemeClr val="accent1">
                  <a:lumMod val="75000"/>
                </a:schemeClr>
              </a:buClr>
              <a:buSzPts val="1000"/>
              <a:buFont typeface="Wingdings" panose="05000000000000000000" pitchFamily="2" charset="2"/>
              <a:buChar char="§"/>
            </a:pPr>
            <a:r>
              <a:rPr lang="en" sz="1333" dirty="0">
                <a:solidFill>
                  <a:srgbClr val="002060"/>
                </a:solidFill>
              </a:rPr>
              <a:t>Monitor weekly and check in regularly with Luke</a:t>
            </a:r>
            <a:endParaRPr sz="1333" dirty="0">
              <a:solidFill>
                <a:srgbClr val="002060"/>
              </a:solidFill>
            </a:endParaRPr>
          </a:p>
        </p:txBody>
      </p:sp>
      <p:sp>
        <p:nvSpPr>
          <p:cNvPr id="12" name="Google Shape;2179;p303">
            <a:extLst>
              <a:ext uri="{FF2B5EF4-FFF2-40B4-BE49-F238E27FC236}">
                <a16:creationId xmlns:a16="http://schemas.microsoft.com/office/drawing/2014/main" id="{0EDADEC9-3091-A30D-B7BE-E807F2D3E79D}"/>
              </a:ext>
            </a:extLst>
          </p:cNvPr>
          <p:cNvSpPr/>
          <p:nvPr/>
        </p:nvSpPr>
        <p:spPr>
          <a:xfrm>
            <a:off x="5062532" y="5204717"/>
            <a:ext cx="506000" cy="3600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2400"/>
          </a:p>
        </p:txBody>
      </p:sp>
      <p:sp>
        <p:nvSpPr>
          <p:cNvPr id="13" name="Google Shape;2180;p303">
            <a:extLst>
              <a:ext uri="{FF2B5EF4-FFF2-40B4-BE49-F238E27FC236}">
                <a16:creationId xmlns:a16="http://schemas.microsoft.com/office/drawing/2014/main" id="{7C529101-7379-CE74-E152-2326AE8FCBBE}"/>
              </a:ext>
            </a:extLst>
          </p:cNvPr>
          <p:cNvSpPr/>
          <p:nvPr/>
        </p:nvSpPr>
        <p:spPr>
          <a:xfrm>
            <a:off x="9664837" y="3506863"/>
            <a:ext cx="1442400" cy="3600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2400"/>
          </a:p>
        </p:txBody>
      </p:sp>
      <p:sp>
        <p:nvSpPr>
          <p:cNvPr id="14" name="Google Shape;2181;p303">
            <a:extLst>
              <a:ext uri="{FF2B5EF4-FFF2-40B4-BE49-F238E27FC236}">
                <a16:creationId xmlns:a16="http://schemas.microsoft.com/office/drawing/2014/main" id="{95239F92-D235-E539-D3E8-01A5FDF2432C}"/>
              </a:ext>
            </a:extLst>
          </p:cNvPr>
          <p:cNvSpPr txBox="1">
            <a:spLocks/>
          </p:cNvSpPr>
          <p:nvPr/>
        </p:nvSpPr>
        <p:spPr>
          <a:xfrm>
            <a:off x="1098967" y="731067"/>
            <a:ext cx="8883200" cy="810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67" dirty="0"/>
              <a:t>How do you identify action items from KPI’s (technician)</a:t>
            </a:r>
          </a:p>
        </p:txBody>
      </p:sp>
    </p:spTree>
    <p:extLst>
      <p:ext uri="{BB962C8B-B14F-4D97-AF65-F5344CB8AC3E}">
        <p14:creationId xmlns:p14="http://schemas.microsoft.com/office/powerpoint/2010/main" val="242403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4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6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20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863548-068A-C27C-ADDC-FF8D5EE63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5887" y="182187"/>
            <a:ext cx="8694642" cy="125601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6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How often should I review KPIs</a:t>
            </a:r>
          </a:p>
        </p:txBody>
      </p:sp>
      <p:sp>
        <p:nvSpPr>
          <p:cNvPr id="17" name="Google Shape;2215;p308">
            <a:extLst>
              <a:ext uri="{FF2B5EF4-FFF2-40B4-BE49-F238E27FC236}">
                <a16:creationId xmlns:a16="http://schemas.microsoft.com/office/drawing/2014/main" id="{A7A3AECF-DCA7-1246-4EEC-7C4FF9D54953}"/>
              </a:ext>
            </a:extLst>
          </p:cNvPr>
          <p:cNvSpPr/>
          <p:nvPr/>
        </p:nvSpPr>
        <p:spPr>
          <a:xfrm>
            <a:off x="4422311" y="1891027"/>
            <a:ext cx="1342800" cy="374800"/>
          </a:xfrm>
          <a:prstGeom prst="rect">
            <a:avLst/>
          </a:prstGeom>
          <a:solidFill>
            <a:srgbClr val="A7291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" sz="1067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Current Period to Date</a:t>
            </a:r>
            <a:endParaRPr sz="1067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" name="Google Shape;2216;p308">
            <a:extLst>
              <a:ext uri="{FF2B5EF4-FFF2-40B4-BE49-F238E27FC236}">
                <a16:creationId xmlns:a16="http://schemas.microsoft.com/office/drawing/2014/main" id="{EC7C4A92-B949-A09C-3179-83BDE455D856}"/>
              </a:ext>
            </a:extLst>
          </p:cNvPr>
          <p:cNvSpPr/>
          <p:nvPr/>
        </p:nvSpPr>
        <p:spPr>
          <a:xfrm>
            <a:off x="5780933" y="1891027"/>
            <a:ext cx="1342800" cy="374800"/>
          </a:xfrm>
          <a:prstGeom prst="rect">
            <a:avLst/>
          </a:prstGeom>
          <a:solidFill>
            <a:srgbClr val="A7291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" sz="1067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Same Period Prior Year</a:t>
            </a:r>
            <a:endParaRPr sz="1067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" name="Google Shape;2217;p308">
            <a:extLst>
              <a:ext uri="{FF2B5EF4-FFF2-40B4-BE49-F238E27FC236}">
                <a16:creationId xmlns:a16="http://schemas.microsoft.com/office/drawing/2014/main" id="{F7EA2F2D-E987-32B3-1718-D1758F1C8405}"/>
              </a:ext>
            </a:extLst>
          </p:cNvPr>
          <p:cNvSpPr/>
          <p:nvPr/>
        </p:nvSpPr>
        <p:spPr>
          <a:xfrm>
            <a:off x="7139577" y="1891027"/>
            <a:ext cx="3770400" cy="374800"/>
          </a:xfrm>
          <a:prstGeom prst="rect">
            <a:avLst/>
          </a:prstGeom>
          <a:solidFill>
            <a:srgbClr val="A7291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" sz="1067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Why? </a:t>
            </a:r>
            <a:endParaRPr sz="1067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0" name="Google Shape;2218;p308">
            <a:extLst>
              <a:ext uri="{FF2B5EF4-FFF2-40B4-BE49-F238E27FC236}">
                <a16:creationId xmlns:a16="http://schemas.microsoft.com/office/drawing/2014/main" id="{5A03F572-DB5B-D23E-EA43-A6DD75828810}"/>
              </a:ext>
            </a:extLst>
          </p:cNvPr>
          <p:cNvSpPr/>
          <p:nvPr/>
        </p:nvSpPr>
        <p:spPr>
          <a:xfrm>
            <a:off x="1232078" y="1891027"/>
            <a:ext cx="3174400" cy="374800"/>
          </a:xfrm>
          <a:prstGeom prst="rect">
            <a:avLst/>
          </a:prstGeom>
          <a:solidFill>
            <a:srgbClr val="A7291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1" name="Google Shape;2219;p308">
            <a:extLst>
              <a:ext uri="{FF2B5EF4-FFF2-40B4-BE49-F238E27FC236}">
                <a16:creationId xmlns:a16="http://schemas.microsoft.com/office/drawing/2014/main" id="{93C654A6-2F92-9423-3DCF-4A5B49686AA1}"/>
              </a:ext>
            </a:extLst>
          </p:cNvPr>
          <p:cNvGrpSpPr/>
          <p:nvPr/>
        </p:nvGrpSpPr>
        <p:grpSpPr>
          <a:xfrm>
            <a:off x="1233325" y="2279473"/>
            <a:ext cx="9676652" cy="841804"/>
            <a:chOff x="943723" y="3098500"/>
            <a:chExt cx="7257489" cy="674450"/>
          </a:xfrm>
        </p:grpSpPr>
        <p:sp>
          <p:nvSpPr>
            <p:cNvPr id="22" name="Google Shape;2220;p308">
              <a:extLst>
                <a:ext uri="{FF2B5EF4-FFF2-40B4-BE49-F238E27FC236}">
                  <a16:creationId xmlns:a16="http://schemas.microsoft.com/office/drawing/2014/main" id="{4E92FA67-A636-44C3-53B4-E570E54CFF3E}"/>
                </a:ext>
              </a:extLst>
            </p:cNvPr>
            <p:cNvSpPr/>
            <p:nvPr/>
          </p:nvSpPr>
          <p:spPr>
            <a:xfrm>
              <a:off x="5373412" y="3098513"/>
              <a:ext cx="2827800" cy="674400"/>
            </a:xfrm>
            <a:prstGeom prst="rect">
              <a:avLst/>
            </a:prstGeom>
            <a:solidFill>
              <a:srgbClr val="A7291E"/>
            </a:solidFill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609585" indent="-372524">
                <a:lnSpc>
                  <a:spcPct val="115000"/>
                </a:lnSpc>
                <a:buClr>
                  <a:srgbClr val="FFFFFF"/>
                </a:buClr>
                <a:buSzPts val="800"/>
                <a:buFont typeface="Roboto"/>
                <a:buChar char="●"/>
              </a:pPr>
              <a:r>
                <a:rPr lang="en" sz="1067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This is great for daily recognition</a:t>
              </a:r>
              <a:endParaRPr sz="1067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609585" indent="-372524">
                <a:lnSpc>
                  <a:spcPct val="115000"/>
                </a:lnSpc>
                <a:buClr>
                  <a:srgbClr val="FFFFFF"/>
                </a:buClr>
                <a:buSzPts val="800"/>
                <a:buFont typeface="Roboto"/>
                <a:buChar char="●"/>
              </a:pPr>
              <a:r>
                <a:rPr lang="en" sz="1067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Use on a daily huddle or mojo call</a:t>
              </a:r>
              <a:endParaRPr sz="1067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609585" indent="-372524">
                <a:lnSpc>
                  <a:spcPct val="115000"/>
                </a:lnSpc>
                <a:buClr>
                  <a:srgbClr val="FFFFFF"/>
                </a:buClr>
                <a:buSzPts val="800"/>
                <a:buFont typeface="Roboto"/>
                <a:buChar char="●"/>
              </a:pPr>
              <a:r>
                <a:rPr lang="en" sz="1067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Track little wins as they happen</a:t>
              </a:r>
              <a:endParaRPr sz="1067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3" name="Google Shape;2221;p308">
              <a:extLst>
                <a:ext uri="{FF2B5EF4-FFF2-40B4-BE49-F238E27FC236}">
                  <a16:creationId xmlns:a16="http://schemas.microsoft.com/office/drawing/2014/main" id="{4277EF9D-E53F-B89A-1BCB-0785B276B582}"/>
                </a:ext>
              </a:extLst>
            </p:cNvPr>
            <p:cNvSpPr/>
            <p:nvPr/>
          </p:nvSpPr>
          <p:spPr>
            <a:xfrm>
              <a:off x="943723" y="3098500"/>
              <a:ext cx="2379900" cy="674400"/>
            </a:xfrm>
            <a:prstGeom prst="rect">
              <a:avLst/>
            </a:prstGeom>
            <a:solidFill>
              <a:srgbClr val="A7291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" name="Google Shape;2222;p308">
              <a:extLst>
                <a:ext uri="{FF2B5EF4-FFF2-40B4-BE49-F238E27FC236}">
                  <a16:creationId xmlns:a16="http://schemas.microsoft.com/office/drawing/2014/main" id="{1DDDF327-FD16-2FD9-ADBC-981D78C47D2D}"/>
                </a:ext>
              </a:extLst>
            </p:cNvPr>
            <p:cNvSpPr/>
            <p:nvPr/>
          </p:nvSpPr>
          <p:spPr>
            <a:xfrm>
              <a:off x="1632122" y="3098513"/>
              <a:ext cx="674400" cy="674400"/>
            </a:xfrm>
            <a:prstGeom prst="rtTriangle">
              <a:avLst/>
            </a:prstGeom>
            <a:solidFill>
              <a:srgbClr val="BE2F2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" name="Google Shape;2223;p308">
              <a:extLst>
                <a:ext uri="{FF2B5EF4-FFF2-40B4-BE49-F238E27FC236}">
                  <a16:creationId xmlns:a16="http://schemas.microsoft.com/office/drawing/2014/main" id="{BC2B821B-020F-26BA-CE57-972A3E71F6EA}"/>
                </a:ext>
              </a:extLst>
            </p:cNvPr>
            <p:cNvSpPr/>
            <p:nvPr/>
          </p:nvSpPr>
          <p:spPr>
            <a:xfrm>
              <a:off x="943723" y="3098513"/>
              <a:ext cx="687600" cy="674400"/>
            </a:xfrm>
            <a:prstGeom prst="rtTriangle">
              <a:avLst/>
            </a:prstGeom>
            <a:solidFill>
              <a:srgbClr val="D8372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" name="Google Shape;2224;p308">
              <a:extLst>
                <a:ext uri="{FF2B5EF4-FFF2-40B4-BE49-F238E27FC236}">
                  <a16:creationId xmlns:a16="http://schemas.microsoft.com/office/drawing/2014/main" id="{CE391875-8F4E-125C-4D6E-98D3E95A2CA8}"/>
                </a:ext>
              </a:extLst>
            </p:cNvPr>
            <p:cNvSpPr/>
            <p:nvPr/>
          </p:nvSpPr>
          <p:spPr>
            <a:xfrm>
              <a:off x="3335463" y="3098513"/>
              <a:ext cx="1007100" cy="674400"/>
            </a:xfrm>
            <a:prstGeom prst="rect">
              <a:avLst/>
            </a:prstGeom>
            <a:solidFill>
              <a:srgbClr val="A7291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" name="Google Shape;2225;p308">
              <a:extLst>
                <a:ext uri="{FF2B5EF4-FFF2-40B4-BE49-F238E27FC236}">
                  <a16:creationId xmlns:a16="http://schemas.microsoft.com/office/drawing/2014/main" id="{235FE6F7-7493-C8A1-E6AF-5974DA7B5F8D}"/>
                </a:ext>
              </a:extLst>
            </p:cNvPr>
            <p:cNvSpPr/>
            <p:nvPr/>
          </p:nvSpPr>
          <p:spPr>
            <a:xfrm>
              <a:off x="4354429" y="3098513"/>
              <a:ext cx="1007100" cy="674400"/>
            </a:xfrm>
            <a:prstGeom prst="rect">
              <a:avLst/>
            </a:prstGeom>
            <a:solidFill>
              <a:srgbClr val="A7291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" name="Google Shape;2226;p308">
              <a:extLst>
                <a:ext uri="{FF2B5EF4-FFF2-40B4-BE49-F238E27FC236}">
                  <a16:creationId xmlns:a16="http://schemas.microsoft.com/office/drawing/2014/main" id="{5C1F86BB-35C9-29D8-986E-8732A0C27FA5}"/>
                </a:ext>
              </a:extLst>
            </p:cNvPr>
            <p:cNvSpPr/>
            <p:nvPr/>
          </p:nvSpPr>
          <p:spPr>
            <a:xfrm>
              <a:off x="1210848" y="3098557"/>
              <a:ext cx="425700" cy="409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b" anchorCtr="0">
              <a:noAutofit/>
            </a:bodyPr>
            <a:lstStyle/>
            <a:p>
              <a:pPr algn="ctr"/>
              <a:r>
                <a:rPr lang="en" sz="2133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1</a:t>
              </a:r>
              <a:endParaRPr sz="2133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9" name="Google Shape;2227;p308">
              <a:extLst>
                <a:ext uri="{FF2B5EF4-FFF2-40B4-BE49-F238E27FC236}">
                  <a16:creationId xmlns:a16="http://schemas.microsoft.com/office/drawing/2014/main" id="{8FCA563C-9368-B934-D95F-39F5EE304432}"/>
                </a:ext>
              </a:extLst>
            </p:cNvPr>
            <p:cNvSpPr/>
            <p:nvPr/>
          </p:nvSpPr>
          <p:spPr>
            <a:xfrm>
              <a:off x="1704725" y="3098550"/>
              <a:ext cx="1488600" cy="67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r>
                <a:rPr lang="en" sz="1333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Daily</a:t>
              </a:r>
              <a:endParaRPr sz="1333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30" name="Google Shape;2228;p308">
            <a:extLst>
              <a:ext uri="{FF2B5EF4-FFF2-40B4-BE49-F238E27FC236}">
                <a16:creationId xmlns:a16="http://schemas.microsoft.com/office/drawing/2014/main" id="{F483F63E-0820-0271-1FEB-501A15065143}"/>
              </a:ext>
            </a:extLst>
          </p:cNvPr>
          <p:cNvGrpSpPr/>
          <p:nvPr/>
        </p:nvGrpSpPr>
        <p:grpSpPr>
          <a:xfrm>
            <a:off x="1233325" y="3134787"/>
            <a:ext cx="9676652" cy="841804"/>
            <a:chOff x="943723" y="3783775"/>
            <a:chExt cx="7257489" cy="674450"/>
          </a:xfrm>
        </p:grpSpPr>
        <p:sp>
          <p:nvSpPr>
            <p:cNvPr id="31" name="Google Shape;2229;p308">
              <a:extLst>
                <a:ext uri="{FF2B5EF4-FFF2-40B4-BE49-F238E27FC236}">
                  <a16:creationId xmlns:a16="http://schemas.microsoft.com/office/drawing/2014/main" id="{40F02369-4D75-4F15-6CCD-317F6FF776B2}"/>
                </a:ext>
              </a:extLst>
            </p:cNvPr>
            <p:cNvSpPr/>
            <p:nvPr/>
          </p:nvSpPr>
          <p:spPr>
            <a:xfrm>
              <a:off x="5373412" y="3783788"/>
              <a:ext cx="2827800" cy="674400"/>
            </a:xfrm>
            <a:prstGeom prst="rect">
              <a:avLst/>
            </a:prstGeom>
            <a:solidFill>
              <a:srgbClr val="A7291E"/>
            </a:solidFill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609585" indent="-372524">
                <a:lnSpc>
                  <a:spcPct val="115000"/>
                </a:lnSpc>
                <a:buClr>
                  <a:srgbClr val="FFFFFF"/>
                </a:buClr>
                <a:buSzPts val="800"/>
                <a:buFont typeface="Roboto"/>
                <a:buChar char="●"/>
              </a:pPr>
              <a:r>
                <a:rPr lang="en" sz="1067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Great for pacing the week vs target</a:t>
              </a:r>
              <a:endParaRPr sz="1067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609585" indent="-372524">
                <a:lnSpc>
                  <a:spcPct val="115000"/>
                </a:lnSpc>
                <a:buClr>
                  <a:srgbClr val="FFFFFF"/>
                </a:buClr>
                <a:buSzPts val="800"/>
                <a:buFont typeface="Roboto"/>
                <a:buChar char="●"/>
              </a:pPr>
              <a:r>
                <a:rPr lang="en" sz="1067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Identify trends for quick changes</a:t>
              </a:r>
              <a:endParaRPr sz="1067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609585" indent="-372524">
                <a:lnSpc>
                  <a:spcPct val="115000"/>
                </a:lnSpc>
                <a:buClr>
                  <a:srgbClr val="FFFFFF"/>
                </a:buClr>
                <a:buSzPts val="800"/>
                <a:buFont typeface="Roboto"/>
                <a:buChar char="●"/>
              </a:pPr>
              <a:r>
                <a:rPr lang="en" sz="1067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Identify “hot hands” to feed the beast</a:t>
              </a:r>
              <a:endParaRPr sz="1067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2" name="Google Shape;2230;p308">
              <a:extLst>
                <a:ext uri="{FF2B5EF4-FFF2-40B4-BE49-F238E27FC236}">
                  <a16:creationId xmlns:a16="http://schemas.microsoft.com/office/drawing/2014/main" id="{E642A490-A933-1378-AD33-F339B7913F90}"/>
                </a:ext>
              </a:extLst>
            </p:cNvPr>
            <p:cNvSpPr/>
            <p:nvPr/>
          </p:nvSpPr>
          <p:spPr>
            <a:xfrm>
              <a:off x="943723" y="3783775"/>
              <a:ext cx="2379900" cy="674400"/>
            </a:xfrm>
            <a:prstGeom prst="rect">
              <a:avLst/>
            </a:prstGeom>
            <a:solidFill>
              <a:srgbClr val="A7291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" name="Google Shape;2231;p308">
              <a:extLst>
                <a:ext uri="{FF2B5EF4-FFF2-40B4-BE49-F238E27FC236}">
                  <a16:creationId xmlns:a16="http://schemas.microsoft.com/office/drawing/2014/main" id="{09A0B8C8-4603-56C8-AC09-259F8A0F97AC}"/>
                </a:ext>
              </a:extLst>
            </p:cNvPr>
            <p:cNvSpPr/>
            <p:nvPr/>
          </p:nvSpPr>
          <p:spPr>
            <a:xfrm>
              <a:off x="1632122" y="3783788"/>
              <a:ext cx="674400" cy="674400"/>
            </a:xfrm>
            <a:prstGeom prst="rtTriangle">
              <a:avLst/>
            </a:prstGeom>
            <a:solidFill>
              <a:srgbClr val="BE2F2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" name="Google Shape;2232;p308">
              <a:extLst>
                <a:ext uri="{FF2B5EF4-FFF2-40B4-BE49-F238E27FC236}">
                  <a16:creationId xmlns:a16="http://schemas.microsoft.com/office/drawing/2014/main" id="{4A42D891-1820-6F7D-A303-C9EDBD1E3F0C}"/>
                </a:ext>
              </a:extLst>
            </p:cNvPr>
            <p:cNvSpPr/>
            <p:nvPr/>
          </p:nvSpPr>
          <p:spPr>
            <a:xfrm>
              <a:off x="943723" y="3783788"/>
              <a:ext cx="687600" cy="674400"/>
            </a:xfrm>
            <a:prstGeom prst="rtTriangle">
              <a:avLst/>
            </a:prstGeom>
            <a:solidFill>
              <a:srgbClr val="D8372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" name="Google Shape;2233;p308">
              <a:extLst>
                <a:ext uri="{FF2B5EF4-FFF2-40B4-BE49-F238E27FC236}">
                  <a16:creationId xmlns:a16="http://schemas.microsoft.com/office/drawing/2014/main" id="{ED36D55B-B848-26BE-67F3-951D4A7C4D93}"/>
                </a:ext>
              </a:extLst>
            </p:cNvPr>
            <p:cNvSpPr/>
            <p:nvPr/>
          </p:nvSpPr>
          <p:spPr>
            <a:xfrm>
              <a:off x="3335463" y="3783788"/>
              <a:ext cx="1007100" cy="674400"/>
            </a:xfrm>
            <a:prstGeom prst="rect">
              <a:avLst/>
            </a:prstGeom>
            <a:solidFill>
              <a:srgbClr val="A7291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" name="Google Shape;2234;p308">
              <a:extLst>
                <a:ext uri="{FF2B5EF4-FFF2-40B4-BE49-F238E27FC236}">
                  <a16:creationId xmlns:a16="http://schemas.microsoft.com/office/drawing/2014/main" id="{24AAF725-101C-0F61-D55B-5B0C921E34A2}"/>
                </a:ext>
              </a:extLst>
            </p:cNvPr>
            <p:cNvSpPr/>
            <p:nvPr/>
          </p:nvSpPr>
          <p:spPr>
            <a:xfrm>
              <a:off x="4354429" y="3783788"/>
              <a:ext cx="1007100" cy="674400"/>
            </a:xfrm>
            <a:prstGeom prst="rect">
              <a:avLst/>
            </a:prstGeom>
            <a:solidFill>
              <a:srgbClr val="A7291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" name="Google Shape;2235;p308">
              <a:extLst>
                <a:ext uri="{FF2B5EF4-FFF2-40B4-BE49-F238E27FC236}">
                  <a16:creationId xmlns:a16="http://schemas.microsoft.com/office/drawing/2014/main" id="{B0805DEE-6D3F-5187-A6AD-D3BA1BF4FD2E}"/>
                </a:ext>
              </a:extLst>
            </p:cNvPr>
            <p:cNvSpPr/>
            <p:nvPr/>
          </p:nvSpPr>
          <p:spPr>
            <a:xfrm>
              <a:off x="1210848" y="3783832"/>
              <a:ext cx="425700" cy="409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b" anchorCtr="0">
              <a:noAutofit/>
            </a:bodyPr>
            <a:lstStyle/>
            <a:p>
              <a:pPr algn="ctr"/>
              <a:r>
                <a:rPr lang="en" sz="2133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2</a:t>
              </a:r>
              <a:endParaRPr sz="2133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8" name="Google Shape;2236;p308">
              <a:extLst>
                <a:ext uri="{FF2B5EF4-FFF2-40B4-BE49-F238E27FC236}">
                  <a16:creationId xmlns:a16="http://schemas.microsoft.com/office/drawing/2014/main" id="{61206ABD-ECF1-7844-2716-6902AC2AE7F0}"/>
                </a:ext>
              </a:extLst>
            </p:cNvPr>
            <p:cNvSpPr/>
            <p:nvPr/>
          </p:nvSpPr>
          <p:spPr>
            <a:xfrm>
              <a:off x="1704725" y="3783825"/>
              <a:ext cx="1488600" cy="67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r>
                <a:rPr lang="en" sz="1333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Weekly</a:t>
              </a:r>
              <a:endParaRPr sz="1333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39" name="Google Shape;2237;p308">
            <a:extLst>
              <a:ext uri="{FF2B5EF4-FFF2-40B4-BE49-F238E27FC236}">
                <a16:creationId xmlns:a16="http://schemas.microsoft.com/office/drawing/2014/main" id="{2C21348E-10D7-B2D0-7C23-BAB3E8842063}"/>
              </a:ext>
            </a:extLst>
          </p:cNvPr>
          <p:cNvGrpSpPr/>
          <p:nvPr/>
        </p:nvGrpSpPr>
        <p:grpSpPr>
          <a:xfrm>
            <a:off x="1233325" y="3990102"/>
            <a:ext cx="9676652" cy="841804"/>
            <a:chOff x="943723" y="4469050"/>
            <a:chExt cx="7257489" cy="674450"/>
          </a:xfrm>
        </p:grpSpPr>
        <p:sp>
          <p:nvSpPr>
            <p:cNvPr id="40" name="Google Shape;2238;p308">
              <a:extLst>
                <a:ext uri="{FF2B5EF4-FFF2-40B4-BE49-F238E27FC236}">
                  <a16:creationId xmlns:a16="http://schemas.microsoft.com/office/drawing/2014/main" id="{4CFB13AF-4C2D-14C8-7ACF-50E3DB3F70D3}"/>
                </a:ext>
              </a:extLst>
            </p:cNvPr>
            <p:cNvSpPr/>
            <p:nvPr/>
          </p:nvSpPr>
          <p:spPr>
            <a:xfrm>
              <a:off x="5373412" y="4469063"/>
              <a:ext cx="2827800" cy="674400"/>
            </a:xfrm>
            <a:prstGeom prst="rect">
              <a:avLst/>
            </a:prstGeom>
            <a:solidFill>
              <a:srgbClr val="A7291E"/>
            </a:solidFill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609585" indent="-372524">
                <a:lnSpc>
                  <a:spcPct val="115000"/>
                </a:lnSpc>
                <a:buClr>
                  <a:srgbClr val="FFFFFF"/>
                </a:buClr>
                <a:buSzPts val="800"/>
                <a:buFont typeface="Roboto"/>
                <a:buChar char="●"/>
              </a:pPr>
              <a:r>
                <a:rPr lang="en" sz="1067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Measure financial performance vs budget</a:t>
              </a:r>
              <a:endParaRPr sz="1067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609585" indent="-372524">
                <a:lnSpc>
                  <a:spcPct val="115000"/>
                </a:lnSpc>
                <a:buClr>
                  <a:srgbClr val="FFFFFF"/>
                </a:buClr>
                <a:buSzPts val="800"/>
                <a:buFont typeface="Roboto"/>
                <a:buChar char="●"/>
              </a:pPr>
              <a:r>
                <a:rPr lang="en" sz="1067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Identify larger trends for  impactful changes</a:t>
              </a:r>
              <a:endParaRPr sz="1067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609585" indent="-372524">
                <a:lnSpc>
                  <a:spcPct val="115000"/>
                </a:lnSpc>
                <a:buClr>
                  <a:srgbClr val="FFFFFF"/>
                </a:buClr>
                <a:buSzPts val="800"/>
                <a:buFont typeface="Roboto"/>
                <a:buChar char="●"/>
              </a:pPr>
              <a:r>
                <a:rPr lang="en" sz="1067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Identify metrics in need of  action plans</a:t>
              </a:r>
              <a:endParaRPr sz="1067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1" name="Google Shape;2239;p308">
              <a:extLst>
                <a:ext uri="{FF2B5EF4-FFF2-40B4-BE49-F238E27FC236}">
                  <a16:creationId xmlns:a16="http://schemas.microsoft.com/office/drawing/2014/main" id="{12876AC0-5D7E-1BBA-5CD9-B729D3E163C6}"/>
                </a:ext>
              </a:extLst>
            </p:cNvPr>
            <p:cNvSpPr/>
            <p:nvPr/>
          </p:nvSpPr>
          <p:spPr>
            <a:xfrm>
              <a:off x="943723" y="4469050"/>
              <a:ext cx="2379900" cy="674400"/>
            </a:xfrm>
            <a:prstGeom prst="rect">
              <a:avLst/>
            </a:prstGeom>
            <a:solidFill>
              <a:srgbClr val="A7291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" name="Google Shape;2240;p308">
              <a:extLst>
                <a:ext uri="{FF2B5EF4-FFF2-40B4-BE49-F238E27FC236}">
                  <a16:creationId xmlns:a16="http://schemas.microsoft.com/office/drawing/2014/main" id="{4C3300D8-830B-E5B6-33F7-A23FB474B914}"/>
                </a:ext>
              </a:extLst>
            </p:cNvPr>
            <p:cNvSpPr/>
            <p:nvPr/>
          </p:nvSpPr>
          <p:spPr>
            <a:xfrm>
              <a:off x="1632122" y="4469063"/>
              <a:ext cx="674400" cy="674400"/>
            </a:xfrm>
            <a:prstGeom prst="rtTriangle">
              <a:avLst/>
            </a:prstGeom>
            <a:solidFill>
              <a:srgbClr val="BE2F2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" name="Google Shape;2241;p308">
              <a:extLst>
                <a:ext uri="{FF2B5EF4-FFF2-40B4-BE49-F238E27FC236}">
                  <a16:creationId xmlns:a16="http://schemas.microsoft.com/office/drawing/2014/main" id="{0E095B9E-F940-14A6-8E59-AA393A18D4D0}"/>
                </a:ext>
              </a:extLst>
            </p:cNvPr>
            <p:cNvSpPr/>
            <p:nvPr/>
          </p:nvSpPr>
          <p:spPr>
            <a:xfrm>
              <a:off x="943723" y="4469063"/>
              <a:ext cx="687600" cy="674400"/>
            </a:xfrm>
            <a:prstGeom prst="rtTriangle">
              <a:avLst/>
            </a:prstGeom>
            <a:solidFill>
              <a:srgbClr val="D8372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" name="Google Shape;2242;p308">
              <a:extLst>
                <a:ext uri="{FF2B5EF4-FFF2-40B4-BE49-F238E27FC236}">
                  <a16:creationId xmlns:a16="http://schemas.microsoft.com/office/drawing/2014/main" id="{C0E23702-272A-EAA6-749E-8B32C3C74297}"/>
                </a:ext>
              </a:extLst>
            </p:cNvPr>
            <p:cNvSpPr/>
            <p:nvPr/>
          </p:nvSpPr>
          <p:spPr>
            <a:xfrm>
              <a:off x="3335463" y="4469063"/>
              <a:ext cx="1007100" cy="674400"/>
            </a:xfrm>
            <a:prstGeom prst="rect">
              <a:avLst/>
            </a:prstGeom>
            <a:solidFill>
              <a:srgbClr val="A7291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" name="Google Shape;2243;p308">
              <a:extLst>
                <a:ext uri="{FF2B5EF4-FFF2-40B4-BE49-F238E27FC236}">
                  <a16:creationId xmlns:a16="http://schemas.microsoft.com/office/drawing/2014/main" id="{AD6D551E-CDD0-9E91-FA39-BD6A7667605C}"/>
                </a:ext>
              </a:extLst>
            </p:cNvPr>
            <p:cNvSpPr/>
            <p:nvPr/>
          </p:nvSpPr>
          <p:spPr>
            <a:xfrm>
              <a:off x="4354429" y="4469063"/>
              <a:ext cx="1007100" cy="674400"/>
            </a:xfrm>
            <a:prstGeom prst="rect">
              <a:avLst/>
            </a:prstGeom>
            <a:solidFill>
              <a:srgbClr val="A7291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" name="Google Shape;2244;p308">
              <a:extLst>
                <a:ext uri="{FF2B5EF4-FFF2-40B4-BE49-F238E27FC236}">
                  <a16:creationId xmlns:a16="http://schemas.microsoft.com/office/drawing/2014/main" id="{D8AC7244-86D7-8117-24B0-B828DE2A2060}"/>
                </a:ext>
              </a:extLst>
            </p:cNvPr>
            <p:cNvSpPr/>
            <p:nvPr/>
          </p:nvSpPr>
          <p:spPr>
            <a:xfrm>
              <a:off x="1210848" y="4469107"/>
              <a:ext cx="425700" cy="409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b" anchorCtr="0">
              <a:noAutofit/>
            </a:bodyPr>
            <a:lstStyle/>
            <a:p>
              <a:pPr algn="ctr"/>
              <a:r>
                <a:rPr lang="en" sz="2133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3</a:t>
              </a:r>
              <a:endParaRPr sz="2133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7" name="Google Shape;2245;p308">
              <a:extLst>
                <a:ext uri="{FF2B5EF4-FFF2-40B4-BE49-F238E27FC236}">
                  <a16:creationId xmlns:a16="http://schemas.microsoft.com/office/drawing/2014/main" id="{BE5DFB12-1876-0100-DB96-E9E898431583}"/>
                </a:ext>
              </a:extLst>
            </p:cNvPr>
            <p:cNvSpPr/>
            <p:nvPr/>
          </p:nvSpPr>
          <p:spPr>
            <a:xfrm rot="-2700000">
              <a:off x="4705031" y="4706942"/>
              <a:ext cx="305894" cy="116673"/>
            </a:xfrm>
            <a:prstGeom prst="corner">
              <a:avLst>
                <a:gd name="adj1" fmla="val 18804"/>
                <a:gd name="adj2" fmla="val 18145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" name="Google Shape;2246;p308">
              <a:extLst>
                <a:ext uri="{FF2B5EF4-FFF2-40B4-BE49-F238E27FC236}">
                  <a16:creationId xmlns:a16="http://schemas.microsoft.com/office/drawing/2014/main" id="{6023858C-55B5-EAAC-C6CC-A7B196E089C5}"/>
                </a:ext>
              </a:extLst>
            </p:cNvPr>
            <p:cNvSpPr/>
            <p:nvPr/>
          </p:nvSpPr>
          <p:spPr>
            <a:xfrm>
              <a:off x="1704725" y="4469100"/>
              <a:ext cx="1488600" cy="67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r>
                <a:rPr lang="en" sz="1333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Monthly</a:t>
              </a:r>
              <a:endParaRPr sz="1333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49" name="Google Shape;2247;p308">
            <a:extLst>
              <a:ext uri="{FF2B5EF4-FFF2-40B4-BE49-F238E27FC236}">
                <a16:creationId xmlns:a16="http://schemas.microsoft.com/office/drawing/2014/main" id="{89FDE6B9-6013-3E7C-8B6A-B83014089D05}"/>
              </a:ext>
            </a:extLst>
          </p:cNvPr>
          <p:cNvGrpSpPr/>
          <p:nvPr/>
        </p:nvGrpSpPr>
        <p:grpSpPr>
          <a:xfrm>
            <a:off x="1232709" y="4845390"/>
            <a:ext cx="9676652" cy="841804"/>
            <a:chOff x="943723" y="4469050"/>
            <a:chExt cx="7257489" cy="674450"/>
          </a:xfrm>
        </p:grpSpPr>
        <p:sp>
          <p:nvSpPr>
            <p:cNvPr id="50" name="Google Shape;2248;p308">
              <a:extLst>
                <a:ext uri="{FF2B5EF4-FFF2-40B4-BE49-F238E27FC236}">
                  <a16:creationId xmlns:a16="http://schemas.microsoft.com/office/drawing/2014/main" id="{6137DE83-2EA6-7A46-CD00-A27128BC375B}"/>
                </a:ext>
              </a:extLst>
            </p:cNvPr>
            <p:cNvSpPr/>
            <p:nvPr/>
          </p:nvSpPr>
          <p:spPr>
            <a:xfrm>
              <a:off x="5373412" y="4469063"/>
              <a:ext cx="2827800" cy="674400"/>
            </a:xfrm>
            <a:prstGeom prst="rect">
              <a:avLst/>
            </a:prstGeom>
            <a:solidFill>
              <a:srgbClr val="A7291E"/>
            </a:solidFill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609585" indent="-372524">
                <a:lnSpc>
                  <a:spcPct val="115000"/>
                </a:lnSpc>
                <a:buClr>
                  <a:srgbClr val="FFFFFF"/>
                </a:buClr>
                <a:buSzPts val="800"/>
                <a:buFont typeface="Roboto"/>
                <a:buChar char="●"/>
              </a:pPr>
              <a:r>
                <a:rPr lang="en" sz="1067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Measure financial performance vs budget</a:t>
              </a:r>
              <a:endParaRPr sz="1067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609585" indent="-372524">
                <a:lnSpc>
                  <a:spcPct val="115000"/>
                </a:lnSpc>
                <a:buClr>
                  <a:srgbClr val="FFFFFF"/>
                </a:buClr>
                <a:buSzPts val="800"/>
                <a:buFont typeface="Roboto"/>
                <a:buChar char="●"/>
              </a:pPr>
              <a:r>
                <a:rPr lang="en" sz="1067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Develop major action plans for growth</a:t>
              </a:r>
              <a:endParaRPr sz="1067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609585" indent="-372524">
                <a:lnSpc>
                  <a:spcPct val="115000"/>
                </a:lnSpc>
                <a:buClr>
                  <a:srgbClr val="FFFFFF"/>
                </a:buClr>
                <a:buSzPts val="800"/>
                <a:buFont typeface="Roboto"/>
                <a:buChar char="●"/>
              </a:pPr>
              <a:r>
                <a:rPr lang="en" sz="1067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Larger data pool will smooth outliers</a:t>
              </a:r>
              <a:endParaRPr sz="1067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51" name="Google Shape;2249;p308">
              <a:extLst>
                <a:ext uri="{FF2B5EF4-FFF2-40B4-BE49-F238E27FC236}">
                  <a16:creationId xmlns:a16="http://schemas.microsoft.com/office/drawing/2014/main" id="{01291A72-DA9D-F85B-C4CE-34B9A38B585A}"/>
                </a:ext>
              </a:extLst>
            </p:cNvPr>
            <p:cNvSpPr/>
            <p:nvPr/>
          </p:nvSpPr>
          <p:spPr>
            <a:xfrm>
              <a:off x="943723" y="4469050"/>
              <a:ext cx="2379900" cy="674400"/>
            </a:xfrm>
            <a:prstGeom prst="rect">
              <a:avLst/>
            </a:prstGeom>
            <a:solidFill>
              <a:srgbClr val="A7291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" name="Google Shape;2250;p308">
              <a:extLst>
                <a:ext uri="{FF2B5EF4-FFF2-40B4-BE49-F238E27FC236}">
                  <a16:creationId xmlns:a16="http://schemas.microsoft.com/office/drawing/2014/main" id="{E4C0EC03-76D7-96BD-19CC-EE8EB3A0B432}"/>
                </a:ext>
              </a:extLst>
            </p:cNvPr>
            <p:cNvSpPr/>
            <p:nvPr/>
          </p:nvSpPr>
          <p:spPr>
            <a:xfrm>
              <a:off x="1632122" y="4469063"/>
              <a:ext cx="674400" cy="674400"/>
            </a:xfrm>
            <a:prstGeom prst="rtTriangle">
              <a:avLst/>
            </a:prstGeom>
            <a:solidFill>
              <a:srgbClr val="BE2F2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" name="Google Shape;2251;p308">
              <a:extLst>
                <a:ext uri="{FF2B5EF4-FFF2-40B4-BE49-F238E27FC236}">
                  <a16:creationId xmlns:a16="http://schemas.microsoft.com/office/drawing/2014/main" id="{0DDA63FF-7AE5-DBD5-B704-3A396235CC74}"/>
                </a:ext>
              </a:extLst>
            </p:cNvPr>
            <p:cNvSpPr/>
            <p:nvPr/>
          </p:nvSpPr>
          <p:spPr>
            <a:xfrm>
              <a:off x="943723" y="4469063"/>
              <a:ext cx="687600" cy="674400"/>
            </a:xfrm>
            <a:prstGeom prst="rtTriangle">
              <a:avLst/>
            </a:prstGeom>
            <a:solidFill>
              <a:srgbClr val="D8372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4" name="Google Shape;2252;p308">
              <a:extLst>
                <a:ext uri="{FF2B5EF4-FFF2-40B4-BE49-F238E27FC236}">
                  <a16:creationId xmlns:a16="http://schemas.microsoft.com/office/drawing/2014/main" id="{8611847B-5599-7506-F37E-8621F51BE5C5}"/>
                </a:ext>
              </a:extLst>
            </p:cNvPr>
            <p:cNvSpPr/>
            <p:nvPr/>
          </p:nvSpPr>
          <p:spPr>
            <a:xfrm>
              <a:off x="3335463" y="4469063"/>
              <a:ext cx="1007100" cy="674400"/>
            </a:xfrm>
            <a:prstGeom prst="rect">
              <a:avLst/>
            </a:prstGeom>
            <a:solidFill>
              <a:srgbClr val="A7291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5" name="Google Shape;2253;p308">
              <a:extLst>
                <a:ext uri="{FF2B5EF4-FFF2-40B4-BE49-F238E27FC236}">
                  <a16:creationId xmlns:a16="http://schemas.microsoft.com/office/drawing/2014/main" id="{BAC2F304-2111-4A45-AF38-1A1AB2F7CB07}"/>
                </a:ext>
              </a:extLst>
            </p:cNvPr>
            <p:cNvSpPr/>
            <p:nvPr/>
          </p:nvSpPr>
          <p:spPr>
            <a:xfrm>
              <a:off x="4354429" y="4469063"/>
              <a:ext cx="1007100" cy="674400"/>
            </a:xfrm>
            <a:prstGeom prst="rect">
              <a:avLst/>
            </a:prstGeom>
            <a:solidFill>
              <a:srgbClr val="A7291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" name="Google Shape;2254;p308">
              <a:extLst>
                <a:ext uri="{FF2B5EF4-FFF2-40B4-BE49-F238E27FC236}">
                  <a16:creationId xmlns:a16="http://schemas.microsoft.com/office/drawing/2014/main" id="{8184E38E-94C8-D54D-C9E3-CE839BC42A79}"/>
                </a:ext>
              </a:extLst>
            </p:cNvPr>
            <p:cNvSpPr/>
            <p:nvPr/>
          </p:nvSpPr>
          <p:spPr>
            <a:xfrm>
              <a:off x="1210848" y="4469107"/>
              <a:ext cx="425700" cy="409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b" anchorCtr="0">
              <a:noAutofit/>
            </a:bodyPr>
            <a:lstStyle/>
            <a:p>
              <a:pPr algn="ctr"/>
              <a:r>
                <a:rPr lang="en" sz="2133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4</a:t>
              </a:r>
              <a:endParaRPr sz="2133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57" name="Google Shape;2255;p308">
              <a:extLst>
                <a:ext uri="{FF2B5EF4-FFF2-40B4-BE49-F238E27FC236}">
                  <a16:creationId xmlns:a16="http://schemas.microsoft.com/office/drawing/2014/main" id="{10BE097D-2C2A-F7E7-8370-4EA7D0C53EBF}"/>
                </a:ext>
              </a:extLst>
            </p:cNvPr>
            <p:cNvSpPr/>
            <p:nvPr/>
          </p:nvSpPr>
          <p:spPr>
            <a:xfrm rot="-2700000">
              <a:off x="4705031" y="4706942"/>
              <a:ext cx="305894" cy="116673"/>
            </a:xfrm>
            <a:prstGeom prst="corner">
              <a:avLst>
                <a:gd name="adj1" fmla="val 18804"/>
                <a:gd name="adj2" fmla="val 18145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8" name="Google Shape;2256;p308">
              <a:extLst>
                <a:ext uri="{FF2B5EF4-FFF2-40B4-BE49-F238E27FC236}">
                  <a16:creationId xmlns:a16="http://schemas.microsoft.com/office/drawing/2014/main" id="{00D6FFD8-2566-D4BA-86EC-A0CAEF91EE38}"/>
                </a:ext>
              </a:extLst>
            </p:cNvPr>
            <p:cNvSpPr/>
            <p:nvPr/>
          </p:nvSpPr>
          <p:spPr>
            <a:xfrm>
              <a:off x="1704725" y="4469100"/>
              <a:ext cx="1488600" cy="67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r>
                <a:rPr lang="en" sz="1333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Quarterly</a:t>
              </a:r>
              <a:endParaRPr sz="1333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59" name="Google Shape;2257;p308">
            <a:extLst>
              <a:ext uri="{FF2B5EF4-FFF2-40B4-BE49-F238E27FC236}">
                <a16:creationId xmlns:a16="http://schemas.microsoft.com/office/drawing/2014/main" id="{F70D2AF8-3B9F-FD91-B84B-2D07FE06B958}"/>
              </a:ext>
            </a:extLst>
          </p:cNvPr>
          <p:cNvGrpSpPr/>
          <p:nvPr/>
        </p:nvGrpSpPr>
        <p:grpSpPr>
          <a:xfrm>
            <a:off x="1233325" y="5700633"/>
            <a:ext cx="9676652" cy="841804"/>
            <a:chOff x="943723" y="4469050"/>
            <a:chExt cx="7257489" cy="674450"/>
          </a:xfrm>
        </p:grpSpPr>
        <p:sp>
          <p:nvSpPr>
            <p:cNvPr id="60" name="Google Shape;2258;p308">
              <a:extLst>
                <a:ext uri="{FF2B5EF4-FFF2-40B4-BE49-F238E27FC236}">
                  <a16:creationId xmlns:a16="http://schemas.microsoft.com/office/drawing/2014/main" id="{05949C0B-BB61-2828-EFC3-B3E4699FBAF6}"/>
                </a:ext>
              </a:extLst>
            </p:cNvPr>
            <p:cNvSpPr/>
            <p:nvPr/>
          </p:nvSpPr>
          <p:spPr>
            <a:xfrm>
              <a:off x="5373412" y="4469063"/>
              <a:ext cx="2827800" cy="674400"/>
            </a:xfrm>
            <a:prstGeom prst="rect">
              <a:avLst/>
            </a:prstGeom>
            <a:solidFill>
              <a:srgbClr val="A7291E"/>
            </a:solidFill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marL="609585" indent="-372524">
                <a:lnSpc>
                  <a:spcPct val="115000"/>
                </a:lnSpc>
                <a:buClr>
                  <a:srgbClr val="FFFFFF"/>
                </a:buClr>
                <a:buSzPts val="800"/>
                <a:buFont typeface="Roboto"/>
                <a:buChar char="●"/>
              </a:pPr>
              <a:r>
                <a:rPr lang="en" sz="1067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Use to develop future budgets</a:t>
              </a:r>
              <a:endParaRPr sz="1067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609585" indent="-372524">
                <a:lnSpc>
                  <a:spcPct val="115000"/>
                </a:lnSpc>
                <a:buClr>
                  <a:srgbClr val="FFFFFF"/>
                </a:buClr>
                <a:buSzPts val="800"/>
                <a:buFont typeface="Roboto"/>
                <a:buChar char="●"/>
              </a:pPr>
              <a:r>
                <a:rPr lang="en" sz="1067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Plan major company initiatives for next year</a:t>
              </a:r>
              <a:endParaRPr sz="1067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  <a:p>
              <a:pPr marL="609585" indent="-372524">
                <a:lnSpc>
                  <a:spcPct val="115000"/>
                </a:lnSpc>
                <a:buClr>
                  <a:srgbClr val="FFFFFF"/>
                </a:buClr>
                <a:buSzPts val="800"/>
                <a:buFont typeface="Roboto"/>
                <a:buChar char="●"/>
              </a:pPr>
              <a:r>
                <a:rPr lang="en" sz="1067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Reward top performers</a:t>
              </a:r>
              <a:endParaRPr sz="1067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1" name="Google Shape;2259;p308">
              <a:extLst>
                <a:ext uri="{FF2B5EF4-FFF2-40B4-BE49-F238E27FC236}">
                  <a16:creationId xmlns:a16="http://schemas.microsoft.com/office/drawing/2014/main" id="{CC3F46A8-EA6D-2EBD-CDFD-FA510D94CCE6}"/>
                </a:ext>
              </a:extLst>
            </p:cNvPr>
            <p:cNvSpPr/>
            <p:nvPr/>
          </p:nvSpPr>
          <p:spPr>
            <a:xfrm>
              <a:off x="943723" y="4469050"/>
              <a:ext cx="2379900" cy="674400"/>
            </a:xfrm>
            <a:prstGeom prst="rect">
              <a:avLst/>
            </a:prstGeom>
            <a:solidFill>
              <a:srgbClr val="A7291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2" name="Google Shape;2260;p308">
              <a:extLst>
                <a:ext uri="{FF2B5EF4-FFF2-40B4-BE49-F238E27FC236}">
                  <a16:creationId xmlns:a16="http://schemas.microsoft.com/office/drawing/2014/main" id="{76615161-AD16-CEA2-C704-3DC7E5924772}"/>
                </a:ext>
              </a:extLst>
            </p:cNvPr>
            <p:cNvSpPr/>
            <p:nvPr/>
          </p:nvSpPr>
          <p:spPr>
            <a:xfrm>
              <a:off x="1632122" y="4469063"/>
              <a:ext cx="674400" cy="674400"/>
            </a:xfrm>
            <a:prstGeom prst="rtTriangle">
              <a:avLst/>
            </a:prstGeom>
            <a:solidFill>
              <a:srgbClr val="BE2F2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3" name="Google Shape;2261;p308">
              <a:extLst>
                <a:ext uri="{FF2B5EF4-FFF2-40B4-BE49-F238E27FC236}">
                  <a16:creationId xmlns:a16="http://schemas.microsoft.com/office/drawing/2014/main" id="{30BFB591-2342-B4F5-5B84-F5B3399E549B}"/>
                </a:ext>
              </a:extLst>
            </p:cNvPr>
            <p:cNvSpPr/>
            <p:nvPr/>
          </p:nvSpPr>
          <p:spPr>
            <a:xfrm>
              <a:off x="943723" y="4469063"/>
              <a:ext cx="687600" cy="674400"/>
            </a:xfrm>
            <a:prstGeom prst="rtTriangle">
              <a:avLst/>
            </a:prstGeom>
            <a:solidFill>
              <a:srgbClr val="D8372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4" name="Google Shape;2262;p308">
              <a:extLst>
                <a:ext uri="{FF2B5EF4-FFF2-40B4-BE49-F238E27FC236}">
                  <a16:creationId xmlns:a16="http://schemas.microsoft.com/office/drawing/2014/main" id="{772EA135-4946-A81B-CC0A-11BEDC2C6733}"/>
                </a:ext>
              </a:extLst>
            </p:cNvPr>
            <p:cNvSpPr/>
            <p:nvPr/>
          </p:nvSpPr>
          <p:spPr>
            <a:xfrm>
              <a:off x="4354429" y="4469063"/>
              <a:ext cx="1007100" cy="674400"/>
            </a:xfrm>
            <a:prstGeom prst="rect">
              <a:avLst/>
            </a:prstGeom>
            <a:solidFill>
              <a:srgbClr val="A7291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5" name="Google Shape;2263;p308">
              <a:extLst>
                <a:ext uri="{FF2B5EF4-FFF2-40B4-BE49-F238E27FC236}">
                  <a16:creationId xmlns:a16="http://schemas.microsoft.com/office/drawing/2014/main" id="{87822A59-F989-4D7A-B9F1-04E8894B871D}"/>
                </a:ext>
              </a:extLst>
            </p:cNvPr>
            <p:cNvSpPr/>
            <p:nvPr/>
          </p:nvSpPr>
          <p:spPr>
            <a:xfrm>
              <a:off x="1210848" y="4469107"/>
              <a:ext cx="425700" cy="409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b" anchorCtr="0">
              <a:noAutofit/>
            </a:bodyPr>
            <a:lstStyle/>
            <a:p>
              <a:pPr algn="ctr"/>
              <a:r>
                <a:rPr lang="en" sz="2133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5</a:t>
              </a:r>
              <a:endParaRPr sz="2133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6" name="Google Shape;2264;p308">
              <a:extLst>
                <a:ext uri="{FF2B5EF4-FFF2-40B4-BE49-F238E27FC236}">
                  <a16:creationId xmlns:a16="http://schemas.microsoft.com/office/drawing/2014/main" id="{64100AA8-46F4-9307-160B-7C03D6DA62C1}"/>
                </a:ext>
              </a:extLst>
            </p:cNvPr>
            <p:cNvSpPr/>
            <p:nvPr/>
          </p:nvSpPr>
          <p:spPr>
            <a:xfrm rot="-2700000">
              <a:off x="4705031" y="4706942"/>
              <a:ext cx="305894" cy="116673"/>
            </a:xfrm>
            <a:prstGeom prst="corner">
              <a:avLst>
                <a:gd name="adj1" fmla="val 18804"/>
                <a:gd name="adj2" fmla="val 18145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7" name="Google Shape;2265;p308">
              <a:extLst>
                <a:ext uri="{FF2B5EF4-FFF2-40B4-BE49-F238E27FC236}">
                  <a16:creationId xmlns:a16="http://schemas.microsoft.com/office/drawing/2014/main" id="{440985C8-60A8-A541-EBA4-1F07F736AA5F}"/>
                </a:ext>
              </a:extLst>
            </p:cNvPr>
            <p:cNvSpPr/>
            <p:nvPr/>
          </p:nvSpPr>
          <p:spPr>
            <a:xfrm>
              <a:off x="3633813" y="4601063"/>
              <a:ext cx="410400" cy="410400"/>
            </a:xfrm>
            <a:prstGeom prst="mathMultiply">
              <a:avLst>
                <a:gd name="adj1" fmla="val 5080"/>
              </a:avLst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8" name="Google Shape;2266;p308">
              <a:extLst>
                <a:ext uri="{FF2B5EF4-FFF2-40B4-BE49-F238E27FC236}">
                  <a16:creationId xmlns:a16="http://schemas.microsoft.com/office/drawing/2014/main" id="{9EEC46D3-4E8F-8150-51DA-84A83B9A1C51}"/>
                </a:ext>
              </a:extLst>
            </p:cNvPr>
            <p:cNvSpPr/>
            <p:nvPr/>
          </p:nvSpPr>
          <p:spPr>
            <a:xfrm>
              <a:off x="1704725" y="4469100"/>
              <a:ext cx="1488600" cy="67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r>
                <a:rPr lang="en" sz="1333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Yearly</a:t>
              </a:r>
              <a:endParaRPr sz="1333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9" name="Google Shape;2267;p308">
              <a:extLst>
                <a:ext uri="{FF2B5EF4-FFF2-40B4-BE49-F238E27FC236}">
                  <a16:creationId xmlns:a16="http://schemas.microsoft.com/office/drawing/2014/main" id="{9E22182C-63B1-A4DF-BE4E-EAB81D9867DA}"/>
                </a:ext>
              </a:extLst>
            </p:cNvPr>
            <p:cNvSpPr/>
            <p:nvPr/>
          </p:nvSpPr>
          <p:spPr>
            <a:xfrm>
              <a:off x="3335463" y="4469063"/>
              <a:ext cx="1007100" cy="674400"/>
            </a:xfrm>
            <a:prstGeom prst="rect">
              <a:avLst/>
            </a:prstGeom>
            <a:solidFill>
              <a:srgbClr val="A7291E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70" name="Google Shape;2268;p308">
            <a:extLst>
              <a:ext uri="{FF2B5EF4-FFF2-40B4-BE49-F238E27FC236}">
                <a16:creationId xmlns:a16="http://schemas.microsoft.com/office/drawing/2014/main" id="{B8D721D7-4F0F-AB7E-4EC2-8341B5E9CEA5}"/>
              </a:ext>
            </a:extLst>
          </p:cNvPr>
          <p:cNvSpPr/>
          <p:nvPr/>
        </p:nvSpPr>
        <p:spPr>
          <a:xfrm rot="-2586763">
            <a:off x="4896201" y="2624853"/>
            <a:ext cx="395063" cy="150559"/>
          </a:xfrm>
          <a:prstGeom prst="corner">
            <a:avLst>
              <a:gd name="adj1" fmla="val 18804"/>
              <a:gd name="adj2" fmla="val 18145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71" name="Google Shape;2269;p308">
            <a:extLst>
              <a:ext uri="{FF2B5EF4-FFF2-40B4-BE49-F238E27FC236}">
                <a16:creationId xmlns:a16="http://schemas.microsoft.com/office/drawing/2014/main" id="{9A52F210-3298-127C-A629-7A402427C6BC}"/>
              </a:ext>
            </a:extLst>
          </p:cNvPr>
          <p:cNvSpPr/>
          <p:nvPr/>
        </p:nvSpPr>
        <p:spPr>
          <a:xfrm rot="-2586763">
            <a:off x="4896201" y="3437971"/>
            <a:ext cx="395063" cy="150559"/>
          </a:xfrm>
          <a:prstGeom prst="corner">
            <a:avLst>
              <a:gd name="adj1" fmla="val 18804"/>
              <a:gd name="adj2" fmla="val 18145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72" name="Google Shape;2270;p308">
            <a:extLst>
              <a:ext uri="{FF2B5EF4-FFF2-40B4-BE49-F238E27FC236}">
                <a16:creationId xmlns:a16="http://schemas.microsoft.com/office/drawing/2014/main" id="{F3B141D9-8177-18AA-1783-22B2F0A60FC6}"/>
              </a:ext>
            </a:extLst>
          </p:cNvPr>
          <p:cNvSpPr/>
          <p:nvPr/>
        </p:nvSpPr>
        <p:spPr>
          <a:xfrm rot="-2586763">
            <a:off x="4896201" y="4292246"/>
            <a:ext cx="395063" cy="150559"/>
          </a:xfrm>
          <a:prstGeom prst="corner">
            <a:avLst>
              <a:gd name="adj1" fmla="val 18804"/>
              <a:gd name="adj2" fmla="val 18145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73" name="Google Shape;2271;p308">
            <a:extLst>
              <a:ext uri="{FF2B5EF4-FFF2-40B4-BE49-F238E27FC236}">
                <a16:creationId xmlns:a16="http://schemas.microsoft.com/office/drawing/2014/main" id="{0941BE20-DA99-2A73-6873-3ECD7DE911A0}"/>
              </a:ext>
            </a:extLst>
          </p:cNvPr>
          <p:cNvSpPr/>
          <p:nvPr/>
        </p:nvSpPr>
        <p:spPr>
          <a:xfrm rot="-2586763">
            <a:off x="4896201" y="5146553"/>
            <a:ext cx="395063" cy="150559"/>
          </a:xfrm>
          <a:prstGeom prst="corner">
            <a:avLst>
              <a:gd name="adj1" fmla="val 18804"/>
              <a:gd name="adj2" fmla="val 18145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74" name="Google Shape;2272;p308">
            <a:extLst>
              <a:ext uri="{FF2B5EF4-FFF2-40B4-BE49-F238E27FC236}">
                <a16:creationId xmlns:a16="http://schemas.microsoft.com/office/drawing/2014/main" id="{1592512A-A42A-686D-A410-ADCB6E898C48}"/>
              </a:ext>
            </a:extLst>
          </p:cNvPr>
          <p:cNvSpPr/>
          <p:nvPr/>
        </p:nvSpPr>
        <p:spPr>
          <a:xfrm rot="-2586763">
            <a:off x="4896201" y="5974242"/>
            <a:ext cx="395063" cy="150559"/>
          </a:xfrm>
          <a:prstGeom prst="corner">
            <a:avLst>
              <a:gd name="adj1" fmla="val 18804"/>
              <a:gd name="adj2" fmla="val 18145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02701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D5983-45CE-4652-BEA8-2B0E9AA4B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964B3C-157D-4C98-F598-A60CB3C072C3}"/>
              </a:ext>
            </a:extLst>
          </p:cNvPr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D5F30A-C001-C598-7711-2F9D980930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224B669-32A1-1A52-A110-2EBBF8C24FC8}"/>
              </a:ext>
            </a:extLst>
          </p:cNvPr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50B9141-DD92-E939-9DBF-A055E09A28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918597-2C04-1459-27B0-2DA400FEA1B4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2" name="Picture 4" descr="21 Questions Game: 130+ Best Questions You'll Ever Ask |">
            <a:extLst>
              <a:ext uri="{FF2B5EF4-FFF2-40B4-BE49-F238E27FC236}">
                <a16:creationId xmlns:a16="http://schemas.microsoft.com/office/drawing/2014/main" id="{9A3582C0-6CAD-FE38-7574-6CF277A009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333375"/>
            <a:ext cx="11906250" cy="619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6072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 descr="How to Write a Summary of an Article - Udemy Blog">
            <a:extLst>
              <a:ext uri="{FF2B5EF4-FFF2-40B4-BE49-F238E27FC236}">
                <a16:creationId xmlns:a16="http://schemas.microsoft.com/office/drawing/2014/main" id="{13B44624-7956-AC47-7A59-6D810EBB91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91013" y="2063556"/>
            <a:ext cx="3781051" cy="2529866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030" name="Picture 6" descr="Kpi Icon Images – Browse 14,625 Stock Photos, Vectors, and Video | Adobe  Stock">
            <a:extLst>
              <a:ext uri="{FF2B5EF4-FFF2-40B4-BE49-F238E27FC236}">
                <a16:creationId xmlns:a16="http://schemas.microsoft.com/office/drawing/2014/main" id="{CB5FB0B3-EABC-BB95-BE21-4943D15D3A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64" y="2168434"/>
            <a:ext cx="7847027" cy="2511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9082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99B9EA-89AA-0886-45E1-8840AFBA6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Today’s Agenda</a:t>
            </a:r>
          </a:p>
        </p:txBody>
      </p:sp>
      <p:pic>
        <p:nvPicPr>
          <p:cNvPr id="5" name="Picture 4" descr="Time compass on hand">
            <a:extLst>
              <a:ext uri="{FF2B5EF4-FFF2-40B4-BE49-F238E27FC236}">
                <a16:creationId xmlns:a16="http://schemas.microsoft.com/office/drawing/2014/main" id="{009EC4EF-FEF8-9212-889E-31EF18CD1D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966" r="26724"/>
          <a:stretch/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21B6B-F3DA-977B-CAE8-953C88E8B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788" y="2333297"/>
            <a:ext cx="4840010" cy="3843666"/>
          </a:xfrm>
        </p:spPr>
        <p:txBody>
          <a:bodyPr>
            <a:normAutofit/>
          </a:bodyPr>
          <a:lstStyle/>
          <a:p>
            <a:r>
              <a:rPr lang="en-US" sz="2000" dirty="0"/>
              <a:t>What’s a KPI?</a:t>
            </a:r>
          </a:p>
          <a:p>
            <a:r>
              <a:rPr lang="en-US" sz="2000" dirty="0"/>
              <a:t>Selecting the right KPIs?</a:t>
            </a:r>
          </a:p>
          <a:p>
            <a:r>
              <a:rPr lang="en-US" sz="2000" dirty="0"/>
              <a:t>Why it’s important to define KPIs</a:t>
            </a:r>
          </a:p>
          <a:p>
            <a:r>
              <a:rPr lang="en-US" sz="2000" dirty="0"/>
              <a:t>Tracking &amp; Measuring KPIs?</a:t>
            </a:r>
          </a:p>
          <a:p>
            <a:r>
              <a:rPr lang="en-US" sz="2000" dirty="0"/>
              <a:t>Examples of KPIs</a:t>
            </a:r>
          </a:p>
          <a:p>
            <a:r>
              <a:rPr lang="en-US" sz="2000" dirty="0"/>
              <a:t>Questions &amp; Answers</a:t>
            </a:r>
          </a:p>
          <a:p>
            <a:r>
              <a:rPr lang="en-US" sz="2000" dirty="0"/>
              <a:t>Summary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68184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0" name="Rectangle 1030">
            <a:extLst>
              <a:ext uri="{FF2B5EF4-FFF2-40B4-BE49-F238E27FC236}">
                <a16:creationId xmlns:a16="http://schemas.microsoft.com/office/drawing/2014/main" id="{6897DEB4-4A88-4293-A935-9B25506C1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Freeform: Shape 1032">
            <a:extLst>
              <a:ext uri="{FF2B5EF4-FFF2-40B4-BE49-F238E27FC236}">
                <a16:creationId xmlns:a16="http://schemas.microsoft.com/office/drawing/2014/main" id="{FBE42BC3-6707-4CBF-9386-048B994A4F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3886" y="0"/>
            <a:ext cx="7538114" cy="6858000"/>
          </a:xfrm>
          <a:custGeom>
            <a:avLst/>
            <a:gdLst>
              <a:gd name="connsiteX0" fmla="*/ 366246 w 7538114"/>
              <a:gd name="connsiteY0" fmla="*/ 0 h 6858000"/>
              <a:gd name="connsiteX1" fmla="*/ 2830292 w 7538114"/>
              <a:gd name="connsiteY1" fmla="*/ 0 h 6858000"/>
              <a:gd name="connsiteX2" fmla="*/ 3903260 w 7538114"/>
              <a:gd name="connsiteY2" fmla="*/ 0 h 6858000"/>
              <a:gd name="connsiteX3" fmla="*/ 4597266 w 7538114"/>
              <a:gd name="connsiteY3" fmla="*/ 0 h 6858000"/>
              <a:gd name="connsiteX4" fmla="*/ 7192370 w 7538114"/>
              <a:gd name="connsiteY4" fmla="*/ 0 h 6858000"/>
              <a:gd name="connsiteX5" fmla="*/ 7538114 w 7538114"/>
              <a:gd name="connsiteY5" fmla="*/ 0 h 6858000"/>
              <a:gd name="connsiteX6" fmla="*/ 7538114 w 7538114"/>
              <a:gd name="connsiteY6" fmla="*/ 6858000 h 6858000"/>
              <a:gd name="connsiteX7" fmla="*/ 7192370 w 7538114"/>
              <a:gd name="connsiteY7" fmla="*/ 6858000 h 6858000"/>
              <a:gd name="connsiteX8" fmla="*/ 4597266 w 7538114"/>
              <a:gd name="connsiteY8" fmla="*/ 6858000 h 6858000"/>
              <a:gd name="connsiteX9" fmla="*/ 3903260 w 7538114"/>
              <a:gd name="connsiteY9" fmla="*/ 6858000 h 6858000"/>
              <a:gd name="connsiteX10" fmla="*/ 2830292 w 7538114"/>
              <a:gd name="connsiteY10" fmla="*/ 6858000 h 6858000"/>
              <a:gd name="connsiteX11" fmla="*/ 170314 w 7538114"/>
              <a:gd name="connsiteY11" fmla="*/ 6858000 h 6858000"/>
              <a:gd name="connsiteX12" fmla="*/ 170341 w 7538114"/>
              <a:gd name="connsiteY12" fmla="*/ 6857759 h 6858000"/>
              <a:gd name="connsiteX13" fmla="*/ 173485 w 7538114"/>
              <a:gd name="connsiteY13" fmla="*/ 6852129 h 6858000"/>
              <a:gd name="connsiteX14" fmla="*/ 167544 w 7538114"/>
              <a:gd name="connsiteY14" fmla="*/ 6830335 h 6858000"/>
              <a:gd name="connsiteX15" fmla="*/ 163472 w 7538114"/>
              <a:gd name="connsiteY15" fmla="*/ 6796707 h 6858000"/>
              <a:gd name="connsiteX16" fmla="*/ 160535 w 7538114"/>
              <a:gd name="connsiteY16" fmla="*/ 6780725 h 6858000"/>
              <a:gd name="connsiteX17" fmla="*/ 162318 w 7538114"/>
              <a:gd name="connsiteY17" fmla="*/ 6767829 h 6858000"/>
              <a:gd name="connsiteX18" fmla="*/ 162771 w 7538114"/>
              <a:gd name="connsiteY18" fmla="*/ 6694444 h 6858000"/>
              <a:gd name="connsiteX19" fmla="*/ 165604 w 7538114"/>
              <a:gd name="connsiteY19" fmla="*/ 6677569 h 6858000"/>
              <a:gd name="connsiteX20" fmla="*/ 171255 w 7538114"/>
              <a:gd name="connsiteY20" fmla="*/ 6669571 h 6858000"/>
              <a:gd name="connsiteX21" fmla="*/ 169240 w 7538114"/>
              <a:gd name="connsiteY21" fmla="*/ 6663304 h 6858000"/>
              <a:gd name="connsiteX22" fmla="*/ 169039 w 7538114"/>
              <a:gd name="connsiteY22" fmla="*/ 6618916 h 6858000"/>
              <a:gd name="connsiteX23" fmla="*/ 168392 w 7538114"/>
              <a:gd name="connsiteY23" fmla="*/ 6589960 h 6858000"/>
              <a:gd name="connsiteX24" fmla="*/ 160636 w 7538114"/>
              <a:gd name="connsiteY24" fmla="*/ 6588200 h 6858000"/>
              <a:gd name="connsiteX25" fmla="*/ 157872 w 7538114"/>
              <a:gd name="connsiteY25" fmla="*/ 6562416 h 6858000"/>
              <a:gd name="connsiteX26" fmla="*/ 162851 w 7538114"/>
              <a:gd name="connsiteY26" fmla="*/ 6534939 h 6858000"/>
              <a:gd name="connsiteX27" fmla="*/ 162153 w 7538114"/>
              <a:gd name="connsiteY27" fmla="*/ 6502552 h 6858000"/>
              <a:gd name="connsiteX28" fmla="*/ 161821 w 7538114"/>
              <a:gd name="connsiteY28" fmla="*/ 6483172 h 6858000"/>
              <a:gd name="connsiteX29" fmla="*/ 154586 w 7538114"/>
              <a:gd name="connsiteY29" fmla="*/ 6432309 h 6858000"/>
              <a:gd name="connsiteX30" fmla="*/ 127078 w 7538114"/>
              <a:gd name="connsiteY30" fmla="*/ 6349783 h 6858000"/>
              <a:gd name="connsiteX31" fmla="*/ 123181 w 7538114"/>
              <a:gd name="connsiteY31" fmla="*/ 6323872 h 6858000"/>
              <a:gd name="connsiteX32" fmla="*/ 124767 w 7538114"/>
              <a:gd name="connsiteY32" fmla="*/ 6319343 h 6858000"/>
              <a:gd name="connsiteX33" fmla="*/ 108246 w 7538114"/>
              <a:gd name="connsiteY33" fmla="*/ 6190348 h 6858000"/>
              <a:gd name="connsiteX34" fmla="*/ 107279 w 7538114"/>
              <a:gd name="connsiteY34" fmla="*/ 6167269 h 6858000"/>
              <a:gd name="connsiteX35" fmla="*/ 107883 w 7538114"/>
              <a:gd name="connsiteY35" fmla="*/ 6149986 h 6858000"/>
              <a:gd name="connsiteX36" fmla="*/ 102380 w 7538114"/>
              <a:gd name="connsiteY36" fmla="*/ 6108622 h 6858000"/>
              <a:gd name="connsiteX37" fmla="*/ 90314 w 7538114"/>
              <a:gd name="connsiteY37" fmla="*/ 6041155 h 6858000"/>
              <a:gd name="connsiteX38" fmla="*/ 88409 w 7538114"/>
              <a:gd name="connsiteY38" fmla="*/ 6026587 h 6858000"/>
              <a:gd name="connsiteX39" fmla="*/ 89403 w 7538114"/>
              <a:gd name="connsiteY39" fmla="*/ 6013265 h 6858000"/>
              <a:gd name="connsiteX40" fmla="*/ 91927 w 7538114"/>
              <a:gd name="connsiteY40" fmla="*/ 6009478 h 6858000"/>
              <a:gd name="connsiteX41" fmla="*/ 91302 w 7538114"/>
              <a:gd name="connsiteY41" fmla="*/ 6001336 h 6858000"/>
              <a:gd name="connsiteX42" fmla="*/ 91687 w 7538114"/>
              <a:gd name="connsiteY42" fmla="*/ 5999003 h 6858000"/>
              <a:gd name="connsiteX43" fmla="*/ 93336 w 7538114"/>
              <a:gd name="connsiteY43" fmla="*/ 5985795 h 6858000"/>
              <a:gd name="connsiteX44" fmla="*/ 83190 w 7538114"/>
              <a:gd name="connsiteY44" fmla="*/ 5961758 h 6858000"/>
              <a:gd name="connsiteX45" fmla="*/ 81952 w 7538114"/>
              <a:gd name="connsiteY45" fmla="*/ 5928761 h 6858000"/>
              <a:gd name="connsiteX46" fmla="*/ 67420 w 7538114"/>
              <a:gd name="connsiteY46" fmla="*/ 5787247 h 6858000"/>
              <a:gd name="connsiteX47" fmla="*/ 50760 w 7538114"/>
              <a:gd name="connsiteY47" fmla="*/ 5710700 h 6858000"/>
              <a:gd name="connsiteX48" fmla="*/ 42956 w 7538114"/>
              <a:gd name="connsiteY48" fmla="*/ 5641754 h 6858000"/>
              <a:gd name="connsiteX49" fmla="*/ 29695 w 7538114"/>
              <a:gd name="connsiteY49" fmla="*/ 5602326 h 6858000"/>
              <a:gd name="connsiteX50" fmla="*/ 18841 w 7538114"/>
              <a:gd name="connsiteY50" fmla="*/ 5570885 h 6858000"/>
              <a:gd name="connsiteX51" fmla="*/ 9977 w 7538114"/>
              <a:gd name="connsiteY51" fmla="*/ 5543492 h 6858000"/>
              <a:gd name="connsiteX52" fmla="*/ 5255 w 7538114"/>
              <a:gd name="connsiteY52" fmla="*/ 5531024 h 6858000"/>
              <a:gd name="connsiteX53" fmla="*/ 5447 w 7538114"/>
              <a:gd name="connsiteY53" fmla="*/ 5527845 h 6858000"/>
              <a:gd name="connsiteX54" fmla="*/ 0 w 7538114"/>
              <a:gd name="connsiteY54" fmla="*/ 5507724 h 6858000"/>
              <a:gd name="connsiteX55" fmla="*/ 435 w 7538114"/>
              <a:gd name="connsiteY55" fmla="*/ 5507045 h 6858000"/>
              <a:gd name="connsiteX56" fmla="*/ 1128 w 7538114"/>
              <a:gd name="connsiteY56" fmla="*/ 5499619 h 6858000"/>
              <a:gd name="connsiteX57" fmla="*/ 1291 w 7538114"/>
              <a:gd name="connsiteY57" fmla="*/ 5486342 h 6858000"/>
              <a:gd name="connsiteX58" fmla="*/ 7976 w 7538114"/>
              <a:gd name="connsiteY58" fmla="*/ 5450755 h 6858000"/>
              <a:gd name="connsiteX59" fmla="*/ 2355 w 7538114"/>
              <a:gd name="connsiteY59" fmla="*/ 5429732 h 6858000"/>
              <a:gd name="connsiteX60" fmla="*/ 1499 w 7538114"/>
              <a:gd name="connsiteY60" fmla="*/ 5370432 h 6858000"/>
              <a:gd name="connsiteX61" fmla="*/ 11483 w 7538114"/>
              <a:gd name="connsiteY61" fmla="*/ 5308330 h 6858000"/>
              <a:gd name="connsiteX62" fmla="*/ 12793 w 7538114"/>
              <a:gd name="connsiteY62" fmla="*/ 5246026 h 6858000"/>
              <a:gd name="connsiteX63" fmla="*/ 12525 w 7538114"/>
              <a:gd name="connsiteY63" fmla="*/ 5223468 h 6858000"/>
              <a:gd name="connsiteX64" fmla="*/ 15322 w 7538114"/>
              <a:gd name="connsiteY64" fmla="*/ 5183258 h 6858000"/>
              <a:gd name="connsiteX65" fmla="*/ 18633 w 7538114"/>
              <a:gd name="connsiteY65" fmla="*/ 5164842 h 6858000"/>
              <a:gd name="connsiteX66" fmla="*/ 18428 w 7538114"/>
              <a:gd name="connsiteY66" fmla="*/ 5164034 h 6858000"/>
              <a:gd name="connsiteX67" fmla="*/ 19854 w 7538114"/>
              <a:gd name="connsiteY67" fmla="*/ 5162388 h 6858000"/>
              <a:gd name="connsiteX68" fmla="*/ 20514 w 7538114"/>
              <a:gd name="connsiteY68" fmla="*/ 5158981 h 6858000"/>
              <a:gd name="connsiteX69" fmla="*/ 20089 w 7538114"/>
              <a:gd name="connsiteY69" fmla="*/ 5149681 h 6858000"/>
              <a:gd name="connsiteX70" fmla="*/ 19561 w 7538114"/>
              <a:gd name="connsiteY70" fmla="*/ 5146183 h 6858000"/>
              <a:gd name="connsiteX71" fmla="*/ 19571 w 7538114"/>
              <a:gd name="connsiteY71" fmla="*/ 5141065 h 6858000"/>
              <a:gd name="connsiteX72" fmla="*/ 19690 w 7538114"/>
              <a:gd name="connsiteY72" fmla="*/ 5140937 h 6858000"/>
              <a:gd name="connsiteX73" fmla="*/ 19471 w 7538114"/>
              <a:gd name="connsiteY73" fmla="*/ 5136144 h 6858000"/>
              <a:gd name="connsiteX74" fmla="*/ 16918 w 7538114"/>
              <a:gd name="connsiteY74" fmla="*/ 5112689 h 6858000"/>
              <a:gd name="connsiteX75" fmla="*/ 28071 w 7538114"/>
              <a:gd name="connsiteY75" fmla="*/ 5081696 h 6858000"/>
              <a:gd name="connsiteX76" fmla="*/ 30005 w 7538114"/>
              <a:gd name="connsiteY76" fmla="*/ 5068879 h 6858000"/>
              <a:gd name="connsiteX77" fmla="*/ 31661 w 7538114"/>
              <a:gd name="connsiteY77" fmla="*/ 5062033 h 6858000"/>
              <a:gd name="connsiteX78" fmla="*/ 32169 w 7538114"/>
              <a:gd name="connsiteY78" fmla="*/ 5061608 h 6858000"/>
              <a:gd name="connsiteX79" fmla="*/ 27436 w 7538114"/>
              <a:gd name="connsiteY79" fmla="*/ 5021480 h 6858000"/>
              <a:gd name="connsiteX80" fmla="*/ 26614 w 7538114"/>
              <a:gd name="connsiteY80" fmla="*/ 5013906 h 6858000"/>
              <a:gd name="connsiteX81" fmla="*/ 25056 w 7538114"/>
              <a:gd name="connsiteY81" fmla="*/ 5011767 h 6858000"/>
              <a:gd name="connsiteX82" fmla="*/ 24513 w 7538114"/>
              <a:gd name="connsiteY82" fmla="*/ 5000592 h 6858000"/>
              <a:gd name="connsiteX83" fmla="*/ 24951 w 7538114"/>
              <a:gd name="connsiteY83" fmla="*/ 4999307 h 6858000"/>
              <a:gd name="connsiteX84" fmla="*/ 22644 w 7538114"/>
              <a:gd name="connsiteY84" fmla="*/ 4990090 h 6858000"/>
              <a:gd name="connsiteX85" fmla="*/ 18465 w 7538114"/>
              <a:gd name="connsiteY85" fmla="*/ 4982366 h 6858000"/>
              <a:gd name="connsiteX86" fmla="*/ 20888 w 7538114"/>
              <a:gd name="connsiteY86" fmla="*/ 4887310 h 6858000"/>
              <a:gd name="connsiteX87" fmla="*/ 15781 w 7538114"/>
              <a:gd name="connsiteY87" fmla="*/ 4807298 h 6858000"/>
              <a:gd name="connsiteX88" fmla="*/ 19649 w 7538114"/>
              <a:gd name="connsiteY88" fmla="*/ 4779990 h 6858000"/>
              <a:gd name="connsiteX89" fmla="*/ 21858 w 7538114"/>
              <a:gd name="connsiteY89" fmla="*/ 4664237 h 6858000"/>
              <a:gd name="connsiteX90" fmla="*/ 13583 w 7538114"/>
              <a:gd name="connsiteY90" fmla="*/ 4598607 h 6858000"/>
              <a:gd name="connsiteX91" fmla="*/ 7118 w 7538114"/>
              <a:gd name="connsiteY91" fmla="*/ 4546768 h 6858000"/>
              <a:gd name="connsiteX92" fmla="*/ 14555 w 7538114"/>
              <a:gd name="connsiteY92" fmla="*/ 4522182 h 6858000"/>
              <a:gd name="connsiteX93" fmla="*/ 17290 w 7538114"/>
              <a:gd name="connsiteY93" fmla="*/ 4509768 h 6858000"/>
              <a:gd name="connsiteX94" fmla="*/ 17421 w 7538114"/>
              <a:gd name="connsiteY94" fmla="*/ 4494586 h 6858000"/>
              <a:gd name="connsiteX95" fmla="*/ 18193 w 7538114"/>
              <a:gd name="connsiteY95" fmla="*/ 4440649 h 6858000"/>
              <a:gd name="connsiteX96" fmla="*/ 16616 w 7538114"/>
              <a:gd name="connsiteY96" fmla="*/ 4431853 h 6858000"/>
              <a:gd name="connsiteX97" fmla="*/ 19246 w 7538114"/>
              <a:gd name="connsiteY97" fmla="*/ 4403141 h 6858000"/>
              <a:gd name="connsiteX98" fmla="*/ 19623 w 7538114"/>
              <a:gd name="connsiteY98" fmla="*/ 4356631 h 6858000"/>
              <a:gd name="connsiteX99" fmla="*/ 20293 w 7538114"/>
              <a:gd name="connsiteY99" fmla="*/ 4339937 h 6858000"/>
              <a:gd name="connsiteX100" fmla="*/ 18752 w 7538114"/>
              <a:gd name="connsiteY100" fmla="*/ 4331435 h 6858000"/>
              <a:gd name="connsiteX101" fmla="*/ 24901 w 7538114"/>
              <a:gd name="connsiteY101" fmla="*/ 4320990 h 6858000"/>
              <a:gd name="connsiteX102" fmla="*/ 23734 w 7538114"/>
              <a:gd name="connsiteY102" fmla="*/ 4309111 h 6858000"/>
              <a:gd name="connsiteX103" fmla="*/ 29040 w 7538114"/>
              <a:gd name="connsiteY103" fmla="*/ 4263489 h 6858000"/>
              <a:gd name="connsiteX104" fmla="*/ 29429 w 7538114"/>
              <a:gd name="connsiteY104" fmla="*/ 4258775 h 6858000"/>
              <a:gd name="connsiteX105" fmla="*/ 33702 w 7538114"/>
              <a:gd name="connsiteY105" fmla="*/ 4248512 h 6858000"/>
              <a:gd name="connsiteX106" fmla="*/ 37356 w 7538114"/>
              <a:gd name="connsiteY106" fmla="*/ 4228644 h 6858000"/>
              <a:gd name="connsiteX107" fmla="*/ 50107 w 7538114"/>
              <a:gd name="connsiteY107" fmla="*/ 4193665 h 6858000"/>
              <a:gd name="connsiteX108" fmla="*/ 56192 w 7538114"/>
              <a:gd name="connsiteY108" fmla="*/ 4173105 h 6858000"/>
              <a:gd name="connsiteX109" fmla="*/ 61800 w 7538114"/>
              <a:gd name="connsiteY109" fmla="*/ 4159194 h 6858000"/>
              <a:gd name="connsiteX110" fmla="*/ 69720 w 7538114"/>
              <a:gd name="connsiteY110" fmla="*/ 4118135 h 6858000"/>
              <a:gd name="connsiteX111" fmla="*/ 80190 w 7538114"/>
              <a:gd name="connsiteY111" fmla="*/ 4047713 h 6858000"/>
              <a:gd name="connsiteX112" fmla="*/ 96666 w 7538114"/>
              <a:gd name="connsiteY112" fmla="*/ 3980780 h 6858000"/>
              <a:gd name="connsiteX113" fmla="*/ 107651 w 7538114"/>
              <a:gd name="connsiteY113" fmla="*/ 3941872 h 6858000"/>
              <a:gd name="connsiteX114" fmla="*/ 118444 w 7538114"/>
              <a:gd name="connsiteY114" fmla="*/ 3897465 h 6858000"/>
              <a:gd name="connsiteX115" fmla="*/ 134545 w 7538114"/>
              <a:gd name="connsiteY115" fmla="*/ 3811132 h 6858000"/>
              <a:gd name="connsiteX116" fmla="*/ 145381 w 7538114"/>
              <a:gd name="connsiteY116" fmla="*/ 3746540 h 6858000"/>
              <a:gd name="connsiteX117" fmla="*/ 146587 w 7538114"/>
              <a:gd name="connsiteY117" fmla="*/ 3670275 h 6858000"/>
              <a:gd name="connsiteX118" fmla="*/ 165690 w 7538114"/>
              <a:gd name="connsiteY118" fmla="*/ 3580981 h 6858000"/>
              <a:gd name="connsiteX119" fmla="*/ 163175 w 7538114"/>
              <a:gd name="connsiteY119" fmla="*/ 3570960 h 6858000"/>
              <a:gd name="connsiteX120" fmla="*/ 162665 w 7538114"/>
              <a:gd name="connsiteY120" fmla="*/ 3560693 h 6858000"/>
              <a:gd name="connsiteX121" fmla="*/ 163299 w 7538114"/>
              <a:gd name="connsiteY121" fmla="*/ 3559743 h 6858000"/>
              <a:gd name="connsiteX122" fmla="*/ 164777 w 7538114"/>
              <a:gd name="connsiteY122" fmla="*/ 3548721 h 6858000"/>
              <a:gd name="connsiteX123" fmla="*/ 163708 w 7538114"/>
              <a:gd name="connsiteY123" fmla="*/ 3545693 h 6858000"/>
              <a:gd name="connsiteX124" fmla="*/ 164286 w 7538114"/>
              <a:gd name="connsiteY124" fmla="*/ 3537938 h 6858000"/>
              <a:gd name="connsiteX125" fmla="*/ 164247 w 7538114"/>
              <a:gd name="connsiteY125" fmla="*/ 3522141 h 6858000"/>
              <a:gd name="connsiteX126" fmla="*/ 165343 w 7538114"/>
              <a:gd name="connsiteY126" fmla="*/ 3519672 h 6858000"/>
              <a:gd name="connsiteX127" fmla="*/ 167001 w 7538114"/>
              <a:gd name="connsiteY127" fmla="*/ 3496604 h 6858000"/>
              <a:gd name="connsiteX128" fmla="*/ 167547 w 7538114"/>
              <a:gd name="connsiteY128" fmla="*/ 3496517 h 6858000"/>
              <a:gd name="connsiteX129" fmla="*/ 170301 w 7538114"/>
              <a:gd name="connsiteY129" fmla="*/ 3491023 h 6858000"/>
              <a:gd name="connsiteX130" fmla="*/ 174371 w 7538114"/>
              <a:gd name="connsiteY130" fmla="*/ 3479998 h 6858000"/>
              <a:gd name="connsiteX131" fmla="*/ 190228 w 7538114"/>
              <a:gd name="connsiteY131" fmla="*/ 3457434 h 6858000"/>
              <a:gd name="connsiteX132" fmla="*/ 192016 w 7538114"/>
              <a:gd name="connsiteY132" fmla="*/ 3433411 h 6858000"/>
              <a:gd name="connsiteX133" fmla="*/ 192663 w 7538114"/>
              <a:gd name="connsiteY133" fmla="*/ 3428691 h 6858000"/>
              <a:gd name="connsiteX134" fmla="*/ 192793 w 7538114"/>
              <a:gd name="connsiteY134" fmla="*/ 3428643 h 6858000"/>
              <a:gd name="connsiteX135" fmla="*/ 193710 w 7538114"/>
              <a:gd name="connsiteY135" fmla="*/ 3423760 h 6858000"/>
              <a:gd name="connsiteX136" fmla="*/ 193839 w 7538114"/>
              <a:gd name="connsiteY136" fmla="*/ 3420085 h 6858000"/>
              <a:gd name="connsiteX137" fmla="*/ 195094 w 7538114"/>
              <a:gd name="connsiteY137" fmla="*/ 3410930 h 6858000"/>
              <a:gd name="connsiteX138" fmla="*/ 196311 w 7538114"/>
              <a:gd name="connsiteY138" fmla="*/ 3408092 h 6858000"/>
              <a:gd name="connsiteX139" fmla="*/ 197928 w 7538114"/>
              <a:gd name="connsiteY139" fmla="*/ 3407419 h 6858000"/>
              <a:gd name="connsiteX140" fmla="*/ 197881 w 7538114"/>
              <a:gd name="connsiteY140" fmla="*/ 3406520 h 6858000"/>
              <a:gd name="connsiteX141" fmla="*/ 204222 w 7538114"/>
              <a:gd name="connsiteY141" fmla="*/ 3391015 h 6858000"/>
              <a:gd name="connsiteX142" fmla="*/ 213950 w 7538114"/>
              <a:gd name="connsiteY142" fmla="*/ 3354361 h 6858000"/>
              <a:gd name="connsiteX143" fmla="*/ 217699 w 7538114"/>
              <a:gd name="connsiteY143" fmla="*/ 3332639 h 6858000"/>
              <a:gd name="connsiteX144" fmla="*/ 229963 w 7538114"/>
              <a:gd name="connsiteY144" fmla="*/ 3273935 h 6858000"/>
              <a:gd name="connsiteX145" fmla="*/ 243785 w 7538114"/>
              <a:gd name="connsiteY145" fmla="*/ 3215621 h 6858000"/>
              <a:gd name="connsiteX146" fmla="*/ 259175 w 7538114"/>
              <a:gd name="connsiteY146" fmla="*/ 3189909 h 6858000"/>
              <a:gd name="connsiteX147" fmla="*/ 259988 w 7538114"/>
              <a:gd name="connsiteY147" fmla="*/ 3186579 h 6858000"/>
              <a:gd name="connsiteX148" fmla="*/ 259980 w 7538114"/>
              <a:gd name="connsiteY148" fmla="*/ 3177264 h 6858000"/>
              <a:gd name="connsiteX149" fmla="*/ 259609 w 7538114"/>
              <a:gd name="connsiteY149" fmla="*/ 3173723 h 6858000"/>
              <a:gd name="connsiteX150" fmla="*/ 259848 w 7538114"/>
              <a:gd name="connsiteY150" fmla="*/ 3168622 h 6858000"/>
              <a:gd name="connsiteX151" fmla="*/ 259971 w 7538114"/>
              <a:gd name="connsiteY151" fmla="*/ 3168508 h 6858000"/>
              <a:gd name="connsiteX152" fmla="*/ 259966 w 7538114"/>
              <a:gd name="connsiteY152" fmla="*/ 3163706 h 6858000"/>
              <a:gd name="connsiteX153" fmla="*/ 258467 w 7538114"/>
              <a:gd name="connsiteY153" fmla="*/ 3140064 h 6858000"/>
              <a:gd name="connsiteX154" fmla="*/ 270990 w 7538114"/>
              <a:gd name="connsiteY154" fmla="*/ 3110288 h 6858000"/>
              <a:gd name="connsiteX155" fmla="*/ 273494 w 7538114"/>
              <a:gd name="connsiteY155" fmla="*/ 3097704 h 6858000"/>
              <a:gd name="connsiteX156" fmla="*/ 275456 w 7538114"/>
              <a:gd name="connsiteY156" fmla="*/ 3091047 h 6858000"/>
              <a:gd name="connsiteX157" fmla="*/ 275980 w 7538114"/>
              <a:gd name="connsiteY157" fmla="*/ 3090672 h 6858000"/>
              <a:gd name="connsiteX158" fmla="*/ 274486 w 7538114"/>
              <a:gd name="connsiteY158" fmla="*/ 3068004 h 6858000"/>
              <a:gd name="connsiteX159" fmla="*/ 275226 w 7538114"/>
              <a:gd name="connsiteY159" fmla="*/ 3065087 h 6858000"/>
              <a:gd name="connsiteX160" fmla="*/ 273050 w 7538114"/>
              <a:gd name="connsiteY160" fmla="*/ 3050191 h 6858000"/>
              <a:gd name="connsiteX161" fmla="*/ 272566 w 7538114"/>
              <a:gd name="connsiteY161" fmla="*/ 3042559 h 6858000"/>
              <a:gd name="connsiteX162" fmla="*/ 271107 w 7538114"/>
              <a:gd name="connsiteY162" fmla="*/ 3040271 h 6858000"/>
              <a:gd name="connsiteX163" fmla="*/ 271065 w 7538114"/>
              <a:gd name="connsiteY163" fmla="*/ 3029072 h 6858000"/>
              <a:gd name="connsiteX164" fmla="*/ 271558 w 7538114"/>
              <a:gd name="connsiteY164" fmla="*/ 3027835 h 6858000"/>
              <a:gd name="connsiteX165" fmla="*/ 268717 w 7538114"/>
              <a:gd name="connsiteY165" fmla="*/ 2964245 h 6858000"/>
              <a:gd name="connsiteX166" fmla="*/ 272511 w 7538114"/>
              <a:gd name="connsiteY166" fmla="*/ 2915772 h 6858000"/>
              <a:gd name="connsiteX167" fmla="*/ 270356 w 7538114"/>
              <a:gd name="connsiteY167" fmla="*/ 2825842 h 6858000"/>
              <a:gd name="connsiteX168" fmla="*/ 273897 w 7538114"/>
              <a:gd name="connsiteY168" fmla="*/ 2734957 h 6858000"/>
              <a:gd name="connsiteX169" fmla="*/ 274458 w 7538114"/>
              <a:gd name="connsiteY169" fmla="*/ 2636572 h 6858000"/>
              <a:gd name="connsiteX170" fmla="*/ 279157 w 7538114"/>
              <a:gd name="connsiteY170" fmla="*/ 2604260 h 6858000"/>
              <a:gd name="connsiteX171" fmla="*/ 288131 w 7538114"/>
              <a:gd name="connsiteY171" fmla="*/ 2582747 h 6858000"/>
              <a:gd name="connsiteX172" fmla="*/ 282516 w 7538114"/>
              <a:gd name="connsiteY172" fmla="*/ 2478755 h 6858000"/>
              <a:gd name="connsiteX173" fmla="*/ 287359 w 7538114"/>
              <a:gd name="connsiteY173" fmla="*/ 2451804 h 6858000"/>
              <a:gd name="connsiteX174" fmla="*/ 289577 w 7538114"/>
              <a:gd name="connsiteY174" fmla="*/ 2408801 h 6858000"/>
              <a:gd name="connsiteX175" fmla="*/ 293203 w 7538114"/>
              <a:gd name="connsiteY175" fmla="*/ 2392670 h 6858000"/>
              <a:gd name="connsiteX176" fmla="*/ 304183 w 7538114"/>
              <a:gd name="connsiteY176" fmla="*/ 2330165 h 6858000"/>
              <a:gd name="connsiteX177" fmla="*/ 310900 w 7538114"/>
              <a:gd name="connsiteY177" fmla="*/ 2276363 h 6858000"/>
              <a:gd name="connsiteX178" fmla="*/ 303909 w 7538114"/>
              <a:gd name="connsiteY178" fmla="*/ 2236310 h 6858000"/>
              <a:gd name="connsiteX179" fmla="*/ 306187 w 7538114"/>
              <a:gd name="connsiteY179" fmla="*/ 2232984 h 6858000"/>
              <a:gd name="connsiteX180" fmla="*/ 307158 w 7538114"/>
              <a:gd name="connsiteY180" fmla="*/ 2205763 h 6858000"/>
              <a:gd name="connsiteX181" fmla="*/ 304860 w 7538114"/>
              <a:gd name="connsiteY181" fmla="*/ 2145703 h 6858000"/>
              <a:gd name="connsiteX182" fmla="*/ 304273 w 7538114"/>
              <a:gd name="connsiteY182" fmla="*/ 2092533 h 6858000"/>
              <a:gd name="connsiteX183" fmla="*/ 301642 w 7538114"/>
              <a:gd name="connsiteY183" fmla="*/ 2057359 h 6858000"/>
              <a:gd name="connsiteX184" fmla="*/ 306736 w 7538114"/>
              <a:gd name="connsiteY184" fmla="*/ 2016105 h 6858000"/>
              <a:gd name="connsiteX185" fmla="*/ 316234 w 7538114"/>
              <a:gd name="connsiteY185" fmla="*/ 1983129 h 6858000"/>
              <a:gd name="connsiteX186" fmla="*/ 318238 w 7538114"/>
              <a:gd name="connsiteY186" fmla="*/ 1956745 h 6858000"/>
              <a:gd name="connsiteX187" fmla="*/ 311341 w 7538114"/>
              <a:gd name="connsiteY187" fmla="*/ 1950160 h 6858000"/>
              <a:gd name="connsiteX188" fmla="*/ 323556 w 7538114"/>
              <a:gd name="connsiteY188" fmla="*/ 1879546 h 6858000"/>
              <a:gd name="connsiteX189" fmla="*/ 326085 w 7538114"/>
              <a:gd name="connsiteY189" fmla="*/ 1854893 h 6858000"/>
              <a:gd name="connsiteX190" fmla="*/ 335058 w 7538114"/>
              <a:gd name="connsiteY190" fmla="*/ 1787684 h 6858000"/>
              <a:gd name="connsiteX191" fmla="*/ 345620 w 7538114"/>
              <a:gd name="connsiteY191" fmla="*/ 1720464 h 6858000"/>
              <a:gd name="connsiteX192" fmla="*/ 360760 w 7538114"/>
              <a:gd name="connsiteY192" fmla="*/ 1681196 h 6858000"/>
              <a:gd name="connsiteX193" fmla="*/ 368483 w 7538114"/>
              <a:gd name="connsiteY193" fmla="*/ 1625881 h 6858000"/>
              <a:gd name="connsiteX194" fmla="*/ 371077 w 7538114"/>
              <a:gd name="connsiteY194" fmla="*/ 1616704 h 6858000"/>
              <a:gd name="connsiteX195" fmla="*/ 383008 w 7538114"/>
              <a:gd name="connsiteY195" fmla="*/ 1551493 h 6858000"/>
              <a:gd name="connsiteX196" fmla="*/ 384834 w 7538114"/>
              <a:gd name="connsiteY196" fmla="*/ 1475233 h 6858000"/>
              <a:gd name="connsiteX197" fmla="*/ 418371 w 7538114"/>
              <a:gd name="connsiteY197" fmla="*/ 1380155 h 6858000"/>
              <a:gd name="connsiteX198" fmla="*/ 469641 w 7538114"/>
              <a:gd name="connsiteY198" fmla="*/ 1210871 h 6858000"/>
              <a:gd name="connsiteX199" fmla="*/ 489701 w 7538114"/>
              <a:gd name="connsiteY199" fmla="*/ 1028427 h 6858000"/>
              <a:gd name="connsiteX200" fmla="*/ 486354 w 7538114"/>
              <a:gd name="connsiteY200" fmla="*/ 980383 h 6858000"/>
              <a:gd name="connsiteX201" fmla="*/ 479762 w 7538114"/>
              <a:gd name="connsiteY201" fmla="*/ 839699 h 6858000"/>
              <a:gd name="connsiteX202" fmla="*/ 445664 w 7538114"/>
              <a:gd name="connsiteY202" fmla="*/ 696545 h 6858000"/>
              <a:gd name="connsiteX203" fmla="*/ 440047 w 7538114"/>
              <a:gd name="connsiteY203" fmla="*/ 606615 h 6858000"/>
              <a:gd name="connsiteX204" fmla="*/ 431225 w 7538114"/>
              <a:gd name="connsiteY204" fmla="*/ 563889 h 6858000"/>
              <a:gd name="connsiteX205" fmla="*/ 430803 w 7538114"/>
              <a:gd name="connsiteY205" fmla="*/ 534294 h 6858000"/>
              <a:gd name="connsiteX206" fmla="*/ 429777 w 7538114"/>
              <a:gd name="connsiteY206" fmla="*/ 516548 h 6858000"/>
              <a:gd name="connsiteX207" fmla="*/ 415090 w 7538114"/>
              <a:gd name="connsiteY207" fmla="*/ 485808 h 6858000"/>
              <a:gd name="connsiteX208" fmla="*/ 410499 w 7538114"/>
              <a:gd name="connsiteY208" fmla="*/ 369873 h 6858000"/>
              <a:gd name="connsiteX209" fmla="*/ 425314 w 7538114"/>
              <a:gd name="connsiteY209" fmla="*/ 259180 h 6858000"/>
              <a:gd name="connsiteX210" fmla="*/ 383240 w 7538114"/>
              <a:gd name="connsiteY210" fmla="*/ 94173 h 6858000"/>
              <a:gd name="connsiteX211" fmla="*/ 379938 w 7538114"/>
              <a:gd name="connsiteY211" fmla="*/ 77267 h 6858000"/>
              <a:gd name="connsiteX212" fmla="*/ 373430 w 7538114"/>
              <a:gd name="connsiteY212" fmla="*/ 3885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</a:cxnLst>
            <a:rect l="l" t="t" r="r" b="b"/>
            <a:pathLst>
              <a:path w="7538114" h="6858000">
                <a:moveTo>
                  <a:pt x="366246" y="0"/>
                </a:moveTo>
                <a:lnTo>
                  <a:pt x="2830292" y="0"/>
                </a:lnTo>
                <a:lnTo>
                  <a:pt x="3903260" y="0"/>
                </a:lnTo>
                <a:lnTo>
                  <a:pt x="4597266" y="0"/>
                </a:lnTo>
                <a:lnTo>
                  <a:pt x="7192370" y="0"/>
                </a:lnTo>
                <a:lnTo>
                  <a:pt x="7538114" y="0"/>
                </a:lnTo>
                <a:lnTo>
                  <a:pt x="7538114" y="6858000"/>
                </a:lnTo>
                <a:lnTo>
                  <a:pt x="7192370" y="6858000"/>
                </a:lnTo>
                <a:lnTo>
                  <a:pt x="4597266" y="6858000"/>
                </a:lnTo>
                <a:lnTo>
                  <a:pt x="3903260" y="6858000"/>
                </a:lnTo>
                <a:lnTo>
                  <a:pt x="2830292" y="6858000"/>
                </a:lnTo>
                <a:lnTo>
                  <a:pt x="170314" y="6858000"/>
                </a:lnTo>
                <a:cubicBezTo>
                  <a:pt x="170323" y="6857920"/>
                  <a:pt x="170332" y="6857839"/>
                  <a:pt x="170341" y="6857759"/>
                </a:cubicBezTo>
                <a:lnTo>
                  <a:pt x="173485" y="6852129"/>
                </a:lnTo>
                <a:lnTo>
                  <a:pt x="167544" y="6830335"/>
                </a:lnTo>
                <a:cubicBezTo>
                  <a:pt x="165474" y="6819600"/>
                  <a:pt x="164100" y="6808301"/>
                  <a:pt x="163472" y="6796707"/>
                </a:cubicBezTo>
                <a:cubicBezTo>
                  <a:pt x="167658" y="6794106"/>
                  <a:pt x="161711" y="6785006"/>
                  <a:pt x="160535" y="6780725"/>
                </a:cubicBezTo>
                <a:cubicBezTo>
                  <a:pt x="163268" y="6780680"/>
                  <a:pt x="164578" y="6771195"/>
                  <a:pt x="162318" y="6767829"/>
                </a:cubicBezTo>
                <a:cubicBezTo>
                  <a:pt x="152545" y="6697090"/>
                  <a:pt x="178083" y="6736894"/>
                  <a:pt x="162771" y="6694444"/>
                </a:cubicBezTo>
                <a:cubicBezTo>
                  <a:pt x="161971" y="6687342"/>
                  <a:pt x="163342" y="6682014"/>
                  <a:pt x="165604" y="6677569"/>
                </a:cubicBezTo>
                <a:lnTo>
                  <a:pt x="171255" y="6669571"/>
                </a:lnTo>
                <a:lnTo>
                  <a:pt x="169240" y="6663304"/>
                </a:lnTo>
                <a:cubicBezTo>
                  <a:pt x="169082" y="6639651"/>
                  <a:pt x="174873" y="6632678"/>
                  <a:pt x="169039" y="6618916"/>
                </a:cubicBezTo>
                <a:cubicBezTo>
                  <a:pt x="181164" y="6598580"/>
                  <a:pt x="170248" y="6605428"/>
                  <a:pt x="168392" y="6589960"/>
                </a:cubicBezTo>
                <a:cubicBezTo>
                  <a:pt x="165975" y="6577758"/>
                  <a:pt x="161323" y="6600160"/>
                  <a:pt x="160636" y="6588200"/>
                </a:cubicBezTo>
                <a:cubicBezTo>
                  <a:pt x="163766" y="6575263"/>
                  <a:pt x="154044" y="6575871"/>
                  <a:pt x="157872" y="6562416"/>
                </a:cubicBezTo>
                <a:cubicBezTo>
                  <a:pt x="165196" y="6565685"/>
                  <a:pt x="156453" y="6535866"/>
                  <a:pt x="162851" y="6534939"/>
                </a:cubicBezTo>
                <a:cubicBezTo>
                  <a:pt x="153702" y="6523511"/>
                  <a:pt x="164973" y="6517769"/>
                  <a:pt x="162153" y="6502552"/>
                </a:cubicBezTo>
                <a:cubicBezTo>
                  <a:pt x="158692" y="6495386"/>
                  <a:pt x="158098" y="6490216"/>
                  <a:pt x="161821" y="6483172"/>
                </a:cubicBezTo>
                <a:cubicBezTo>
                  <a:pt x="144969" y="6450162"/>
                  <a:pt x="161066" y="6463202"/>
                  <a:pt x="154586" y="6432309"/>
                </a:cubicBezTo>
                <a:cubicBezTo>
                  <a:pt x="147771" y="6405695"/>
                  <a:pt x="143349" y="6375524"/>
                  <a:pt x="127078" y="6349783"/>
                </a:cubicBezTo>
                <a:cubicBezTo>
                  <a:pt x="122468" y="6345058"/>
                  <a:pt x="120723" y="6333456"/>
                  <a:pt x="123181" y="6323872"/>
                </a:cubicBezTo>
                <a:cubicBezTo>
                  <a:pt x="123604" y="6322225"/>
                  <a:pt x="124138" y="6320698"/>
                  <a:pt x="124767" y="6319343"/>
                </a:cubicBezTo>
                <a:cubicBezTo>
                  <a:pt x="122278" y="6297089"/>
                  <a:pt x="111161" y="6215694"/>
                  <a:pt x="108246" y="6190348"/>
                </a:cubicBezTo>
                <a:cubicBezTo>
                  <a:pt x="114169" y="6188296"/>
                  <a:pt x="103482" y="6175479"/>
                  <a:pt x="107279" y="6167269"/>
                </a:cubicBezTo>
                <a:cubicBezTo>
                  <a:pt x="110610" y="6161389"/>
                  <a:pt x="108145" y="6156128"/>
                  <a:pt x="107883" y="6149986"/>
                </a:cubicBezTo>
                <a:cubicBezTo>
                  <a:pt x="110502" y="6141894"/>
                  <a:pt x="105773" y="6115502"/>
                  <a:pt x="102380" y="6108622"/>
                </a:cubicBezTo>
                <a:cubicBezTo>
                  <a:pt x="90593" y="6092179"/>
                  <a:pt x="99346" y="6054816"/>
                  <a:pt x="90314" y="6041155"/>
                </a:cubicBezTo>
                <a:cubicBezTo>
                  <a:pt x="88990" y="6036198"/>
                  <a:pt x="88454" y="6031348"/>
                  <a:pt x="88409" y="6026587"/>
                </a:cubicBezTo>
                <a:lnTo>
                  <a:pt x="89403" y="6013265"/>
                </a:lnTo>
                <a:lnTo>
                  <a:pt x="91927" y="6009478"/>
                </a:lnTo>
                <a:lnTo>
                  <a:pt x="91302" y="6001336"/>
                </a:lnTo>
                <a:cubicBezTo>
                  <a:pt x="91431" y="6000558"/>
                  <a:pt x="91559" y="5999781"/>
                  <a:pt x="91687" y="5999003"/>
                </a:cubicBezTo>
                <a:cubicBezTo>
                  <a:pt x="92431" y="5994547"/>
                  <a:pt x="93080" y="5990148"/>
                  <a:pt x="93336" y="5985795"/>
                </a:cubicBezTo>
                <a:cubicBezTo>
                  <a:pt x="80676" y="5991520"/>
                  <a:pt x="93430" y="5949705"/>
                  <a:pt x="83190" y="5961758"/>
                </a:cubicBezTo>
                <a:cubicBezTo>
                  <a:pt x="82399" y="5938832"/>
                  <a:pt x="72862" y="5956319"/>
                  <a:pt x="81952" y="5928761"/>
                </a:cubicBezTo>
                <a:cubicBezTo>
                  <a:pt x="79324" y="5899676"/>
                  <a:pt x="72619" y="5823590"/>
                  <a:pt x="67420" y="5787247"/>
                </a:cubicBezTo>
                <a:cubicBezTo>
                  <a:pt x="53530" y="5750058"/>
                  <a:pt x="57730" y="5736292"/>
                  <a:pt x="50760" y="5710700"/>
                </a:cubicBezTo>
                <a:cubicBezTo>
                  <a:pt x="47368" y="5660911"/>
                  <a:pt x="30723" y="5663675"/>
                  <a:pt x="42956" y="5641754"/>
                </a:cubicBezTo>
                <a:cubicBezTo>
                  <a:pt x="39970" y="5608358"/>
                  <a:pt x="24769" y="5637338"/>
                  <a:pt x="29695" y="5602326"/>
                </a:cubicBezTo>
                <a:cubicBezTo>
                  <a:pt x="27700" y="5601239"/>
                  <a:pt x="20274" y="5573144"/>
                  <a:pt x="18841" y="5570885"/>
                </a:cubicBezTo>
                <a:lnTo>
                  <a:pt x="9977" y="5543492"/>
                </a:lnTo>
                <a:lnTo>
                  <a:pt x="5255" y="5531024"/>
                </a:lnTo>
                <a:lnTo>
                  <a:pt x="5447" y="5527845"/>
                </a:lnTo>
                <a:lnTo>
                  <a:pt x="0" y="5507724"/>
                </a:lnTo>
                <a:lnTo>
                  <a:pt x="435" y="5507045"/>
                </a:lnTo>
                <a:cubicBezTo>
                  <a:pt x="1286" y="5505065"/>
                  <a:pt x="1681" y="5502734"/>
                  <a:pt x="1128" y="5499619"/>
                </a:cubicBezTo>
                <a:cubicBezTo>
                  <a:pt x="9450" y="5498516"/>
                  <a:pt x="3652" y="5495435"/>
                  <a:pt x="1291" y="5486342"/>
                </a:cubicBezTo>
                <a:cubicBezTo>
                  <a:pt x="13688" y="5482600"/>
                  <a:pt x="2464" y="5460320"/>
                  <a:pt x="7976" y="5450755"/>
                </a:cubicBezTo>
                <a:cubicBezTo>
                  <a:pt x="5962" y="5444157"/>
                  <a:pt x="4058" y="5437113"/>
                  <a:pt x="2355" y="5429732"/>
                </a:cubicBezTo>
                <a:lnTo>
                  <a:pt x="1499" y="5370432"/>
                </a:lnTo>
                <a:lnTo>
                  <a:pt x="11483" y="5308330"/>
                </a:lnTo>
                <a:cubicBezTo>
                  <a:pt x="11701" y="5285359"/>
                  <a:pt x="15408" y="5265468"/>
                  <a:pt x="12793" y="5246026"/>
                </a:cubicBezTo>
                <a:cubicBezTo>
                  <a:pt x="15678" y="5238129"/>
                  <a:pt x="16842" y="5230685"/>
                  <a:pt x="12525" y="5223468"/>
                </a:cubicBezTo>
                <a:cubicBezTo>
                  <a:pt x="13966" y="5202031"/>
                  <a:pt x="20131" y="5196842"/>
                  <a:pt x="15322" y="5183258"/>
                </a:cubicBezTo>
                <a:cubicBezTo>
                  <a:pt x="25294" y="5171214"/>
                  <a:pt x="21488" y="5170502"/>
                  <a:pt x="18633" y="5164842"/>
                </a:cubicBezTo>
                <a:cubicBezTo>
                  <a:pt x="18565" y="5164573"/>
                  <a:pt x="18496" y="5164303"/>
                  <a:pt x="18428" y="5164034"/>
                </a:cubicBezTo>
                <a:lnTo>
                  <a:pt x="19854" y="5162388"/>
                </a:lnTo>
                <a:lnTo>
                  <a:pt x="20514" y="5158981"/>
                </a:lnTo>
                <a:lnTo>
                  <a:pt x="20089" y="5149681"/>
                </a:lnTo>
                <a:lnTo>
                  <a:pt x="19561" y="5146183"/>
                </a:lnTo>
                <a:cubicBezTo>
                  <a:pt x="19336" y="5143774"/>
                  <a:pt x="19361" y="5142173"/>
                  <a:pt x="19571" y="5141065"/>
                </a:cubicBezTo>
                <a:lnTo>
                  <a:pt x="19690" y="5140937"/>
                </a:lnTo>
                <a:cubicBezTo>
                  <a:pt x="19617" y="5139339"/>
                  <a:pt x="19544" y="5137742"/>
                  <a:pt x="19471" y="5136144"/>
                </a:cubicBezTo>
                <a:cubicBezTo>
                  <a:pt x="18832" y="5128055"/>
                  <a:pt x="17958" y="5120182"/>
                  <a:pt x="16918" y="5112689"/>
                </a:cubicBezTo>
                <a:cubicBezTo>
                  <a:pt x="23464" y="5106353"/>
                  <a:pt x="15733" y="5078666"/>
                  <a:pt x="28071" y="5081696"/>
                </a:cubicBezTo>
                <a:cubicBezTo>
                  <a:pt x="27036" y="5071588"/>
                  <a:pt x="21912" y="5065475"/>
                  <a:pt x="30005" y="5068879"/>
                </a:cubicBezTo>
                <a:cubicBezTo>
                  <a:pt x="29897" y="5065551"/>
                  <a:pt x="30585" y="5063501"/>
                  <a:pt x="31661" y="5062033"/>
                </a:cubicBezTo>
                <a:lnTo>
                  <a:pt x="32169" y="5061608"/>
                </a:lnTo>
                <a:lnTo>
                  <a:pt x="27436" y="5021480"/>
                </a:lnTo>
                <a:lnTo>
                  <a:pt x="26614" y="5013906"/>
                </a:lnTo>
                <a:lnTo>
                  <a:pt x="25056" y="5011767"/>
                </a:lnTo>
                <a:cubicBezTo>
                  <a:pt x="24110" y="5009457"/>
                  <a:pt x="23701" y="5006147"/>
                  <a:pt x="24513" y="5000592"/>
                </a:cubicBezTo>
                <a:lnTo>
                  <a:pt x="24951" y="4999307"/>
                </a:lnTo>
                <a:lnTo>
                  <a:pt x="22644" y="4990090"/>
                </a:lnTo>
                <a:cubicBezTo>
                  <a:pt x="21579" y="4987122"/>
                  <a:pt x="20222" y="4984494"/>
                  <a:pt x="18465" y="4982366"/>
                </a:cubicBezTo>
                <a:cubicBezTo>
                  <a:pt x="27858" y="4950984"/>
                  <a:pt x="19264" y="4921373"/>
                  <a:pt x="20888" y="4887310"/>
                </a:cubicBezTo>
                <a:cubicBezTo>
                  <a:pt x="17563" y="4848813"/>
                  <a:pt x="18386" y="4829570"/>
                  <a:pt x="15781" y="4807298"/>
                </a:cubicBezTo>
                <a:cubicBezTo>
                  <a:pt x="15634" y="4803627"/>
                  <a:pt x="14440" y="4773874"/>
                  <a:pt x="19649" y="4779990"/>
                </a:cubicBezTo>
                <a:cubicBezTo>
                  <a:pt x="18744" y="4746827"/>
                  <a:pt x="22869" y="4698305"/>
                  <a:pt x="21858" y="4664237"/>
                </a:cubicBezTo>
                <a:cubicBezTo>
                  <a:pt x="34232" y="4642340"/>
                  <a:pt x="11268" y="4621318"/>
                  <a:pt x="13583" y="4598607"/>
                </a:cubicBezTo>
                <a:cubicBezTo>
                  <a:pt x="2193" y="4604819"/>
                  <a:pt x="19974" y="4548010"/>
                  <a:pt x="7118" y="4546768"/>
                </a:cubicBezTo>
                <a:lnTo>
                  <a:pt x="14555" y="4522182"/>
                </a:lnTo>
                <a:lnTo>
                  <a:pt x="17290" y="4509768"/>
                </a:lnTo>
                <a:cubicBezTo>
                  <a:pt x="17884" y="4505118"/>
                  <a:pt x="18021" y="4500115"/>
                  <a:pt x="17421" y="4494586"/>
                </a:cubicBezTo>
                <a:cubicBezTo>
                  <a:pt x="12327" y="4480984"/>
                  <a:pt x="18571" y="4459805"/>
                  <a:pt x="18193" y="4440649"/>
                </a:cubicBezTo>
                <a:lnTo>
                  <a:pt x="16616" y="4431853"/>
                </a:lnTo>
                <a:lnTo>
                  <a:pt x="19246" y="4403141"/>
                </a:lnTo>
                <a:cubicBezTo>
                  <a:pt x="19372" y="4387638"/>
                  <a:pt x="19497" y="4372134"/>
                  <a:pt x="19623" y="4356631"/>
                </a:cubicBezTo>
                <a:cubicBezTo>
                  <a:pt x="19508" y="4349062"/>
                  <a:pt x="15847" y="4339045"/>
                  <a:pt x="20293" y="4339937"/>
                </a:cubicBezTo>
                <a:lnTo>
                  <a:pt x="18752" y="4331435"/>
                </a:lnTo>
                <a:cubicBezTo>
                  <a:pt x="19520" y="4328277"/>
                  <a:pt x="24070" y="4324711"/>
                  <a:pt x="24901" y="4320990"/>
                </a:cubicBezTo>
                <a:lnTo>
                  <a:pt x="23734" y="4309111"/>
                </a:lnTo>
                <a:cubicBezTo>
                  <a:pt x="24423" y="4299527"/>
                  <a:pt x="28090" y="4271878"/>
                  <a:pt x="29040" y="4263489"/>
                </a:cubicBezTo>
                <a:cubicBezTo>
                  <a:pt x="29169" y="4261918"/>
                  <a:pt x="29300" y="4260346"/>
                  <a:pt x="29429" y="4258775"/>
                </a:cubicBezTo>
                <a:lnTo>
                  <a:pt x="33702" y="4248512"/>
                </a:lnTo>
                <a:cubicBezTo>
                  <a:pt x="36933" y="4241044"/>
                  <a:pt x="39109" y="4235167"/>
                  <a:pt x="37356" y="4228644"/>
                </a:cubicBezTo>
                <a:cubicBezTo>
                  <a:pt x="41530" y="4217526"/>
                  <a:pt x="53227" y="4209759"/>
                  <a:pt x="50107" y="4193665"/>
                </a:cubicBezTo>
                <a:cubicBezTo>
                  <a:pt x="55406" y="4198550"/>
                  <a:pt x="50749" y="4175793"/>
                  <a:pt x="56192" y="4173105"/>
                </a:cubicBezTo>
                <a:cubicBezTo>
                  <a:pt x="60575" y="4171863"/>
                  <a:pt x="60184" y="4164671"/>
                  <a:pt x="61800" y="4159194"/>
                </a:cubicBezTo>
                <a:cubicBezTo>
                  <a:pt x="66276" y="4155290"/>
                  <a:pt x="70363" y="4127730"/>
                  <a:pt x="69720" y="4118135"/>
                </a:cubicBezTo>
                <a:cubicBezTo>
                  <a:pt x="65265" y="4091091"/>
                  <a:pt x="83289" y="4069336"/>
                  <a:pt x="80190" y="4047713"/>
                </a:cubicBezTo>
                <a:cubicBezTo>
                  <a:pt x="84682" y="4020435"/>
                  <a:pt x="92089" y="3998420"/>
                  <a:pt x="96666" y="3980780"/>
                </a:cubicBezTo>
                <a:cubicBezTo>
                  <a:pt x="98580" y="3977851"/>
                  <a:pt x="106155" y="3945259"/>
                  <a:pt x="107651" y="3941872"/>
                </a:cubicBezTo>
                <a:cubicBezTo>
                  <a:pt x="111761" y="3922504"/>
                  <a:pt x="112043" y="3930219"/>
                  <a:pt x="118444" y="3897465"/>
                </a:cubicBezTo>
                <a:cubicBezTo>
                  <a:pt x="124996" y="3869981"/>
                  <a:pt x="127657" y="3841768"/>
                  <a:pt x="134545" y="3811132"/>
                </a:cubicBezTo>
                <a:cubicBezTo>
                  <a:pt x="143817" y="3778601"/>
                  <a:pt x="141464" y="3759343"/>
                  <a:pt x="145381" y="3746540"/>
                </a:cubicBezTo>
                <a:cubicBezTo>
                  <a:pt x="156739" y="3719637"/>
                  <a:pt x="147664" y="3711291"/>
                  <a:pt x="146587" y="3670275"/>
                </a:cubicBezTo>
                <a:cubicBezTo>
                  <a:pt x="154134" y="3638754"/>
                  <a:pt x="151397" y="3605028"/>
                  <a:pt x="165690" y="3580981"/>
                </a:cubicBezTo>
                <a:cubicBezTo>
                  <a:pt x="164433" y="3577837"/>
                  <a:pt x="163639" y="3574469"/>
                  <a:pt x="163175" y="3570960"/>
                </a:cubicBezTo>
                <a:lnTo>
                  <a:pt x="162665" y="3560693"/>
                </a:lnTo>
                <a:lnTo>
                  <a:pt x="163299" y="3559743"/>
                </a:lnTo>
                <a:cubicBezTo>
                  <a:pt x="165039" y="3554949"/>
                  <a:pt x="165246" y="3551528"/>
                  <a:pt x="164777" y="3548721"/>
                </a:cubicBezTo>
                <a:lnTo>
                  <a:pt x="163708" y="3545693"/>
                </a:lnTo>
                <a:lnTo>
                  <a:pt x="164286" y="3537938"/>
                </a:lnTo>
                <a:cubicBezTo>
                  <a:pt x="164273" y="3532672"/>
                  <a:pt x="164261" y="3527407"/>
                  <a:pt x="164247" y="3522141"/>
                </a:cubicBezTo>
                <a:lnTo>
                  <a:pt x="165343" y="3519672"/>
                </a:lnTo>
                <a:lnTo>
                  <a:pt x="167001" y="3496604"/>
                </a:lnTo>
                <a:lnTo>
                  <a:pt x="167547" y="3496517"/>
                </a:lnTo>
                <a:cubicBezTo>
                  <a:pt x="168811" y="3495796"/>
                  <a:pt x="169814" y="3494272"/>
                  <a:pt x="170301" y="3491023"/>
                </a:cubicBezTo>
                <a:cubicBezTo>
                  <a:pt x="177219" y="3499391"/>
                  <a:pt x="173541" y="3490314"/>
                  <a:pt x="174371" y="3479998"/>
                </a:cubicBezTo>
                <a:cubicBezTo>
                  <a:pt x="185299" y="3490692"/>
                  <a:pt x="183023" y="3459350"/>
                  <a:pt x="190228" y="3457434"/>
                </a:cubicBezTo>
                <a:cubicBezTo>
                  <a:pt x="190591" y="3449617"/>
                  <a:pt x="191174" y="3441542"/>
                  <a:pt x="192016" y="3433411"/>
                </a:cubicBezTo>
                <a:lnTo>
                  <a:pt x="192663" y="3428691"/>
                </a:lnTo>
                <a:cubicBezTo>
                  <a:pt x="192706" y="3428676"/>
                  <a:pt x="192750" y="3428659"/>
                  <a:pt x="192793" y="3428643"/>
                </a:cubicBezTo>
                <a:cubicBezTo>
                  <a:pt x="193186" y="3427720"/>
                  <a:pt x="193494" y="3426206"/>
                  <a:pt x="193710" y="3423760"/>
                </a:cubicBezTo>
                <a:cubicBezTo>
                  <a:pt x="193753" y="3422535"/>
                  <a:pt x="193797" y="3421310"/>
                  <a:pt x="193839" y="3420085"/>
                </a:cubicBezTo>
                <a:lnTo>
                  <a:pt x="195094" y="3410930"/>
                </a:lnTo>
                <a:lnTo>
                  <a:pt x="196311" y="3408092"/>
                </a:lnTo>
                <a:lnTo>
                  <a:pt x="197928" y="3407419"/>
                </a:lnTo>
                <a:cubicBezTo>
                  <a:pt x="197912" y="3407119"/>
                  <a:pt x="197897" y="3406820"/>
                  <a:pt x="197881" y="3406520"/>
                </a:cubicBezTo>
                <a:cubicBezTo>
                  <a:pt x="196231" y="3399306"/>
                  <a:pt x="192821" y="3396220"/>
                  <a:pt x="204222" y="3391015"/>
                </a:cubicBezTo>
                <a:cubicBezTo>
                  <a:pt x="202162" y="3374996"/>
                  <a:pt x="208811" y="3373934"/>
                  <a:pt x="213950" y="3354361"/>
                </a:cubicBezTo>
                <a:cubicBezTo>
                  <a:pt x="211218" y="3344737"/>
                  <a:pt x="213619" y="3338360"/>
                  <a:pt x="217699" y="3332639"/>
                </a:cubicBezTo>
                <a:cubicBezTo>
                  <a:pt x="218717" y="3312409"/>
                  <a:pt x="225688" y="3295747"/>
                  <a:pt x="229963" y="3273935"/>
                </a:cubicBezTo>
                <a:cubicBezTo>
                  <a:pt x="228293" y="3248488"/>
                  <a:pt x="239257" y="3238943"/>
                  <a:pt x="243785" y="3215621"/>
                </a:cubicBezTo>
                <a:cubicBezTo>
                  <a:pt x="237893" y="3192522"/>
                  <a:pt x="253940" y="3201000"/>
                  <a:pt x="259175" y="3189909"/>
                </a:cubicBezTo>
                <a:lnTo>
                  <a:pt x="259988" y="3186579"/>
                </a:lnTo>
                <a:lnTo>
                  <a:pt x="259980" y="3177264"/>
                </a:lnTo>
                <a:lnTo>
                  <a:pt x="259609" y="3173723"/>
                </a:lnTo>
                <a:cubicBezTo>
                  <a:pt x="259490" y="3171299"/>
                  <a:pt x="259588" y="3169704"/>
                  <a:pt x="259848" y="3168622"/>
                </a:cubicBezTo>
                <a:lnTo>
                  <a:pt x="259971" y="3168508"/>
                </a:lnTo>
                <a:cubicBezTo>
                  <a:pt x="259969" y="3166907"/>
                  <a:pt x="259968" y="3165307"/>
                  <a:pt x="259966" y="3163706"/>
                </a:cubicBezTo>
                <a:cubicBezTo>
                  <a:pt x="259691" y="3155577"/>
                  <a:pt x="259171" y="3147642"/>
                  <a:pt x="258467" y="3140064"/>
                </a:cubicBezTo>
                <a:cubicBezTo>
                  <a:pt x="265286" y="3134408"/>
                  <a:pt x="258805" y="3106027"/>
                  <a:pt x="270990" y="3110288"/>
                </a:cubicBezTo>
                <a:cubicBezTo>
                  <a:pt x="270407" y="3100106"/>
                  <a:pt x="265565" y="3093497"/>
                  <a:pt x="273494" y="3097704"/>
                </a:cubicBezTo>
                <a:cubicBezTo>
                  <a:pt x="273534" y="3094376"/>
                  <a:pt x="274313" y="3092401"/>
                  <a:pt x="275456" y="3091047"/>
                </a:cubicBezTo>
                <a:lnTo>
                  <a:pt x="275980" y="3090672"/>
                </a:lnTo>
                <a:lnTo>
                  <a:pt x="274486" y="3068004"/>
                </a:lnTo>
                <a:lnTo>
                  <a:pt x="275226" y="3065087"/>
                </a:lnTo>
                <a:lnTo>
                  <a:pt x="273050" y="3050191"/>
                </a:lnTo>
                <a:cubicBezTo>
                  <a:pt x="272889" y="3047647"/>
                  <a:pt x="272728" y="3045103"/>
                  <a:pt x="272566" y="3042559"/>
                </a:cubicBezTo>
                <a:lnTo>
                  <a:pt x="271107" y="3040271"/>
                </a:lnTo>
                <a:cubicBezTo>
                  <a:pt x="270265" y="3037872"/>
                  <a:pt x="270006" y="3034528"/>
                  <a:pt x="271065" y="3029072"/>
                </a:cubicBezTo>
                <a:lnTo>
                  <a:pt x="271558" y="3027835"/>
                </a:lnTo>
                <a:cubicBezTo>
                  <a:pt x="270688" y="3024705"/>
                  <a:pt x="268559" y="2982922"/>
                  <a:pt x="268717" y="2964245"/>
                </a:cubicBezTo>
                <a:cubicBezTo>
                  <a:pt x="279502" y="2933904"/>
                  <a:pt x="269365" y="2949568"/>
                  <a:pt x="272511" y="2915772"/>
                </a:cubicBezTo>
                <a:cubicBezTo>
                  <a:pt x="272017" y="2877552"/>
                  <a:pt x="270125" y="2850992"/>
                  <a:pt x="270356" y="2825842"/>
                </a:cubicBezTo>
                <a:cubicBezTo>
                  <a:pt x="269433" y="2814032"/>
                  <a:pt x="268938" y="2727859"/>
                  <a:pt x="273897" y="2734957"/>
                </a:cubicBezTo>
                <a:cubicBezTo>
                  <a:pt x="264242" y="2698391"/>
                  <a:pt x="277769" y="2677127"/>
                  <a:pt x="274458" y="2636572"/>
                </a:cubicBezTo>
                <a:cubicBezTo>
                  <a:pt x="287792" y="2615986"/>
                  <a:pt x="275829" y="2626668"/>
                  <a:pt x="279157" y="2604260"/>
                </a:cubicBezTo>
                <a:cubicBezTo>
                  <a:pt x="279270" y="2587221"/>
                  <a:pt x="288019" y="2599786"/>
                  <a:pt x="288131" y="2582747"/>
                </a:cubicBezTo>
                <a:cubicBezTo>
                  <a:pt x="260352" y="2545890"/>
                  <a:pt x="290145" y="2525479"/>
                  <a:pt x="282516" y="2478755"/>
                </a:cubicBezTo>
                <a:lnTo>
                  <a:pt x="287359" y="2451804"/>
                </a:lnTo>
                <a:cubicBezTo>
                  <a:pt x="285426" y="2443087"/>
                  <a:pt x="285710" y="2414879"/>
                  <a:pt x="289577" y="2408801"/>
                </a:cubicBezTo>
                <a:cubicBezTo>
                  <a:pt x="290424" y="2402768"/>
                  <a:pt x="289064" y="2396183"/>
                  <a:pt x="293203" y="2392670"/>
                </a:cubicBezTo>
                <a:cubicBezTo>
                  <a:pt x="295637" y="2379564"/>
                  <a:pt x="301233" y="2349549"/>
                  <a:pt x="304183" y="2330165"/>
                </a:cubicBezTo>
                <a:cubicBezTo>
                  <a:pt x="298973" y="2319718"/>
                  <a:pt x="309550" y="2303314"/>
                  <a:pt x="310900" y="2276363"/>
                </a:cubicBezTo>
                <a:cubicBezTo>
                  <a:pt x="304874" y="2264930"/>
                  <a:pt x="311891" y="2258198"/>
                  <a:pt x="303909" y="2236310"/>
                </a:cubicBezTo>
                <a:cubicBezTo>
                  <a:pt x="304734" y="2235412"/>
                  <a:pt x="305502" y="2234293"/>
                  <a:pt x="306187" y="2232984"/>
                </a:cubicBezTo>
                <a:cubicBezTo>
                  <a:pt x="310170" y="2225381"/>
                  <a:pt x="310605" y="2213194"/>
                  <a:pt x="307158" y="2205763"/>
                </a:cubicBezTo>
                <a:cubicBezTo>
                  <a:pt x="296601" y="2170883"/>
                  <a:pt x="306474" y="2175442"/>
                  <a:pt x="304860" y="2145703"/>
                </a:cubicBezTo>
                <a:cubicBezTo>
                  <a:pt x="304314" y="2112090"/>
                  <a:pt x="314083" y="2134724"/>
                  <a:pt x="304273" y="2092533"/>
                </a:cubicBezTo>
                <a:cubicBezTo>
                  <a:pt x="308983" y="2088154"/>
                  <a:pt x="303590" y="2066396"/>
                  <a:pt x="301642" y="2057359"/>
                </a:cubicBezTo>
                <a:cubicBezTo>
                  <a:pt x="301720" y="2041038"/>
                  <a:pt x="313213" y="2032807"/>
                  <a:pt x="306736" y="2016105"/>
                </a:cubicBezTo>
                <a:cubicBezTo>
                  <a:pt x="312847" y="2019262"/>
                  <a:pt x="310007" y="1975377"/>
                  <a:pt x="316234" y="1983129"/>
                </a:cubicBezTo>
                <a:cubicBezTo>
                  <a:pt x="322177" y="1972692"/>
                  <a:pt x="313034" y="1967129"/>
                  <a:pt x="318238" y="1956745"/>
                </a:cubicBezTo>
                <a:cubicBezTo>
                  <a:pt x="319718" y="1944884"/>
                  <a:pt x="311423" y="1963350"/>
                  <a:pt x="311341" y="1950160"/>
                </a:cubicBezTo>
                <a:lnTo>
                  <a:pt x="323556" y="1879546"/>
                </a:lnTo>
                <a:cubicBezTo>
                  <a:pt x="320263" y="1869846"/>
                  <a:pt x="322312" y="1862247"/>
                  <a:pt x="326085" y="1854893"/>
                </a:cubicBezTo>
                <a:cubicBezTo>
                  <a:pt x="325955" y="1832625"/>
                  <a:pt x="332007" y="1812578"/>
                  <a:pt x="335058" y="1787684"/>
                </a:cubicBezTo>
                <a:cubicBezTo>
                  <a:pt x="331933" y="1760490"/>
                  <a:pt x="342400" y="1747069"/>
                  <a:pt x="345620" y="1720464"/>
                </a:cubicBezTo>
                <a:cubicBezTo>
                  <a:pt x="337355" y="1693643"/>
                  <a:pt x="360215" y="1703686"/>
                  <a:pt x="360760" y="1681196"/>
                </a:cubicBezTo>
                <a:cubicBezTo>
                  <a:pt x="353923" y="1644243"/>
                  <a:pt x="368449" y="1682451"/>
                  <a:pt x="368483" y="1625881"/>
                </a:cubicBezTo>
                <a:cubicBezTo>
                  <a:pt x="367181" y="1622619"/>
                  <a:pt x="369088" y="1615868"/>
                  <a:pt x="371077" y="1616704"/>
                </a:cubicBezTo>
                <a:cubicBezTo>
                  <a:pt x="371005" y="1604306"/>
                  <a:pt x="384453" y="1569256"/>
                  <a:pt x="383008" y="1551493"/>
                </a:cubicBezTo>
                <a:cubicBezTo>
                  <a:pt x="390598" y="1517303"/>
                  <a:pt x="381821" y="1500132"/>
                  <a:pt x="384834" y="1475233"/>
                </a:cubicBezTo>
                <a:cubicBezTo>
                  <a:pt x="393221" y="1446677"/>
                  <a:pt x="400498" y="1430031"/>
                  <a:pt x="418371" y="1380155"/>
                </a:cubicBezTo>
                <a:lnTo>
                  <a:pt x="469641" y="1210871"/>
                </a:lnTo>
                <a:cubicBezTo>
                  <a:pt x="507460" y="1148093"/>
                  <a:pt x="486915" y="1066841"/>
                  <a:pt x="489701" y="1028427"/>
                </a:cubicBezTo>
                <a:cubicBezTo>
                  <a:pt x="478454" y="1012506"/>
                  <a:pt x="490925" y="999600"/>
                  <a:pt x="486354" y="980383"/>
                </a:cubicBezTo>
                <a:cubicBezTo>
                  <a:pt x="483880" y="937629"/>
                  <a:pt x="471099" y="895192"/>
                  <a:pt x="479762" y="839699"/>
                </a:cubicBezTo>
                <a:cubicBezTo>
                  <a:pt x="444550" y="814685"/>
                  <a:pt x="465776" y="749644"/>
                  <a:pt x="445664" y="696545"/>
                </a:cubicBezTo>
                <a:cubicBezTo>
                  <a:pt x="441558" y="665722"/>
                  <a:pt x="459046" y="617297"/>
                  <a:pt x="440047" y="606615"/>
                </a:cubicBezTo>
                <a:cubicBezTo>
                  <a:pt x="451675" y="592509"/>
                  <a:pt x="432892" y="579307"/>
                  <a:pt x="431225" y="563889"/>
                </a:cubicBezTo>
                <a:cubicBezTo>
                  <a:pt x="438618" y="551582"/>
                  <a:pt x="432225" y="545475"/>
                  <a:pt x="430803" y="534294"/>
                </a:cubicBezTo>
                <a:cubicBezTo>
                  <a:pt x="435364" y="529230"/>
                  <a:pt x="435126" y="519767"/>
                  <a:pt x="429777" y="516548"/>
                </a:cubicBezTo>
                <a:cubicBezTo>
                  <a:pt x="417444" y="521116"/>
                  <a:pt x="423596" y="488251"/>
                  <a:pt x="415090" y="485808"/>
                </a:cubicBezTo>
                <a:cubicBezTo>
                  <a:pt x="413316" y="466733"/>
                  <a:pt x="424116" y="383903"/>
                  <a:pt x="410499" y="369873"/>
                </a:cubicBezTo>
                <a:cubicBezTo>
                  <a:pt x="404034" y="331308"/>
                  <a:pt x="425696" y="275570"/>
                  <a:pt x="425314" y="259180"/>
                </a:cubicBezTo>
                <a:cubicBezTo>
                  <a:pt x="450188" y="242918"/>
                  <a:pt x="384634" y="163766"/>
                  <a:pt x="383240" y="94173"/>
                </a:cubicBezTo>
                <a:cubicBezTo>
                  <a:pt x="385641" y="84795"/>
                  <a:pt x="385609" y="79782"/>
                  <a:pt x="379938" y="77267"/>
                </a:cubicBezTo>
                <a:cubicBezTo>
                  <a:pt x="378301" y="68220"/>
                  <a:pt x="376144" y="54774"/>
                  <a:pt x="373430" y="38856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Key Performance Indicators (KPIs) - Dragon1">
            <a:extLst>
              <a:ext uri="{FF2B5EF4-FFF2-40B4-BE49-F238E27FC236}">
                <a16:creationId xmlns:a16="http://schemas.microsoft.com/office/drawing/2014/main" id="{7ED34D28-96D4-D592-2A26-789A8C1BD9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5092" y="1699134"/>
            <a:ext cx="4078793" cy="2487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BB9B8F2-F092-FB2C-08D0-1EABE7345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7399" y="1474707"/>
            <a:ext cx="5985294" cy="26055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400" dirty="0"/>
              <a:t>(Noun.)</a:t>
            </a:r>
          </a:p>
          <a:p>
            <a:pPr marL="0" indent="0">
              <a:buNone/>
            </a:pPr>
            <a:r>
              <a:rPr lang="en-US" sz="2400" dirty="0"/>
              <a:t>A set of quantifiable measures that a company or industry uses to gauge or compare performance in terms of meeting their strategic and operational goals.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4764C1-F19E-34F8-E933-D9B1BC701464}"/>
              </a:ext>
            </a:extLst>
          </p:cNvPr>
          <p:cNvSpPr txBox="1"/>
          <p:nvPr/>
        </p:nvSpPr>
        <p:spPr>
          <a:xfrm>
            <a:off x="575093" y="5165782"/>
            <a:ext cx="105846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DE0000"/>
                </a:solidFill>
              </a:rPr>
              <a:t>Ultimately, this creates data driven decisions that truly impact the results of the business based on facts not assumptions. </a:t>
            </a:r>
          </a:p>
        </p:txBody>
      </p:sp>
    </p:spTree>
    <p:extLst>
      <p:ext uri="{BB962C8B-B14F-4D97-AF65-F5344CB8AC3E}">
        <p14:creationId xmlns:p14="http://schemas.microsoft.com/office/powerpoint/2010/main" val="2526177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7266E34-0F72-10C5-9D3C-973536D306CC}"/>
              </a:ext>
            </a:extLst>
          </p:cNvPr>
          <p:cNvGrpSpPr/>
          <p:nvPr/>
        </p:nvGrpSpPr>
        <p:grpSpPr>
          <a:xfrm>
            <a:off x="7365702" y="2467999"/>
            <a:ext cx="2221862" cy="1922001"/>
            <a:chOff x="2952810" y="1748061"/>
            <a:chExt cx="2221862" cy="1922001"/>
          </a:xfrm>
        </p:grpSpPr>
        <p:sp>
          <p:nvSpPr>
            <p:cNvPr id="28" name="Hexagon 27">
              <a:extLst>
                <a:ext uri="{FF2B5EF4-FFF2-40B4-BE49-F238E27FC236}">
                  <a16:creationId xmlns:a16="http://schemas.microsoft.com/office/drawing/2014/main" id="{E7A9BFDA-B2D5-9378-1EA4-F08E18055D2D}"/>
                </a:ext>
              </a:extLst>
            </p:cNvPr>
            <p:cNvSpPr/>
            <p:nvPr/>
          </p:nvSpPr>
          <p:spPr>
            <a:xfrm>
              <a:off x="2952810" y="1748061"/>
              <a:ext cx="2221862" cy="1922001"/>
            </a:xfrm>
            <a:prstGeom prst="hexagon">
              <a:avLst>
                <a:gd name="adj" fmla="val 28570"/>
                <a:gd name="vf" fmla="val 115470"/>
              </a:avLst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Hexagon 4">
              <a:extLst>
                <a:ext uri="{FF2B5EF4-FFF2-40B4-BE49-F238E27FC236}">
                  <a16:creationId xmlns:a16="http://schemas.microsoft.com/office/drawing/2014/main" id="{37A8BA58-7D47-5947-2420-E84481CB3E01}"/>
                </a:ext>
              </a:extLst>
            </p:cNvPr>
            <p:cNvSpPr txBox="1"/>
            <p:nvPr/>
          </p:nvSpPr>
          <p:spPr>
            <a:xfrm>
              <a:off x="3321004" y="2066564"/>
              <a:ext cx="1485474" cy="12849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940" tIns="27940" rIns="27940" bIns="2794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>
                  <a:solidFill>
                    <a:schemeClr val="tx1"/>
                  </a:solidFill>
                </a:rPr>
                <a:t>Vision</a:t>
              </a:r>
            </a:p>
          </p:txBody>
        </p:sp>
      </p:grpSp>
      <p:sp>
        <p:nvSpPr>
          <p:cNvPr id="5" name="Hexagon 4">
            <a:extLst>
              <a:ext uri="{FF2B5EF4-FFF2-40B4-BE49-F238E27FC236}">
                <a16:creationId xmlns:a16="http://schemas.microsoft.com/office/drawing/2014/main" id="{5CE79ABA-DC39-6DF9-F4BF-5CA58D45192B}"/>
              </a:ext>
            </a:extLst>
          </p:cNvPr>
          <p:cNvSpPr/>
          <p:nvPr/>
        </p:nvSpPr>
        <p:spPr>
          <a:xfrm>
            <a:off x="8757015" y="1548452"/>
            <a:ext cx="838302" cy="722308"/>
          </a:xfrm>
          <a:prstGeom prst="hexagon">
            <a:avLst>
              <a:gd name="adj" fmla="val 28900"/>
              <a:gd name="vf" fmla="val 11547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349E9C4-C170-3F30-4ED3-E46461164C23}"/>
              </a:ext>
            </a:extLst>
          </p:cNvPr>
          <p:cNvGrpSpPr/>
          <p:nvPr/>
        </p:nvGrpSpPr>
        <p:grpSpPr>
          <a:xfrm>
            <a:off x="7570367" y="719938"/>
            <a:ext cx="1820800" cy="1575206"/>
            <a:chOff x="3157475" y="0"/>
            <a:chExt cx="1820800" cy="1575206"/>
          </a:xfrm>
        </p:grpSpPr>
        <p:sp>
          <p:nvSpPr>
            <p:cNvPr id="26" name="Hexagon 25">
              <a:extLst>
                <a:ext uri="{FF2B5EF4-FFF2-40B4-BE49-F238E27FC236}">
                  <a16:creationId xmlns:a16="http://schemas.microsoft.com/office/drawing/2014/main" id="{503C4C01-DCE8-1ABD-28B3-7E151F1D7B37}"/>
                </a:ext>
              </a:extLst>
            </p:cNvPr>
            <p:cNvSpPr/>
            <p:nvPr/>
          </p:nvSpPr>
          <p:spPr>
            <a:xfrm>
              <a:off x="3157475" y="0"/>
              <a:ext cx="1820800" cy="1575206"/>
            </a:xfrm>
            <a:prstGeom prst="hexagon">
              <a:avLst>
                <a:gd name="adj" fmla="val 28570"/>
                <a:gd name="vf" fmla="val 115470"/>
              </a:avLst>
            </a:prstGeom>
            <a:solidFill>
              <a:srgbClr val="C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Hexagon 7">
              <a:extLst>
                <a:ext uri="{FF2B5EF4-FFF2-40B4-BE49-F238E27FC236}">
                  <a16:creationId xmlns:a16="http://schemas.microsoft.com/office/drawing/2014/main" id="{367A13FB-5F73-BBF2-6275-D2665EED22E8}"/>
                </a:ext>
              </a:extLst>
            </p:cNvPr>
            <p:cNvSpPr txBox="1"/>
            <p:nvPr/>
          </p:nvSpPr>
          <p:spPr>
            <a:xfrm>
              <a:off x="3459220" y="261045"/>
              <a:ext cx="1217310" cy="10531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940" tIns="27940" rIns="27940" bIns="2794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Goals</a:t>
              </a:r>
            </a:p>
          </p:txBody>
        </p:sp>
      </p:grpSp>
      <p:sp>
        <p:nvSpPr>
          <p:cNvPr id="7" name="Hexagon 6">
            <a:extLst>
              <a:ext uri="{FF2B5EF4-FFF2-40B4-BE49-F238E27FC236}">
                <a16:creationId xmlns:a16="http://schemas.microsoft.com/office/drawing/2014/main" id="{64017DD9-9DF9-32DF-22D5-C99B8678F55A}"/>
              </a:ext>
            </a:extLst>
          </p:cNvPr>
          <p:cNvSpPr/>
          <p:nvPr/>
        </p:nvSpPr>
        <p:spPr>
          <a:xfrm>
            <a:off x="9735379" y="2898784"/>
            <a:ext cx="838302" cy="722308"/>
          </a:xfrm>
          <a:prstGeom prst="hexagon">
            <a:avLst>
              <a:gd name="adj" fmla="val 28900"/>
              <a:gd name="vf" fmla="val 11547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182F63F-8F3D-CB51-76A5-3C89FD2568BC}"/>
              </a:ext>
            </a:extLst>
          </p:cNvPr>
          <p:cNvGrpSpPr/>
          <p:nvPr/>
        </p:nvGrpSpPr>
        <p:grpSpPr>
          <a:xfrm>
            <a:off x="9240253" y="1689126"/>
            <a:ext cx="1820800" cy="1575206"/>
            <a:chOff x="4827361" y="969188"/>
            <a:chExt cx="1820800" cy="1575206"/>
          </a:xfrm>
        </p:grpSpPr>
        <p:sp>
          <p:nvSpPr>
            <p:cNvPr id="24" name="Hexagon 23">
              <a:extLst>
                <a:ext uri="{FF2B5EF4-FFF2-40B4-BE49-F238E27FC236}">
                  <a16:creationId xmlns:a16="http://schemas.microsoft.com/office/drawing/2014/main" id="{E7BA2D68-000D-CC8C-1FA2-DDAE009007AA}"/>
                </a:ext>
              </a:extLst>
            </p:cNvPr>
            <p:cNvSpPr/>
            <p:nvPr/>
          </p:nvSpPr>
          <p:spPr>
            <a:xfrm>
              <a:off x="4827361" y="969188"/>
              <a:ext cx="1820800" cy="1575206"/>
            </a:xfrm>
            <a:prstGeom prst="hexagon">
              <a:avLst>
                <a:gd name="adj" fmla="val 28570"/>
                <a:gd name="vf" fmla="val 115470"/>
              </a:avLst>
            </a:prstGeom>
            <a:solidFill>
              <a:srgbClr val="C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Hexagon 10">
              <a:extLst>
                <a:ext uri="{FF2B5EF4-FFF2-40B4-BE49-F238E27FC236}">
                  <a16:creationId xmlns:a16="http://schemas.microsoft.com/office/drawing/2014/main" id="{F36573A5-1C26-38E2-FD82-493C9CC051E9}"/>
                </a:ext>
              </a:extLst>
            </p:cNvPr>
            <p:cNvSpPr txBox="1"/>
            <p:nvPr/>
          </p:nvSpPr>
          <p:spPr>
            <a:xfrm>
              <a:off x="5129106" y="1230233"/>
              <a:ext cx="1217310" cy="10531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940" tIns="27940" rIns="27940" bIns="2794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KPIs</a:t>
              </a:r>
            </a:p>
          </p:txBody>
        </p:sp>
      </p:grpSp>
      <p:sp>
        <p:nvSpPr>
          <p:cNvPr id="9" name="Hexagon 8">
            <a:extLst>
              <a:ext uri="{FF2B5EF4-FFF2-40B4-BE49-F238E27FC236}">
                <a16:creationId xmlns:a16="http://schemas.microsoft.com/office/drawing/2014/main" id="{412BCE37-5F74-9F45-51EE-4265A1FB208F}"/>
              </a:ext>
            </a:extLst>
          </p:cNvPr>
          <p:cNvSpPr/>
          <p:nvPr/>
        </p:nvSpPr>
        <p:spPr>
          <a:xfrm>
            <a:off x="9055744" y="4423055"/>
            <a:ext cx="838302" cy="722308"/>
          </a:xfrm>
          <a:prstGeom prst="hexagon">
            <a:avLst>
              <a:gd name="adj" fmla="val 28900"/>
              <a:gd name="vf" fmla="val 11547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0433007-2597-3946-49C6-486FEAAFBC68}"/>
              </a:ext>
            </a:extLst>
          </p:cNvPr>
          <p:cNvGrpSpPr/>
          <p:nvPr/>
        </p:nvGrpSpPr>
        <p:grpSpPr>
          <a:xfrm>
            <a:off x="9240253" y="3593457"/>
            <a:ext cx="1820800" cy="1575206"/>
            <a:chOff x="4827361" y="2873519"/>
            <a:chExt cx="1820800" cy="1575206"/>
          </a:xfrm>
        </p:grpSpPr>
        <p:sp>
          <p:nvSpPr>
            <p:cNvPr id="22" name="Hexagon 21">
              <a:extLst>
                <a:ext uri="{FF2B5EF4-FFF2-40B4-BE49-F238E27FC236}">
                  <a16:creationId xmlns:a16="http://schemas.microsoft.com/office/drawing/2014/main" id="{B9111648-FE09-E222-BE0C-87845DF1C3C4}"/>
                </a:ext>
              </a:extLst>
            </p:cNvPr>
            <p:cNvSpPr/>
            <p:nvPr/>
          </p:nvSpPr>
          <p:spPr>
            <a:xfrm>
              <a:off x="4827361" y="2873519"/>
              <a:ext cx="1820800" cy="1575206"/>
            </a:xfrm>
            <a:prstGeom prst="hexagon">
              <a:avLst>
                <a:gd name="adj" fmla="val 28570"/>
                <a:gd name="vf" fmla="val 115470"/>
              </a:avLst>
            </a:prstGeom>
            <a:solidFill>
              <a:srgbClr val="C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Hexagon 13">
              <a:extLst>
                <a:ext uri="{FF2B5EF4-FFF2-40B4-BE49-F238E27FC236}">
                  <a16:creationId xmlns:a16="http://schemas.microsoft.com/office/drawing/2014/main" id="{4538B9A9-362F-4942-DC5A-0C9A5320D29A}"/>
                </a:ext>
              </a:extLst>
            </p:cNvPr>
            <p:cNvSpPr txBox="1"/>
            <p:nvPr/>
          </p:nvSpPr>
          <p:spPr>
            <a:xfrm>
              <a:off x="5129106" y="3134564"/>
              <a:ext cx="1217310" cy="10531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940" tIns="27940" rIns="27940" bIns="2794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Who </a:t>
              </a:r>
            </a:p>
          </p:txBody>
        </p:sp>
      </p:grpSp>
      <p:sp>
        <p:nvSpPr>
          <p:cNvPr id="11" name="Hexagon 10">
            <a:extLst>
              <a:ext uri="{FF2B5EF4-FFF2-40B4-BE49-F238E27FC236}">
                <a16:creationId xmlns:a16="http://schemas.microsoft.com/office/drawing/2014/main" id="{23EEC75C-305B-3AD6-02A8-1740E0EED767}"/>
              </a:ext>
            </a:extLst>
          </p:cNvPr>
          <p:cNvSpPr/>
          <p:nvPr/>
        </p:nvSpPr>
        <p:spPr>
          <a:xfrm>
            <a:off x="7369836" y="4581280"/>
            <a:ext cx="838302" cy="722308"/>
          </a:xfrm>
          <a:prstGeom prst="hexagon">
            <a:avLst>
              <a:gd name="adj" fmla="val 28900"/>
              <a:gd name="vf" fmla="val 11547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A4E3925-D94F-338A-7432-2224C294601B}"/>
              </a:ext>
            </a:extLst>
          </p:cNvPr>
          <p:cNvGrpSpPr/>
          <p:nvPr/>
        </p:nvGrpSpPr>
        <p:grpSpPr>
          <a:xfrm>
            <a:off x="7570367" y="4563398"/>
            <a:ext cx="1820800" cy="1575206"/>
            <a:chOff x="3157475" y="3843460"/>
            <a:chExt cx="1820800" cy="1575206"/>
          </a:xfrm>
        </p:grpSpPr>
        <p:sp>
          <p:nvSpPr>
            <p:cNvPr id="20" name="Hexagon 19">
              <a:extLst>
                <a:ext uri="{FF2B5EF4-FFF2-40B4-BE49-F238E27FC236}">
                  <a16:creationId xmlns:a16="http://schemas.microsoft.com/office/drawing/2014/main" id="{BFB186DB-9620-8D89-84BC-4F90ACB41E60}"/>
                </a:ext>
              </a:extLst>
            </p:cNvPr>
            <p:cNvSpPr/>
            <p:nvPr/>
          </p:nvSpPr>
          <p:spPr>
            <a:xfrm>
              <a:off x="3157475" y="3843460"/>
              <a:ext cx="1820800" cy="1575206"/>
            </a:xfrm>
            <a:prstGeom prst="hexagon">
              <a:avLst>
                <a:gd name="adj" fmla="val 28570"/>
                <a:gd name="vf" fmla="val 115470"/>
              </a:avLst>
            </a:prstGeom>
            <a:solidFill>
              <a:srgbClr val="C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Hexagon 16">
              <a:extLst>
                <a:ext uri="{FF2B5EF4-FFF2-40B4-BE49-F238E27FC236}">
                  <a16:creationId xmlns:a16="http://schemas.microsoft.com/office/drawing/2014/main" id="{45DEE25A-D7B8-B40C-629E-8535434FCF6D}"/>
                </a:ext>
              </a:extLst>
            </p:cNvPr>
            <p:cNvSpPr txBox="1"/>
            <p:nvPr/>
          </p:nvSpPr>
          <p:spPr>
            <a:xfrm>
              <a:off x="3459220" y="4104505"/>
              <a:ext cx="1217310" cy="10531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940" tIns="27940" rIns="27940" bIns="2794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How</a:t>
              </a:r>
            </a:p>
          </p:txBody>
        </p:sp>
      </p:grpSp>
      <p:sp>
        <p:nvSpPr>
          <p:cNvPr id="13" name="Hexagon 12">
            <a:extLst>
              <a:ext uri="{FF2B5EF4-FFF2-40B4-BE49-F238E27FC236}">
                <a16:creationId xmlns:a16="http://schemas.microsoft.com/office/drawing/2014/main" id="{7E3FAA1F-CE45-48F5-5F0B-8408A2988380}"/>
              </a:ext>
            </a:extLst>
          </p:cNvPr>
          <p:cNvSpPr/>
          <p:nvPr/>
        </p:nvSpPr>
        <p:spPr>
          <a:xfrm>
            <a:off x="6375451" y="3231490"/>
            <a:ext cx="838302" cy="722308"/>
          </a:xfrm>
          <a:prstGeom prst="hexagon">
            <a:avLst>
              <a:gd name="adj" fmla="val 28900"/>
              <a:gd name="vf" fmla="val 11547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3475485-2111-A262-28F5-BBE1F44C5106}"/>
              </a:ext>
            </a:extLst>
          </p:cNvPr>
          <p:cNvGrpSpPr/>
          <p:nvPr/>
        </p:nvGrpSpPr>
        <p:grpSpPr>
          <a:xfrm>
            <a:off x="5892729" y="3594540"/>
            <a:ext cx="1820800" cy="1575206"/>
            <a:chOff x="1479837" y="2874602"/>
            <a:chExt cx="1820800" cy="1575206"/>
          </a:xfrm>
        </p:grpSpPr>
        <p:sp>
          <p:nvSpPr>
            <p:cNvPr id="18" name="Hexagon 17">
              <a:extLst>
                <a:ext uri="{FF2B5EF4-FFF2-40B4-BE49-F238E27FC236}">
                  <a16:creationId xmlns:a16="http://schemas.microsoft.com/office/drawing/2014/main" id="{442F3353-B163-6D7A-41A6-CBC52053373D}"/>
                </a:ext>
              </a:extLst>
            </p:cNvPr>
            <p:cNvSpPr/>
            <p:nvPr/>
          </p:nvSpPr>
          <p:spPr>
            <a:xfrm>
              <a:off x="1479837" y="2874602"/>
              <a:ext cx="1820800" cy="1575206"/>
            </a:xfrm>
            <a:prstGeom prst="hexagon">
              <a:avLst>
                <a:gd name="adj" fmla="val 28570"/>
                <a:gd name="vf" fmla="val 115470"/>
              </a:avLst>
            </a:prstGeom>
            <a:solidFill>
              <a:srgbClr val="C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Hexagon 19">
              <a:extLst>
                <a:ext uri="{FF2B5EF4-FFF2-40B4-BE49-F238E27FC236}">
                  <a16:creationId xmlns:a16="http://schemas.microsoft.com/office/drawing/2014/main" id="{BB2CFB20-AF36-42FA-E808-E68D18C6B6F1}"/>
                </a:ext>
              </a:extLst>
            </p:cNvPr>
            <p:cNvSpPr txBox="1"/>
            <p:nvPr/>
          </p:nvSpPr>
          <p:spPr>
            <a:xfrm>
              <a:off x="1781582" y="3135647"/>
              <a:ext cx="1217310" cy="10531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940" tIns="27940" rIns="27940" bIns="2794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What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983D573-7F13-A521-F52E-5A62FBAC098D}"/>
              </a:ext>
            </a:extLst>
          </p:cNvPr>
          <p:cNvGrpSpPr/>
          <p:nvPr/>
        </p:nvGrpSpPr>
        <p:grpSpPr>
          <a:xfrm>
            <a:off x="5892729" y="1686628"/>
            <a:ext cx="1820800" cy="1575206"/>
            <a:chOff x="1479837" y="966690"/>
            <a:chExt cx="1820800" cy="1575206"/>
          </a:xfrm>
        </p:grpSpPr>
        <p:sp>
          <p:nvSpPr>
            <p:cNvPr id="16" name="Hexagon 15">
              <a:extLst>
                <a:ext uri="{FF2B5EF4-FFF2-40B4-BE49-F238E27FC236}">
                  <a16:creationId xmlns:a16="http://schemas.microsoft.com/office/drawing/2014/main" id="{CCA3F93D-EEC6-A1B2-3054-1A4672CACE22}"/>
                </a:ext>
              </a:extLst>
            </p:cNvPr>
            <p:cNvSpPr/>
            <p:nvPr/>
          </p:nvSpPr>
          <p:spPr>
            <a:xfrm>
              <a:off x="1479837" y="966690"/>
              <a:ext cx="1820800" cy="1575206"/>
            </a:xfrm>
            <a:prstGeom prst="hexagon">
              <a:avLst>
                <a:gd name="adj" fmla="val 28570"/>
                <a:gd name="vf" fmla="val 115470"/>
              </a:avLst>
            </a:prstGeom>
            <a:solidFill>
              <a:srgbClr val="C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Hexagon 21">
              <a:extLst>
                <a:ext uri="{FF2B5EF4-FFF2-40B4-BE49-F238E27FC236}">
                  <a16:creationId xmlns:a16="http://schemas.microsoft.com/office/drawing/2014/main" id="{FC434540-6FCF-BB4C-7B1A-52A2C314D3EB}"/>
                </a:ext>
              </a:extLst>
            </p:cNvPr>
            <p:cNvSpPr txBox="1"/>
            <p:nvPr/>
          </p:nvSpPr>
          <p:spPr>
            <a:xfrm>
              <a:off x="1781582" y="1227735"/>
              <a:ext cx="1217310" cy="10531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7940" tIns="27940" rIns="27940" bIns="2794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Champion</a:t>
              </a:r>
            </a:p>
          </p:txBody>
        </p:sp>
      </p:grpSp>
      <p:sp>
        <p:nvSpPr>
          <p:cNvPr id="30" name="Google Shape;70;p13">
            <a:extLst>
              <a:ext uri="{FF2B5EF4-FFF2-40B4-BE49-F238E27FC236}">
                <a16:creationId xmlns:a16="http://schemas.microsoft.com/office/drawing/2014/main" id="{28C424A2-F604-0BE3-0D00-2336B5DB289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74942" y="2745934"/>
            <a:ext cx="4941663" cy="132556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n-US" dirty="0"/>
              <a:t>World Class Training Recipe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36321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4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Freeform: Shape 36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5" name="Isosceles Triangle 44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Isosceles Triangle 46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90C41BF-5288-7E96-7E39-37951A30E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665" y="93420"/>
            <a:ext cx="9087784" cy="875647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Selecting KPIs</a:t>
            </a:r>
          </a:p>
        </p:txBody>
      </p:sp>
      <p:pic>
        <p:nvPicPr>
          <p:cNvPr id="2050" name="Picture 2" descr="What is a KPI? - Definition, Benefits, Examples &amp; Steps to Measure Key  Performance Indicators | RingCentral UK Blog">
            <a:extLst>
              <a:ext uri="{FF2B5EF4-FFF2-40B4-BE49-F238E27FC236}">
                <a16:creationId xmlns:a16="http://schemas.microsoft.com/office/drawing/2014/main" id="{F373D46E-E28A-0373-9AAC-CAE090FB36E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3146" y="819781"/>
            <a:ext cx="6538822" cy="5218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05B61E7E-CB70-0C97-44EC-DC45490AFD4D}"/>
              </a:ext>
            </a:extLst>
          </p:cNvPr>
          <p:cNvSpPr>
            <a:spLocks/>
          </p:cNvSpPr>
          <p:nvPr/>
        </p:nvSpPr>
        <p:spPr>
          <a:xfrm>
            <a:off x="527472" y="6038218"/>
            <a:ext cx="11316596" cy="558634"/>
          </a:xfrm>
          <a:prstGeom prst="rect">
            <a:avLst/>
          </a:prstGeom>
        </p:spPr>
        <p:txBody>
          <a:bodyPr/>
          <a:lstStyle/>
          <a:p>
            <a:pPr defTabSz="877824">
              <a:spcAft>
                <a:spcPts val="600"/>
              </a:spcAft>
            </a:pPr>
            <a:r>
              <a:rPr lang="en-US" sz="2400" kern="1200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KPIs are as unique to a business as they are to the goals &amp; vision of your organization.</a:t>
            </a:r>
            <a:endParaRPr lang="en-US" sz="1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0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E953F07-0349-D3D2-FC6D-5EDA39FB55FC}"/>
              </a:ext>
            </a:extLst>
          </p:cNvPr>
          <p:cNvSpPr/>
          <p:nvPr/>
        </p:nvSpPr>
        <p:spPr>
          <a:xfrm>
            <a:off x="125534" y="164833"/>
            <a:ext cx="11940934" cy="65283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Google Shape;2101;p298">
            <a:extLst>
              <a:ext uri="{FF2B5EF4-FFF2-40B4-BE49-F238E27FC236}">
                <a16:creationId xmlns:a16="http://schemas.microsoft.com/office/drawing/2014/main" id="{498C9145-FCB9-21D8-F3FE-007C053C8881}"/>
              </a:ext>
            </a:extLst>
          </p:cNvPr>
          <p:cNvSpPr txBox="1">
            <a:spLocks/>
          </p:cNvSpPr>
          <p:nvPr/>
        </p:nvSpPr>
        <p:spPr>
          <a:xfrm>
            <a:off x="1334278" y="571835"/>
            <a:ext cx="10534262" cy="810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What is Opportunity Job Average (OJA)?</a:t>
            </a:r>
          </a:p>
        </p:txBody>
      </p:sp>
      <p:grpSp>
        <p:nvGrpSpPr>
          <p:cNvPr id="6" name="Google Shape;2102;p298">
            <a:extLst>
              <a:ext uri="{FF2B5EF4-FFF2-40B4-BE49-F238E27FC236}">
                <a16:creationId xmlns:a16="http://schemas.microsoft.com/office/drawing/2014/main" id="{0DAADFB6-12E1-D1F1-ED71-5932991FB56C}"/>
              </a:ext>
            </a:extLst>
          </p:cNvPr>
          <p:cNvGrpSpPr/>
          <p:nvPr/>
        </p:nvGrpSpPr>
        <p:grpSpPr>
          <a:xfrm>
            <a:off x="2511994" y="2457923"/>
            <a:ext cx="6424381" cy="1018727"/>
            <a:chOff x="2106125" y="1561675"/>
            <a:chExt cx="4819250" cy="902700"/>
          </a:xfrm>
        </p:grpSpPr>
        <p:sp>
          <p:nvSpPr>
            <p:cNvPr id="7" name="Google Shape;2103;p298">
              <a:extLst>
                <a:ext uri="{FF2B5EF4-FFF2-40B4-BE49-F238E27FC236}">
                  <a16:creationId xmlns:a16="http://schemas.microsoft.com/office/drawing/2014/main" id="{C297C084-97DD-8CD3-C5FA-3D98A610A96C}"/>
                </a:ext>
              </a:extLst>
            </p:cNvPr>
            <p:cNvSpPr/>
            <p:nvPr/>
          </p:nvSpPr>
          <p:spPr>
            <a:xfrm>
              <a:off x="2106125" y="1561675"/>
              <a:ext cx="1425600" cy="902700"/>
            </a:xfrm>
            <a:prstGeom prst="roundRect">
              <a:avLst>
                <a:gd name="adj" fmla="val 16667"/>
              </a:avLst>
            </a:prstGeom>
            <a:solidFill>
              <a:srgbClr val="980000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dirty="0">
                  <a:solidFill>
                    <a:schemeClr val="lt1"/>
                  </a:solidFill>
                </a:rPr>
                <a:t>Total Completed Revenue</a:t>
              </a:r>
              <a:endParaRPr sz="2400" dirty="0">
                <a:solidFill>
                  <a:schemeClr val="lt1"/>
                </a:solidFill>
              </a:endParaRPr>
            </a:p>
          </p:txBody>
        </p:sp>
        <p:sp>
          <p:nvSpPr>
            <p:cNvPr id="8" name="Google Shape;2104;p298">
              <a:extLst>
                <a:ext uri="{FF2B5EF4-FFF2-40B4-BE49-F238E27FC236}">
                  <a16:creationId xmlns:a16="http://schemas.microsoft.com/office/drawing/2014/main" id="{0CCA13CA-75BD-9218-12A4-1F809D81EE55}"/>
                </a:ext>
              </a:extLst>
            </p:cNvPr>
            <p:cNvSpPr/>
            <p:nvPr/>
          </p:nvSpPr>
          <p:spPr>
            <a:xfrm>
              <a:off x="3802950" y="1561675"/>
              <a:ext cx="1425600" cy="902700"/>
            </a:xfrm>
            <a:prstGeom prst="roundRect">
              <a:avLst>
                <a:gd name="adj" fmla="val 16667"/>
              </a:avLst>
            </a:prstGeom>
            <a:solidFill>
              <a:srgbClr val="980000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000" dirty="0">
                  <a:solidFill>
                    <a:schemeClr val="lt1"/>
                  </a:solidFill>
                </a:rPr>
                <a:t>Total Completed Opportunities</a:t>
              </a:r>
              <a:endParaRPr sz="2400" dirty="0">
                <a:solidFill>
                  <a:schemeClr val="lt1"/>
                </a:solidFill>
              </a:endParaRPr>
            </a:p>
          </p:txBody>
        </p:sp>
        <p:sp>
          <p:nvSpPr>
            <p:cNvPr id="9" name="Google Shape;2105;p298">
              <a:extLst>
                <a:ext uri="{FF2B5EF4-FFF2-40B4-BE49-F238E27FC236}">
                  <a16:creationId xmlns:a16="http://schemas.microsoft.com/office/drawing/2014/main" id="{650C44AF-69BB-05C5-846C-A6A54A29EA3F}"/>
                </a:ext>
              </a:extLst>
            </p:cNvPr>
            <p:cNvSpPr/>
            <p:nvPr/>
          </p:nvSpPr>
          <p:spPr>
            <a:xfrm>
              <a:off x="5499775" y="1561675"/>
              <a:ext cx="1425600" cy="902700"/>
            </a:xfrm>
            <a:prstGeom prst="roundRect">
              <a:avLst>
                <a:gd name="adj" fmla="val 16667"/>
              </a:avLst>
            </a:prstGeom>
            <a:solidFill>
              <a:srgbClr val="980000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>
                  <a:solidFill>
                    <a:schemeClr val="lt1"/>
                  </a:solidFill>
                </a:rPr>
                <a:t>Opportunity Job Average</a:t>
              </a:r>
              <a:endParaRPr sz="2400">
                <a:solidFill>
                  <a:schemeClr val="lt1"/>
                </a:solidFill>
              </a:endParaRPr>
            </a:p>
          </p:txBody>
        </p:sp>
        <p:sp>
          <p:nvSpPr>
            <p:cNvPr id="10" name="Google Shape;2106;p298">
              <a:extLst>
                <a:ext uri="{FF2B5EF4-FFF2-40B4-BE49-F238E27FC236}">
                  <a16:creationId xmlns:a16="http://schemas.microsoft.com/office/drawing/2014/main" id="{EF993ECD-36B5-7D53-04F4-49C0697E22E4}"/>
                </a:ext>
              </a:extLst>
            </p:cNvPr>
            <p:cNvSpPr/>
            <p:nvPr/>
          </p:nvSpPr>
          <p:spPr>
            <a:xfrm>
              <a:off x="3549438" y="1878025"/>
              <a:ext cx="235800" cy="270000"/>
            </a:xfrm>
            <a:prstGeom prst="mathDivide">
              <a:avLst>
                <a:gd name="adj1" fmla="val 23520"/>
                <a:gd name="adj2" fmla="val 5880"/>
                <a:gd name="adj3" fmla="val 11760"/>
              </a:avLst>
            </a:prstGeom>
            <a:solidFill>
              <a:schemeClr val="lt2"/>
            </a:solidFill>
            <a:ln w="9525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/>
            </a:p>
          </p:txBody>
        </p:sp>
        <p:sp>
          <p:nvSpPr>
            <p:cNvPr id="11" name="Google Shape;2107;p298">
              <a:extLst>
                <a:ext uri="{FF2B5EF4-FFF2-40B4-BE49-F238E27FC236}">
                  <a16:creationId xmlns:a16="http://schemas.microsoft.com/office/drawing/2014/main" id="{CB5F2DB2-14CD-A17A-81E4-C66AE49AA91A}"/>
                </a:ext>
              </a:extLst>
            </p:cNvPr>
            <p:cNvSpPr/>
            <p:nvPr/>
          </p:nvSpPr>
          <p:spPr>
            <a:xfrm>
              <a:off x="5264863" y="1923475"/>
              <a:ext cx="198600" cy="179100"/>
            </a:xfrm>
            <a:prstGeom prst="mathEqual">
              <a:avLst>
                <a:gd name="adj1" fmla="val 23520"/>
                <a:gd name="adj2" fmla="val 11760"/>
              </a:avLst>
            </a:prstGeom>
            <a:solidFill>
              <a:schemeClr val="lt2"/>
            </a:solidFill>
            <a:ln w="9525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/>
            </a:p>
          </p:txBody>
        </p:sp>
      </p:grpSp>
      <p:grpSp>
        <p:nvGrpSpPr>
          <p:cNvPr id="12" name="Google Shape;2108;p298">
            <a:extLst>
              <a:ext uri="{FF2B5EF4-FFF2-40B4-BE49-F238E27FC236}">
                <a16:creationId xmlns:a16="http://schemas.microsoft.com/office/drawing/2014/main" id="{8382E024-1A9E-C871-F2C7-654CDF34FBA8}"/>
              </a:ext>
            </a:extLst>
          </p:cNvPr>
          <p:cNvGrpSpPr/>
          <p:nvPr/>
        </p:nvGrpSpPr>
        <p:grpSpPr>
          <a:xfrm>
            <a:off x="2569545" y="4412549"/>
            <a:ext cx="6367193" cy="810023"/>
            <a:chOff x="2106125" y="1561675"/>
            <a:chExt cx="4819250" cy="902700"/>
          </a:xfrm>
        </p:grpSpPr>
        <p:sp>
          <p:nvSpPr>
            <p:cNvPr id="13" name="Google Shape;2109;p298">
              <a:extLst>
                <a:ext uri="{FF2B5EF4-FFF2-40B4-BE49-F238E27FC236}">
                  <a16:creationId xmlns:a16="http://schemas.microsoft.com/office/drawing/2014/main" id="{73BBF5B1-601C-22A6-BBF4-2616185280E8}"/>
                </a:ext>
              </a:extLst>
            </p:cNvPr>
            <p:cNvSpPr/>
            <p:nvPr/>
          </p:nvSpPr>
          <p:spPr>
            <a:xfrm>
              <a:off x="2106125" y="1561675"/>
              <a:ext cx="1425600" cy="902700"/>
            </a:xfrm>
            <a:prstGeom prst="roundRect">
              <a:avLst>
                <a:gd name="adj" fmla="val 16667"/>
              </a:avLst>
            </a:prstGeom>
            <a:solidFill>
              <a:srgbClr val="980000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>
                  <a:solidFill>
                    <a:schemeClr val="lt1"/>
                  </a:solidFill>
                </a:rPr>
                <a:t>$100,000</a:t>
              </a:r>
              <a:endParaRPr sz="2400">
                <a:solidFill>
                  <a:schemeClr val="lt1"/>
                </a:solidFill>
              </a:endParaRPr>
            </a:p>
          </p:txBody>
        </p:sp>
        <p:sp>
          <p:nvSpPr>
            <p:cNvPr id="14" name="Google Shape;2110;p298">
              <a:extLst>
                <a:ext uri="{FF2B5EF4-FFF2-40B4-BE49-F238E27FC236}">
                  <a16:creationId xmlns:a16="http://schemas.microsoft.com/office/drawing/2014/main" id="{8C01D177-CAF0-A498-9B3C-97F61611BF0A}"/>
                </a:ext>
              </a:extLst>
            </p:cNvPr>
            <p:cNvSpPr/>
            <p:nvPr/>
          </p:nvSpPr>
          <p:spPr>
            <a:xfrm>
              <a:off x="3802950" y="1561675"/>
              <a:ext cx="1425600" cy="902700"/>
            </a:xfrm>
            <a:prstGeom prst="roundRect">
              <a:avLst>
                <a:gd name="adj" fmla="val 16667"/>
              </a:avLst>
            </a:prstGeom>
            <a:solidFill>
              <a:srgbClr val="980000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>
                  <a:solidFill>
                    <a:schemeClr val="lt1"/>
                  </a:solidFill>
                </a:rPr>
                <a:t>100</a:t>
              </a:r>
              <a:endParaRPr sz="2400">
                <a:solidFill>
                  <a:schemeClr val="lt1"/>
                </a:solidFill>
              </a:endParaRPr>
            </a:p>
          </p:txBody>
        </p:sp>
        <p:sp>
          <p:nvSpPr>
            <p:cNvPr id="15" name="Google Shape;2111;p298">
              <a:extLst>
                <a:ext uri="{FF2B5EF4-FFF2-40B4-BE49-F238E27FC236}">
                  <a16:creationId xmlns:a16="http://schemas.microsoft.com/office/drawing/2014/main" id="{E6D3022E-614D-BA42-C533-BBC7B1EE14C7}"/>
                </a:ext>
              </a:extLst>
            </p:cNvPr>
            <p:cNvSpPr/>
            <p:nvPr/>
          </p:nvSpPr>
          <p:spPr>
            <a:xfrm>
              <a:off x="5499775" y="1561675"/>
              <a:ext cx="1425600" cy="902700"/>
            </a:xfrm>
            <a:prstGeom prst="roundRect">
              <a:avLst>
                <a:gd name="adj" fmla="val 16667"/>
              </a:avLst>
            </a:prstGeom>
            <a:solidFill>
              <a:srgbClr val="980000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>
                  <a:solidFill>
                    <a:schemeClr val="lt1"/>
                  </a:solidFill>
                </a:rPr>
                <a:t>$1,000</a:t>
              </a:r>
              <a:endParaRPr sz="2400">
                <a:solidFill>
                  <a:schemeClr val="lt1"/>
                </a:solidFill>
              </a:endParaRPr>
            </a:p>
          </p:txBody>
        </p:sp>
        <p:sp>
          <p:nvSpPr>
            <p:cNvPr id="16" name="Google Shape;2112;p298">
              <a:extLst>
                <a:ext uri="{FF2B5EF4-FFF2-40B4-BE49-F238E27FC236}">
                  <a16:creationId xmlns:a16="http://schemas.microsoft.com/office/drawing/2014/main" id="{F1EEE49F-E77E-C7A2-EA7A-89C3DF1BDCDF}"/>
                </a:ext>
              </a:extLst>
            </p:cNvPr>
            <p:cNvSpPr/>
            <p:nvPr/>
          </p:nvSpPr>
          <p:spPr>
            <a:xfrm>
              <a:off x="3549438" y="1878025"/>
              <a:ext cx="235800" cy="270000"/>
            </a:xfrm>
            <a:prstGeom prst="mathDivide">
              <a:avLst>
                <a:gd name="adj1" fmla="val 23520"/>
                <a:gd name="adj2" fmla="val 5880"/>
                <a:gd name="adj3" fmla="val 11760"/>
              </a:avLst>
            </a:prstGeom>
            <a:solidFill>
              <a:schemeClr val="lt2"/>
            </a:solidFill>
            <a:ln w="9525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/>
            </a:p>
          </p:txBody>
        </p:sp>
        <p:sp>
          <p:nvSpPr>
            <p:cNvPr id="17" name="Google Shape;2113;p298">
              <a:extLst>
                <a:ext uri="{FF2B5EF4-FFF2-40B4-BE49-F238E27FC236}">
                  <a16:creationId xmlns:a16="http://schemas.microsoft.com/office/drawing/2014/main" id="{9C93BBF3-468C-00B9-4E38-1BB52B9F87F8}"/>
                </a:ext>
              </a:extLst>
            </p:cNvPr>
            <p:cNvSpPr/>
            <p:nvPr/>
          </p:nvSpPr>
          <p:spPr>
            <a:xfrm>
              <a:off x="5264863" y="1923475"/>
              <a:ext cx="198600" cy="179100"/>
            </a:xfrm>
            <a:prstGeom prst="mathEqual">
              <a:avLst>
                <a:gd name="adj1" fmla="val 23520"/>
                <a:gd name="adj2" fmla="val 11760"/>
              </a:avLst>
            </a:prstGeom>
            <a:solidFill>
              <a:schemeClr val="lt2"/>
            </a:solidFill>
            <a:ln w="9525" cap="flat" cmpd="sng">
              <a:solidFill>
                <a:srgbClr val="98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sz="2400"/>
            </a:p>
          </p:txBody>
        </p:sp>
      </p:grpSp>
      <p:sp>
        <p:nvSpPr>
          <p:cNvPr id="18" name="Google Shape;2114;p298">
            <a:extLst>
              <a:ext uri="{FF2B5EF4-FFF2-40B4-BE49-F238E27FC236}">
                <a16:creationId xmlns:a16="http://schemas.microsoft.com/office/drawing/2014/main" id="{9D857742-64C1-F33B-80B2-EFD6D8716180}"/>
              </a:ext>
            </a:extLst>
          </p:cNvPr>
          <p:cNvSpPr/>
          <p:nvPr/>
        </p:nvSpPr>
        <p:spPr>
          <a:xfrm>
            <a:off x="3304833" y="3648700"/>
            <a:ext cx="258000" cy="4968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980000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2400"/>
          </a:p>
        </p:txBody>
      </p:sp>
      <p:sp>
        <p:nvSpPr>
          <p:cNvPr id="19" name="Google Shape;2115;p298">
            <a:extLst>
              <a:ext uri="{FF2B5EF4-FFF2-40B4-BE49-F238E27FC236}">
                <a16:creationId xmlns:a16="http://schemas.microsoft.com/office/drawing/2014/main" id="{8FE4199A-6ECC-41C1-132F-8CEEF138E81F}"/>
              </a:ext>
            </a:extLst>
          </p:cNvPr>
          <p:cNvSpPr/>
          <p:nvPr/>
        </p:nvSpPr>
        <p:spPr>
          <a:xfrm>
            <a:off x="5595184" y="3696184"/>
            <a:ext cx="258000" cy="4968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980000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2400"/>
          </a:p>
        </p:txBody>
      </p:sp>
      <p:sp>
        <p:nvSpPr>
          <p:cNvPr id="20" name="Google Shape;2116;p298">
            <a:extLst>
              <a:ext uri="{FF2B5EF4-FFF2-40B4-BE49-F238E27FC236}">
                <a16:creationId xmlns:a16="http://schemas.microsoft.com/office/drawing/2014/main" id="{A171424C-98B1-2E99-57E2-73CD3EBC75FF}"/>
              </a:ext>
            </a:extLst>
          </p:cNvPr>
          <p:cNvSpPr/>
          <p:nvPr/>
        </p:nvSpPr>
        <p:spPr>
          <a:xfrm>
            <a:off x="7885567" y="3696184"/>
            <a:ext cx="258000" cy="4968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980000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2400"/>
          </a:p>
        </p:txBody>
      </p:sp>
      <p:grpSp>
        <p:nvGrpSpPr>
          <p:cNvPr id="21" name="Google Shape;2117;p298">
            <a:extLst>
              <a:ext uri="{FF2B5EF4-FFF2-40B4-BE49-F238E27FC236}">
                <a16:creationId xmlns:a16="http://schemas.microsoft.com/office/drawing/2014/main" id="{17003A97-1D69-3F07-FBA5-95A2C387846A}"/>
              </a:ext>
            </a:extLst>
          </p:cNvPr>
          <p:cNvGrpSpPr/>
          <p:nvPr/>
        </p:nvGrpSpPr>
        <p:grpSpPr>
          <a:xfrm>
            <a:off x="1334278" y="2154098"/>
            <a:ext cx="9025591" cy="2989204"/>
            <a:chOff x="1187400" y="1450850"/>
            <a:chExt cx="6769193" cy="2241903"/>
          </a:xfrm>
        </p:grpSpPr>
        <p:sp>
          <p:nvSpPr>
            <p:cNvPr id="22" name="Google Shape;2118;p298">
              <a:extLst>
                <a:ext uri="{FF2B5EF4-FFF2-40B4-BE49-F238E27FC236}">
                  <a16:creationId xmlns:a16="http://schemas.microsoft.com/office/drawing/2014/main" id="{91826E6B-A501-7E25-B33B-9FF0BEC2AB21}"/>
                </a:ext>
              </a:extLst>
            </p:cNvPr>
            <p:cNvSpPr/>
            <p:nvPr/>
          </p:nvSpPr>
          <p:spPr>
            <a:xfrm>
              <a:off x="3802943" y="1450850"/>
              <a:ext cx="1538100" cy="442500"/>
            </a:xfrm>
            <a:prstGeom prst="roundRect">
              <a:avLst>
                <a:gd name="adj" fmla="val 50000"/>
              </a:avLst>
            </a:prstGeom>
            <a:solidFill>
              <a:srgbClr val="801F1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1333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OJA</a:t>
              </a: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23" name="Google Shape;2119;p298">
              <a:extLst>
                <a:ext uri="{FF2B5EF4-FFF2-40B4-BE49-F238E27FC236}">
                  <a16:creationId xmlns:a16="http://schemas.microsoft.com/office/drawing/2014/main" id="{1C2E7A3B-47E3-93D9-0E12-98C4D76F89C8}"/>
                </a:ext>
              </a:extLst>
            </p:cNvPr>
            <p:cNvSpPr/>
            <p:nvPr/>
          </p:nvSpPr>
          <p:spPr>
            <a:xfrm>
              <a:off x="5573240" y="2350551"/>
              <a:ext cx="1538100" cy="442500"/>
            </a:xfrm>
            <a:prstGeom prst="roundRect">
              <a:avLst>
                <a:gd name="adj" fmla="val 50000"/>
              </a:avLst>
            </a:prstGeom>
            <a:solidFill>
              <a:srgbClr val="B02B2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1333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Conversion Rate</a:t>
              </a: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24" name="Google Shape;2120;p298">
              <a:extLst>
                <a:ext uri="{FF2B5EF4-FFF2-40B4-BE49-F238E27FC236}">
                  <a16:creationId xmlns:a16="http://schemas.microsoft.com/office/drawing/2014/main" id="{8E6230B9-0549-ADE7-0E24-8249C50571D6}"/>
                </a:ext>
              </a:extLst>
            </p:cNvPr>
            <p:cNvSpPr/>
            <p:nvPr/>
          </p:nvSpPr>
          <p:spPr>
            <a:xfrm>
              <a:off x="2032647" y="2350551"/>
              <a:ext cx="1538100" cy="442500"/>
            </a:xfrm>
            <a:prstGeom prst="roundRect">
              <a:avLst>
                <a:gd name="adj" fmla="val 50000"/>
              </a:avLst>
            </a:prstGeom>
            <a:solidFill>
              <a:srgbClr val="B02B2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1333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Converted Job Average</a:t>
              </a: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25" name="Google Shape;2121;p298">
              <a:extLst>
                <a:ext uri="{FF2B5EF4-FFF2-40B4-BE49-F238E27FC236}">
                  <a16:creationId xmlns:a16="http://schemas.microsoft.com/office/drawing/2014/main" id="{DBD522DB-70BE-9846-4473-CD92066EDE63}"/>
                </a:ext>
              </a:extLst>
            </p:cNvPr>
            <p:cNvSpPr/>
            <p:nvPr/>
          </p:nvSpPr>
          <p:spPr>
            <a:xfrm>
              <a:off x="1187400" y="3250253"/>
              <a:ext cx="1538100" cy="442500"/>
            </a:xfrm>
            <a:prstGeom prst="roundRect">
              <a:avLst>
                <a:gd name="adj" fmla="val 50000"/>
              </a:avLst>
            </a:prstGeom>
            <a:solidFill>
              <a:srgbClr val="D8372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1333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Completed Revenue</a:t>
              </a: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26" name="Google Shape;2122;p298">
              <a:extLst>
                <a:ext uri="{FF2B5EF4-FFF2-40B4-BE49-F238E27FC236}">
                  <a16:creationId xmlns:a16="http://schemas.microsoft.com/office/drawing/2014/main" id="{7914A222-8D0B-1CA3-E977-E0D8BD6A7FB7}"/>
                </a:ext>
              </a:extLst>
            </p:cNvPr>
            <p:cNvSpPr/>
            <p:nvPr/>
          </p:nvSpPr>
          <p:spPr>
            <a:xfrm>
              <a:off x="2877893" y="3250253"/>
              <a:ext cx="1538100" cy="442500"/>
            </a:xfrm>
            <a:prstGeom prst="roundRect">
              <a:avLst>
                <a:gd name="adj" fmla="val 50000"/>
              </a:avLst>
            </a:prstGeom>
            <a:solidFill>
              <a:srgbClr val="D8372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1333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Converted Opportunities</a:t>
              </a:r>
              <a:endParaRPr sz="1333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7" name="Google Shape;2123;p298">
              <a:extLst>
                <a:ext uri="{FF2B5EF4-FFF2-40B4-BE49-F238E27FC236}">
                  <a16:creationId xmlns:a16="http://schemas.microsoft.com/office/drawing/2014/main" id="{1A4469D5-4D53-870E-CE94-380BFFBB4F55}"/>
                </a:ext>
              </a:extLst>
            </p:cNvPr>
            <p:cNvSpPr/>
            <p:nvPr/>
          </p:nvSpPr>
          <p:spPr>
            <a:xfrm>
              <a:off x="4728000" y="3250253"/>
              <a:ext cx="1538100" cy="442500"/>
            </a:xfrm>
            <a:prstGeom prst="roundRect">
              <a:avLst>
                <a:gd name="adj" fmla="val 50000"/>
              </a:avLst>
            </a:prstGeom>
            <a:solidFill>
              <a:srgbClr val="D8372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1333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Total Opportunities</a:t>
              </a:r>
              <a:endParaRPr sz="2400">
                <a:solidFill>
                  <a:srgbClr val="FFFFFF"/>
                </a:solidFill>
              </a:endParaRPr>
            </a:p>
          </p:txBody>
        </p:sp>
        <p:sp>
          <p:nvSpPr>
            <p:cNvPr id="28" name="Google Shape;2124;p298">
              <a:extLst>
                <a:ext uri="{FF2B5EF4-FFF2-40B4-BE49-F238E27FC236}">
                  <a16:creationId xmlns:a16="http://schemas.microsoft.com/office/drawing/2014/main" id="{C28878F1-9065-FD3C-1D1C-8AE02183D831}"/>
                </a:ext>
              </a:extLst>
            </p:cNvPr>
            <p:cNvSpPr/>
            <p:nvPr/>
          </p:nvSpPr>
          <p:spPr>
            <a:xfrm>
              <a:off x="6418493" y="3250253"/>
              <a:ext cx="1538100" cy="442500"/>
            </a:xfrm>
            <a:prstGeom prst="roundRect">
              <a:avLst>
                <a:gd name="adj" fmla="val 50000"/>
              </a:avLst>
            </a:prstGeom>
            <a:solidFill>
              <a:srgbClr val="D8372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1333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Converted Opportunities</a:t>
              </a:r>
              <a:endParaRPr sz="2400">
                <a:solidFill>
                  <a:srgbClr val="FFFFFF"/>
                </a:solidFill>
              </a:endParaRPr>
            </a:p>
          </p:txBody>
        </p:sp>
        <p:cxnSp>
          <p:nvCxnSpPr>
            <p:cNvPr id="29" name="Google Shape;2125;p298">
              <a:extLst>
                <a:ext uri="{FF2B5EF4-FFF2-40B4-BE49-F238E27FC236}">
                  <a16:creationId xmlns:a16="http://schemas.microsoft.com/office/drawing/2014/main" id="{24451F73-1A02-F720-071E-68DB17C445E1}"/>
                </a:ext>
              </a:extLst>
            </p:cNvPr>
            <p:cNvCxnSpPr>
              <a:stCxn id="22" idx="2"/>
              <a:endCxn id="23" idx="0"/>
            </p:cNvCxnSpPr>
            <p:nvPr/>
          </p:nvCxnSpPr>
          <p:spPr>
            <a:xfrm rot="-5400000" flipH="1">
              <a:off x="5228543" y="1236800"/>
              <a:ext cx="457200" cy="1770300"/>
            </a:xfrm>
            <a:prstGeom prst="bentConnector3">
              <a:avLst>
                <a:gd name="adj1" fmla="val 50000"/>
              </a:avLst>
            </a:pr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0" name="Google Shape;2126;p298">
              <a:extLst>
                <a:ext uri="{FF2B5EF4-FFF2-40B4-BE49-F238E27FC236}">
                  <a16:creationId xmlns:a16="http://schemas.microsoft.com/office/drawing/2014/main" id="{2F88D6ED-12B2-C8B9-52C8-2CC80F48F80E}"/>
                </a:ext>
              </a:extLst>
            </p:cNvPr>
            <p:cNvCxnSpPr>
              <a:stCxn id="24" idx="0"/>
              <a:endCxn id="22" idx="2"/>
            </p:cNvCxnSpPr>
            <p:nvPr/>
          </p:nvCxnSpPr>
          <p:spPr>
            <a:xfrm rot="-5400000">
              <a:off x="3458247" y="1236801"/>
              <a:ext cx="457200" cy="1770300"/>
            </a:xfrm>
            <a:prstGeom prst="bentConnector3">
              <a:avLst>
                <a:gd name="adj1" fmla="val 50000"/>
              </a:avLst>
            </a:pr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1" name="Google Shape;2127;p298">
              <a:extLst>
                <a:ext uri="{FF2B5EF4-FFF2-40B4-BE49-F238E27FC236}">
                  <a16:creationId xmlns:a16="http://schemas.microsoft.com/office/drawing/2014/main" id="{0668454B-2009-0743-F2C9-A56DB686BC33}"/>
                </a:ext>
              </a:extLst>
            </p:cNvPr>
            <p:cNvCxnSpPr>
              <a:stCxn id="24" idx="2"/>
              <a:endCxn id="26" idx="0"/>
            </p:cNvCxnSpPr>
            <p:nvPr/>
          </p:nvCxnSpPr>
          <p:spPr>
            <a:xfrm rot="-5400000" flipH="1">
              <a:off x="2995647" y="2599101"/>
              <a:ext cx="457200" cy="845100"/>
            </a:xfrm>
            <a:prstGeom prst="bentConnector3">
              <a:avLst>
                <a:gd name="adj1" fmla="val 50000"/>
              </a:avLst>
            </a:pr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2" name="Google Shape;2128;p298">
              <a:extLst>
                <a:ext uri="{FF2B5EF4-FFF2-40B4-BE49-F238E27FC236}">
                  <a16:creationId xmlns:a16="http://schemas.microsoft.com/office/drawing/2014/main" id="{C161905B-3C69-C7A8-B2AC-11D98F47D75C}"/>
                </a:ext>
              </a:extLst>
            </p:cNvPr>
            <p:cNvCxnSpPr>
              <a:stCxn id="25" idx="0"/>
              <a:endCxn id="24" idx="2"/>
            </p:cNvCxnSpPr>
            <p:nvPr/>
          </p:nvCxnSpPr>
          <p:spPr>
            <a:xfrm rot="-5400000">
              <a:off x="2150400" y="2599103"/>
              <a:ext cx="457200" cy="845100"/>
            </a:xfrm>
            <a:prstGeom prst="bentConnector3">
              <a:avLst>
                <a:gd name="adj1" fmla="val 50000"/>
              </a:avLst>
            </a:pr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3" name="Google Shape;2129;p298">
              <a:extLst>
                <a:ext uri="{FF2B5EF4-FFF2-40B4-BE49-F238E27FC236}">
                  <a16:creationId xmlns:a16="http://schemas.microsoft.com/office/drawing/2014/main" id="{77276B26-A786-C7C9-40FC-0B6FE03F8CE5}"/>
                </a:ext>
              </a:extLst>
            </p:cNvPr>
            <p:cNvCxnSpPr>
              <a:stCxn id="23" idx="2"/>
              <a:endCxn id="28" idx="0"/>
            </p:cNvCxnSpPr>
            <p:nvPr/>
          </p:nvCxnSpPr>
          <p:spPr>
            <a:xfrm rot="-5400000" flipH="1">
              <a:off x="6536390" y="2598951"/>
              <a:ext cx="457200" cy="845400"/>
            </a:xfrm>
            <a:prstGeom prst="bentConnector3">
              <a:avLst>
                <a:gd name="adj1" fmla="val 50000"/>
              </a:avLst>
            </a:pr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34" name="Google Shape;2130;p298">
              <a:extLst>
                <a:ext uri="{FF2B5EF4-FFF2-40B4-BE49-F238E27FC236}">
                  <a16:creationId xmlns:a16="http://schemas.microsoft.com/office/drawing/2014/main" id="{E047AA80-2293-5F4D-7AE5-E4DB61BA5A08}"/>
                </a:ext>
              </a:extLst>
            </p:cNvPr>
            <p:cNvCxnSpPr>
              <a:stCxn id="27" idx="0"/>
              <a:endCxn id="23" idx="2"/>
            </p:cNvCxnSpPr>
            <p:nvPr/>
          </p:nvCxnSpPr>
          <p:spPr>
            <a:xfrm rot="-5400000">
              <a:off x="5691000" y="2599103"/>
              <a:ext cx="457200" cy="845100"/>
            </a:xfrm>
            <a:prstGeom prst="bentConnector3">
              <a:avLst>
                <a:gd name="adj1" fmla="val 50000"/>
              </a:avLst>
            </a:pr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</p:spTree>
    <p:extLst>
      <p:ext uri="{BB962C8B-B14F-4D97-AF65-F5344CB8AC3E}">
        <p14:creationId xmlns:p14="http://schemas.microsoft.com/office/powerpoint/2010/main" val="1236774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6" name="Rectangle 2054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8" name="Rectangle 2056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9" name="Rectangle 2058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0" name="Rectangle 2060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Google Shape;2072;p294">
            <a:extLst>
              <a:ext uri="{FF2B5EF4-FFF2-40B4-BE49-F238E27FC236}">
                <a16:creationId xmlns:a16="http://schemas.microsoft.com/office/drawing/2014/main" id="{1916B81F-ED85-63E4-9E52-FE6593CB26D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04762" y="1135530"/>
            <a:ext cx="3181710" cy="511606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 Center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Calls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Calls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Booked Calls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Abandon Rate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Missed Calls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Booking Rate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Missed Call %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Handle Time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Calls per Agent per Day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Dispatch</a:t>
            </a:r>
          </a:p>
          <a:p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Run Rate %</a:t>
            </a:r>
          </a:p>
          <a:p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Cancellations </a:t>
            </a:r>
          </a:p>
          <a:p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Capacity Utilization</a:t>
            </a:r>
          </a:p>
        </p:txBody>
      </p:sp>
      <p:sp>
        <p:nvSpPr>
          <p:cNvPr id="4" name="Google Shape;2072;p294">
            <a:extLst>
              <a:ext uri="{FF2B5EF4-FFF2-40B4-BE49-F238E27FC236}">
                <a16:creationId xmlns:a16="http://schemas.microsoft.com/office/drawing/2014/main" id="{82DEDA5C-41C3-E76C-2767-F7A20E852736}"/>
              </a:ext>
            </a:extLst>
          </p:cNvPr>
          <p:cNvSpPr txBox="1">
            <a:spLocks/>
          </p:cNvSpPr>
          <p:nvPr/>
        </p:nvSpPr>
        <p:spPr>
          <a:xfrm>
            <a:off x="8196899" y="1141122"/>
            <a:ext cx="3181710" cy="552408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Finance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Revenue vs Budget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Revenue vs Prior Year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Gross Margin vs Budget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Gross Margin vs Prior Year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EBITDA/Net Income vs Budget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EBITDA/Net Income vs Prior Year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Install Department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Recall Rate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Warranty Rate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Ordering Accuracy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Percentage on-time and complete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time from sale to install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 Per Lead (CPL)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 of Marketing (COM%)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Acquisition Cost (CAC)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ADHOC</a:t>
            </a:r>
          </a:p>
        </p:txBody>
      </p:sp>
      <p:sp>
        <p:nvSpPr>
          <p:cNvPr id="5" name="Google Shape;2072;p294">
            <a:extLst>
              <a:ext uri="{FF2B5EF4-FFF2-40B4-BE49-F238E27FC236}">
                <a16:creationId xmlns:a16="http://schemas.microsoft.com/office/drawing/2014/main" id="{2B8AC9E1-3A01-9E2A-8A79-81ECE635D66A}"/>
              </a:ext>
            </a:extLst>
          </p:cNvPr>
          <p:cNvSpPr txBox="1">
            <a:spLocks/>
          </p:cNvSpPr>
          <p:nvPr/>
        </p:nvSpPr>
        <p:spPr>
          <a:xfrm>
            <a:off x="687069" y="1141720"/>
            <a:ext cx="3181710" cy="534792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Technicians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Opportunity Job Average (OJA)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Recall Rate (RR%)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Satisfaction Score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Sales or Total Revenue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Membership Conversion Rate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Discount % Rate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Installers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Completed Revenue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Recall Rate (RR%)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Billable Efficiency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 Sales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Sale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Close Rate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Options per opportunity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Cancellation Rate</a:t>
            </a:r>
          </a:p>
          <a:p>
            <a:pPr marL="457189" indent="-237061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Estimate Accuracy</a:t>
            </a:r>
          </a:p>
        </p:txBody>
      </p:sp>
      <p:sp>
        <p:nvSpPr>
          <p:cNvPr id="6" name="Google Shape;2070;p294">
            <a:extLst>
              <a:ext uri="{FF2B5EF4-FFF2-40B4-BE49-F238E27FC236}">
                <a16:creationId xmlns:a16="http://schemas.microsoft.com/office/drawing/2014/main" id="{34A9CBA8-9006-1C84-DAAD-4717323687A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87216" y="192200"/>
            <a:ext cx="9219757" cy="810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ctr"/>
            <a:r>
              <a:rPr lang="en" dirty="0">
                <a:solidFill>
                  <a:schemeClr val="bg1"/>
                </a:solidFill>
              </a:rPr>
              <a:t>What KPI’s should I be looking at?</a:t>
            </a:r>
            <a:endParaRPr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19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0A7959E-89CD-24D3-501A-DCF9E51FCA21}"/>
              </a:ext>
            </a:extLst>
          </p:cNvPr>
          <p:cNvSpPr/>
          <p:nvPr/>
        </p:nvSpPr>
        <p:spPr>
          <a:xfrm>
            <a:off x="125534" y="164833"/>
            <a:ext cx="11940934" cy="65283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Google Shape;2148;p301">
            <a:extLst>
              <a:ext uri="{FF2B5EF4-FFF2-40B4-BE49-F238E27FC236}">
                <a16:creationId xmlns:a16="http://schemas.microsoft.com/office/drawing/2014/main" id="{ADDAA64B-65C1-4185-88D5-0B48F5625AB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110400" y="6333167"/>
            <a:ext cx="731600" cy="360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fld id="{00000000-1234-1234-1234-123412341234}" type="slidenum">
              <a:rPr lang="en">
                <a:solidFill>
                  <a:schemeClr val="tx1"/>
                </a:solidFill>
              </a:rPr>
              <a:pPr/>
              <a:t>8</a:t>
            </a:fld>
            <a:endParaRPr>
              <a:solidFill>
                <a:schemeClr val="tx1"/>
              </a:solidFill>
            </a:endParaRPr>
          </a:p>
        </p:txBody>
      </p:sp>
      <p:graphicFrame>
        <p:nvGraphicFramePr>
          <p:cNvPr id="29" name="Google Shape;2149;p301">
            <a:extLst>
              <a:ext uri="{FF2B5EF4-FFF2-40B4-BE49-F238E27FC236}">
                <a16:creationId xmlns:a16="http://schemas.microsoft.com/office/drawing/2014/main" id="{CA61E466-8F6F-0B4F-C370-59E77C6B42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5033782"/>
              </p:ext>
            </p:extLst>
          </p:nvPr>
        </p:nvGraphicFramePr>
        <p:xfrm>
          <a:off x="1334278" y="1541067"/>
          <a:ext cx="9692791" cy="233668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649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8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8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8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8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8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Technician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L="121900" marR="121900" marT="121900" marB="121900">
                    <a:solidFill>
                      <a:srgbClr val="EB362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Revenue Actual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L="121900" marR="121900" marT="121900" marB="121900">
                    <a:solidFill>
                      <a:srgbClr val="EB362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Revenue Budget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L="121900" marR="121900" marT="121900" marB="121900">
                    <a:solidFill>
                      <a:srgbClr val="EB362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H/L vs budget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L="121900" marR="121900" marT="121900" marB="121900">
                    <a:solidFill>
                      <a:srgbClr val="EB362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Revenue Prior Year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L="121900" marR="121900" marT="121900" marB="121900">
                    <a:solidFill>
                      <a:srgbClr val="EB362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H/L vs Prior Year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L="121900" marR="121900" marT="121900" marB="121900">
                    <a:solidFill>
                      <a:srgbClr val="EB362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5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>
                          <a:solidFill>
                            <a:schemeClr val="tx1"/>
                          </a:solidFill>
                        </a:rPr>
                        <a:t>Phoenix</a:t>
                      </a:r>
                      <a:endParaRPr sz="2400" dirty="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>
                          <a:solidFill>
                            <a:schemeClr val="tx1"/>
                          </a:solidFill>
                        </a:rPr>
                        <a:t>$1.2m</a:t>
                      </a:r>
                      <a:endParaRPr sz="2400" dirty="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>
                          <a:solidFill>
                            <a:schemeClr val="tx1"/>
                          </a:solidFill>
                        </a:rPr>
                        <a:t>$1.4m</a:t>
                      </a:r>
                      <a:endParaRPr sz="2400" dirty="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>
                          <a:solidFill>
                            <a:schemeClr val="tx1"/>
                          </a:solidFill>
                        </a:rPr>
                        <a:t>-14.29%</a:t>
                      </a:r>
                      <a:endParaRPr sz="2400" dirty="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>
                          <a:solidFill>
                            <a:schemeClr val="tx1"/>
                          </a:solidFill>
                        </a:rPr>
                        <a:t>$900k</a:t>
                      </a:r>
                      <a:endParaRPr sz="2400" dirty="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>
                          <a:solidFill>
                            <a:schemeClr val="tx1"/>
                          </a:solidFill>
                        </a:rPr>
                        <a:t>33.33%</a:t>
                      </a:r>
                      <a:endParaRPr sz="2400" dirty="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5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>
                          <a:solidFill>
                            <a:schemeClr val="tx1"/>
                          </a:solidFill>
                        </a:rPr>
                        <a:t>Tucson</a:t>
                      </a:r>
                      <a:endParaRPr sz="2400" dirty="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>
                          <a:solidFill>
                            <a:schemeClr val="tx1"/>
                          </a:solidFill>
                        </a:rPr>
                        <a:t>$742k</a:t>
                      </a:r>
                      <a:endParaRPr sz="2400" dirty="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>
                          <a:solidFill>
                            <a:schemeClr val="tx1"/>
                          </a:solidFill>
                        </a:rPr>
                        <a:t>$700k</a:t>
                      </a:r>
                      <a:endParaRPr sz="2400" dirty="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>
                          <a:solidFill>
                            <a:schemeClr val="tx1"/>
                          </a:solidFill>
                        </a:rPr>
                        <a:t>6%</a:t>
                      </a:r>
                      <a:endParaRPr sz="2400" dirty="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>
                          <a:solidFill>
                            <a:schemeClr val="tx1"/>
                          </a:solidFill>
                        </a:rPr>
                        <a:t>$637k</a:t>
                      </a:r>
                      <a:endParaRPr sz="2400" dirty="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>
                          <a:solidFill>
                            <a:schemeClr val="tx1"/>
                          </a:solidFill>
                        </a:rPr>
                        <a:t>16.48%</a:t>
                      </a:r>
                      <a:endParaRPr sz="2400" dirty="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5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>
                          <a:solidFill>
                            <a:schemeClr val="tx1"/>
                          </a:solidFill>
                        </a:rPr>
                        <a:t>Flagstaff</a:t>
                      </a:r>
                      <a:endParaRPr sz="2400" dirty="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>
                          <a:solidFill>
                            <a:schemeClr val="tx1"/>
                          </a:solidFill>
                        </a:rPr>
                        <a:t>$457k</a:t>
                      </a:r>
                      <a:endParaRPr sz="2400" dirty="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>
                          <a:solidFill>
                            <a:schemeClr val="tx1"/>
                          </a:solidFill>
                        </a:rPr>
                        <a:t>$450k</a:t>
                      </a:r>
                      <a:endParaRPr sz="2400" dirty="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>
                          <a:solidFill>
                            <a:schemeClr val="tx1"/>
                          </a:solidFill>
                        </a:rPr>
                        <a:t>1.5%</a:t>
                      </a:r>
                      <a:endParaRPr sz="2400" dirty="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>
                          <a:solidFill>
                            <a:schemeClr val="tx1"/>
                          </a:solidFill>
                        </a:rPr>
                        <a:t>$517k</a:t>
                      </a:r>
                      <a:endParaRPr sz="2400" dirty="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>
                          <a:solidFill>
                            <a:schemeClr val="tx1"/>
                          </a:solidFill>
                        </a:rPr>
                        <a:t>-11.61%</a:t>
                      </a:r>
                      <a:endParaRPr sz="2400" dirty="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0" name="Google Shape;2150;p301">
            <a:extLst>
              <a:ext uri="{FF2B5EF4-FFF2-40B4-BE49-F238E27FC236}">
                <a16:creationId xmlns:a16="http://schemas.microsoft.com/office/drawing/2014/main" id="{A31F875E-33F1-0976-E21A-C53FD82864D9}"/>
              </a:ext>
            </a:extLst>
          </p:cNvPr>
          <p:cNvSpPr/>
          <p:nvPr/>
        </p:nvSpPr>
        <p:spPr>
          <a:xfrm>
            <a:off x="3153173" y="3388857"/>
            <a:ext cx="1377847" cy="360000"/>
          </a:xfrm>
          <a:prstGeom prst="rect">
            <a:avLst/>
          </a:prstGeom>
          <a:noFill/>
          <a:ln w="254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2400" dirty="0">
              <a:highlight>
                <a:srgbClr val="008000"/>
              </a:highlight>
            </a:endParaRPr>
          </a:p>
        </p:txBody>
      </p:sp>
      <p:cxnSp>
        <p:nvCxnSpPr>
          <p:cNvPr id="31" name="Google Shape;2151;p301">
            <a:extLst>
              <a:ext uri="{FF2B5EF4-FFF2-40B4-BE49-F238E27FC236}">
                <a16:creationId xmlns:a16="http://schemas.microsoft.com/office/drawing/2014/main" id="{F0E57BC6-F80E-F1C0-0A36-9F7FFFAD5105}"/>
              </a:ext>
            </a:extLst>
          </p:cNvPr>
          <p:cNvCxnSpPr>
            <a:cxnSpLocks/>
          </p:cNvCxnSpPr>
          <p:nvPr/>
        </p:nvCxnSpPr>
        <p:spPr>
          <a:xfrm flipH="1">
            <a:off x="2807367" y="3748857"/>
            <a:ext cx="659733" cy="734910"/>
          </a:xfrm>
          <a:prstGeom prst="straightConnector1">
            <a:avLst/>
          </a:prstGeom>
          <a:noFill/>
          <a:ln w="25400" cap="flat" cmpd="sng">
            <a:solidFill>
              <a:srgbClr val="EB362C"/>
            </a:solidFill>
            <a:prstDash val="solid"/>
            <a:round/>
            <a:headEnd type="none" w="med" len="med"/>
            <a:tailEnd type="triangle" w="med" len="med"/>
          </a:ln>
        </p:spPr>
      </p:cxnSp>
      <p:graphicFrame>
        <p:nvGraphicFramePr>
          <p:cNvPr id="32" name="Google Shape;2152;p301">
            <a:extLst>
              <a:ext uri="{FF2B5EF4-FFF2-40B4-BE49-F238E27FC236}">
                <a16:creationId xmlns:a16="http://schemas.microsoft.com/office/drawing/2014/main" id="{A828F333-D185-67DD-14C5-88B8F4F023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8238166"/>
              </p:ext>
            </p:extLst>
          </p:nvPr>
        </p:nvGraphicFramePr>
        <p:xfrm>
          <a:off x="290934" y="4582967"/>
          <a:ext cx="7209336" cy="108708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69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3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11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11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11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11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11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892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OJA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121900" marR="121900" marT="121900" marB="121900">
                    <a:solidFill>
                      <a:srgbClr val="EB362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OJA PY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121900" marR="121900" marT="121900" marB="121900">
                    <a:solidFill>
                      <a:srgbClr val="EB362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Opps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121900" marR="121900" marT="121900" marB="121900">
                    <a:solidFill>
                      <a:srgbClr val="EB362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Opps PY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121900" marR="121900" marT="121900" marB="121900">
                    <a:solidFill>
                      <a:srgbClr val="EB362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Converted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121900" marR="121900" marT="121900" marB="121900">
                    <a:solidFill>
                      <a:srgbClr val="EB362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Converted PY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121900" marR="121900" marT="121900" marB="121900">
                    <a:solidFill>
                      <a:srgbClr val="EB362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CR%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121900" marR="121900" marT="121900" marB="121900">
                    <a:solidFill>
                      <a:srgbClr val="EB362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</a:rPr>
                        <a:t>CR% PY</a:t>
                      </a:r>
                      <a:endParaRPr sz="1100">
                        <a:solidFill>
                          <a:schemeClr val="lt1"/>
                        </a:solidFill>
                      </a:endParaRPr>
                    </a:p>
                  </a:txBody>
                  <a:tcPr marL="121900" marR="121900" marT="121900" marB="121900">
                    <a:solidFill>
                      <a:srgbClr val="EB362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dirty="0">
                          <a:solidFill>
                            <a:schemeClr val="tx1"/>
                          </a:solidFill>
                        </a:rPr>
                        <a:t>$987</a:t>
                      </a:r>
                      <a:endParaRPr sz="1300" dirty="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dirty="0">
                          <a:solidFill>
                            <a:schemeClr val="tx1"/>
                          </a:solidFill>
                        </a:rPr>
                        <a:t>$975</a:t>
                      </a:r>
                      <a:endParaRPr sz="1300" dirty="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dirty="0">
                          <a:solidFill>
                            <a:schemeClr val="tx1"/>
                          </a:solidFill>
                        </a:rPr>
                        <a:t>463</a:t>
                      </a:r>
                      <a:endParaRPr sz="1300" dirty="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dirty="0">
                          <a:solidFill>
                            <a:schemeClr val="tx1"/>
                          </a:solidFill>
                        </a:rPr>
                        <a:t>530</a:t>
                      </a:r>
                      <a:endParaRPr sz="1300" dirty="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dirty="0">
                          <a:solidFill>
                            <a:schemeClr val="tx1"/>
                          </a:solidFill>
                        </a:rPr>
                        <a:t>347</a:t>
                      </a:r>
                      <a:endParaRPr sz="1300" dirty="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dirty="0">
                          <a:solidFill>
                            <a:schemeClr val="tx1"/>
                          </a:solidFill>
                        </a:rPr>
                        <a:t>451</a:t>
                      </a:r>
                      <a:endParaRPr sz="1300" dirty="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dirty="0">
                          <a:solidFill>
                            <a:schemeClr val="tx1"/>
                          </a:solidFill>
                        </a:rPr>
                        <a:t>75%</a:t>
                      </a:r>
                      <a:endParaRPr sz="1300" dirty="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dirty="0">
                          <a:solidFill>
                            <a:schemeClr val="tx1"/>
                          </a:solidFill>
                        </a:rPr>
                        <a:t>85%</a:t>
                      </a:r>
                      <a:endParaRPr sz="1300" dirty="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3" name="Google Shape;2153;p301">
            <a:extLst>
              <a:ext uri="{FF2B5EF4-FFF2-40B4-BE49-F238E27FC236}">
                <a16:creationId xmlns:a16="http://schemas.microsoft.com/office/drawing/2014/main" id="{F91A36B9-0DDD-03D8-F8C0-16828989DF59}"/>
              </a:ext>
            </a:extLst>
          </p:cNvPr>
          <p:cNvSpPr txBox="1"/>
          <p:nvPr/>
        </p:nvSpPr>
        <p:spPr>
          <a:xfrm>
            <a:off x="7656467" y="3921467"/>
            <a:ext cx="4410000" cy="22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2400"/>
              <a:t>What happened in this market?</a:t>
            </a:r>
            <a:endParaRPr sz="2400"/>
          </a:p>
          <a:p>
            <a:pPr marL="609585" indent="-389457">
              <a:buClr>
                <a:schemeClr val="lt1"/>
              </a:buClr>
              <a:buSzPts val="1000"/>
              <a:buChar char="●"/>
            </a:pPr>
            <a:r>
              <a:rPr lang="en" sz="1333"/>
              <a:t>OJA was up over prior year</a:t>
            </a:r>
            <a:endParaRPr sz="1333"/>
          </a:p>
          <a:p>
            <a:pPr marL="609585" indent="-389457">
              <a:buClr>
                <a:schemeClr val="lt1"/>
              </a:buClr>
              <a:buSzPts val="1000"/>
              <a:buChar char="●"/>
            </a:pPr>
            <a:r>
              <a:rPr lang="en" sz="1333"/>
              <a:t>Total number of opps was down vs prior year</a:t>
            </a:r>
            <a:endParaRPr sz="1333"/>
          </a:p>
          <a:p>
            <a:pPr marL="609585" indent="-389457">
              <a:buClr>
                <a:schemeClr val="lt1"/>
              </a:buClr>
              <a:buSzPts val="1000"/>
              <a:buChar char="●"/>
            </a:pPr>
            <a:r>
              <a:rPr lang="en" sz="1333"/>
              <a:t>Conversion rate is down vs prior year</a:t>
            </a:r>
            <a:endParaRPr sz="1333"/>
          </a:p>
          <a:p>
            <a:r>
              <a:rPr lang="en" sz="1733"/>
              <a:t>What is the action plan?</a:t>
            </a:r>
            <a:endParaRPr sz="1733"/>
          </a:p>
          <a:p>
            <a:pPr marL="609585" indent="-389457">
              <a:buClr>
                <a:schemeClr val="lt1"/>
              </a:buClr>
              <a:buSzPts val="1000"/>
              <a:buChar char="●"/>
            </a:pPr>
            <a:r>
              <a:rPr lang="en" sz="1333"/>
              <a:t>Need a marketing plan to increase lead count</a:t>
            </a:r>
            <a:endParaRPr sz="1333"/>
          </a:p>
          <a:p>
            <a:pPr marL="609585" indent="-389457">
              <a:buClr>
                <a:schemeClr val="lt1"/>
              </a:buClr>
              <a:buSzPts val="1000"/>
              <a:buChar char="●"/>
            </a:pPr>
            <a:r>
              <a:rPr lang="en" sz="1333"/>
              <a:t>Need a performance plan to improve conversion rate</a:t>
            </a:r>
            <a:endParaRPr sz="1333"/>
          </a:p>
        </p:txBody>
      </p:sp>
      <p:sp>
        <p:nvSpPr>
          <p:cNvPr id="34" name="Google Shape;2154;p301">
            <a:extLst>
              <a:ext uri="{FF2B5EF4-FFF2-40B4-BE49-F238E27FC236}">
                <a16:creationId xmlns:a16="http://schemas.microsoft.com/office/drawing/2014/main" id="{04C637C0-410E-5451-7503-43BD3A9798DA}"/>
              </a:ext>
            </a:extLst>
          </p:cNvPr>
          <p:cNvSpPr/>
          <p:nvPr/>
        </p:nvSpPr>
        <p:spPr>
          <a:xfrm>
            <a:off x="2301367" y="5204417"/>
            <a:ext cx="488486" cy="319305"/>
          </a:xfrm>
          <a:prstGeom prst="rect">
            <a:avLst/>
          </a:prstGeom>
          <a:noFill/>
          <a:ln w="254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2400"/>
          </a:p>
        </p:txBody>
      </p:sp>
      <p:sp>
        <p:nvSpPr>
          <p:cNvPr id="35" name="Google Shape;2155;p301">
            <a:extLst>
              <a:ext uri="{FF2B5EF4-FFF2-40B4-BE49-F238E27FC236}">
                <a16:creationId xmlns:a16="http://schemas.microsoft.com/office/drawing/2014/main" id="{65F945C1-E0C0-C20D-A230-A5AB01B65B92}"/>
              </a:ext>
            </a:extLst>
          </p:cNvPr>
          <p:cNvSpPr/>
          <p:nvPr/>
        </p:nvSpPr>
        <p:spPr>
          <a:xfrm>
            <a:off x="9560644" y="3417974"/>
            <a:ext cx="1442400" cy="360000"/>
          </a:xfrm>
          <a:prstGeom prst="rect">
            <a:avLst/>
          </a:prstGeom>
          <a:noFill/>
          <a:ln w="254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2400"/>
          </a:p>
        </p:txBody>
      </p:sp>
      <p:sp>
        <p:nvSpPr>
          <p:cNvPr id="36" name="Google Shape;2156;p301">
            <a:extLst>
              <a:ext uri="{FF2B5EF4-FFF2-40B4-BE49-F238E27FC236}">
                <a16:creationId xmlns:a16="http://schemas.microsoft.com/office/drawing/2014/main" id="{CBB6E767-5543-15C3-9D33-B7074F84904D}"/>
              </a:ext>
            </a:extLst>
          </p:cNvPr>
          <p:cNvSpPr txBox="1">
            <a:spLocks/>
          </p:cNvSpPr>
          <p:nvPr/>
        </p:nvSpPr>
        <p:spPr>
          <a:xfrm>
            <a:off x="1079867" y="731067"/>
            <a:ext cx="8883200" cy="810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67"/>
              <a:t>How do you identify action items from KPI’s (market)</a:t>
            </a:r>
          </a:p>
        </p:txBody>
      </p:sp>
      <p:sp>
        <p:nvSpPr>
          <p:cNvPr id="37" name="Google Shape;2157;p301">
            <a:extLst>
              <a:ext uri="{FF2B5EF4-FFF2-40B4-BE49-F238E27FC236}">
                <a16:creationId xmlns:a16="http://schemas.microsoft.com/office/drawing/2014/main" id="{431603C1-CDA7-D337-E8DF-9F07AC7FEB14}"/>
              </a:ext>
            </a:extLst>
          </p:cNvPr>
          <p:cNvSpPr/>
          <p:nvPr/>
        </p:nvSpPr>
        <p:spPr>
          <a:xfrm>
            <a:off x="4086400" y="5205651"/>
            <a:ext cx="506000" cy="360000"/>
          </a:xfrm>
          <a:prstGeom prst="rect">
            <a:avLst/>
          </a:prstGeom>
          <a:noFill/>
          <a:ln w="254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2400"/>
          </a:p>
        </p:txBody>
      </p:sp>
      <p:sp>
        <p:nvSpPr>
          <p:cNvPr id="38" name="Google Shape;2158;p301">
            <a:extLst>
              <a:ext uri="{FF2B5EF4-FFF2-40B4-BE49-F238E27FC236}">
                <a16:creationId xmlns:a16="http://schemas.microsoft.com/office/drawing/2014/main" id="{66648D04-244A-07E0-E93F-49D1178248AC}"/>
              </a:ext>
            </a:extLst>
          </p:cNvPr>
          <p:cNvSpPr/>
          <p:nvPr/>
        </p:nvSpPr>
        <p:spPr>
          <a:xfrm>
            <a:off x="5871433" y="5204417"/>
            <a:ext cx="506000" cy="360000"/>
          </a:xfrm>
          <a:prstGeom prst="rect">
            <a:avLst/>
          </a:prstGeom>
          <a:noFill/>
          <a:ln w="254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2400"/>
          </a:p>
        </p:txBody>
      </p:sp>
      <p:sp>
        <p:nvSpPr>
          <p:cNvPr id="39" name="Google Shape;2159;p301">
            <a:extLst>
              <a:ext uri="{FF2B5EF4-FFF2-40B4-BE49-F238E27FC236}">
                <a16:creationId xmlns:a16="http://schemas.microsoft.com/office/drawing/2014/main" id="{5D9E40A2-DD46-AE6C-F59F-6AE329097616}"/>
              </a:ext>
            </a:extLst>
          </p:cNvPr>
          <p:cNvSpPr/>
          <p:nvPr/>
        </p:nvSpPr>
        <p:spPr>
          <a:xfrm>
            <a:off x="7942233" y="3408449"/>
            <a:ext cx="1442400" cy="3600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81839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458AC-55A6-0E83-F963-60653F350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FE1AE-5EFE-56C4-50AD-6B01A5B89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15321AA-1DB7-7B44-3826-21D1336C97C3}"/>
              </a:ext>
            </a:extLst>
          </p:cNvPr>
          <p:cNvSpPr/>
          <p:nvPr/>
        </p:nvSpPr>
        <p:spPr>
          <a:xfrm>
            <a:off x="125534" y="164833"/>
            <a:ext cx="11940934" cy="65283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Google Shape;2164;p302">
            <a:extLst>
              <a:ext uri="{FF2B5EF4-FFF2-40B4-BE49-F238E27FC236}">
                <a16:creationId xmlns:a16="http://schemas.microsoft.com/office/drawing/2014/main" id="{1E3A1CA7-4D07-B19B-B808-75E07BCCE78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110400" y="6333167"/>
            <a:ext cx="731600" cy="360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fld id="{00000000-1234-1234-1234-123412341234}" type="slidenum">
              <a:rPr lang="en"/>
              <a:pPr/>
              <a:t>9</a:t>
            </a:fld>
            <a:endParaRPr/>
          </a:p>
        </p:txBody>
      </p:sp>
      <p:sp>
        <p:nvSpPr>
          <p:cNvPr id="6" name="Google Shape;2165;p302">
            <a:extLst>
              <a:ext uri="{FF2B5EF4-FFF2-40B4-BE49-F238E27FC236}">
                <a16:creationId xmlns:a16="http://schemas.microsoft.com/office/drawing/2014/main" id="{E3B6A7EE-4D94-79AD-201B-40D8134E3DD2}"/>
              </a:ext>
            </a:extLst>
          </p:cNvPr>
          <p:cNvSpPr txBox="1">
            <a:spLocks/>
          </p:cNvSpPr>
          <p:nvPr/>
        </p:nvSpPr>
        <p:spPr>
          <a:xfrm>
            <a:off x="1098967" y="731067"/>
            <a:ext cx="8883200" cy="810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67"/>
              <a:t>How do you identify action items from KPI’s (technician)</a:t>
            </a:r>
          </a:p>
        </p:txBody>
      </p:sp>
      <p:graphicFrame>
        <p:nvGraphicFramePr>
          <p:cNvPr id="7" name="Google Shape;2166;p302">
            <a:extLst>
              <a:ext uri="{FF2B5EF4-FFF2-40B4-BE49-F238E27FC236}">
                <a16:creationId xmlns:a16="http://schemas.microsoft.com/office/drawing/2014/main" id="{04A7521C-550A-4356-383F-F8DBDE9612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5427637"/>
              </p:ext>
            </p:extLst>
          </p:nvPr>
        </p:nvGraphicFramePr>
        <p:xfrm>
          <a:off x="1556533" y="1541067"/>
          <a:ext cx="9652002" cy="243824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608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8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8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8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8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8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95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Technician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L="121900" marR="121900" marT="121900" marB="121900">
                    <a:solidFill>
                      <a:srgbClr val="EB362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Opportunity Job Average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L="121900" marR="121900" marT="121900" marB="121900">
                    <a:solidFill>
                      <a:srgbClr val="EB362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Recall Rate %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L="121900" marR="121900" marT="121900" marB="121900">
                    <a:solidFill>
                      <a:srgbClr val="EB362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Membership Conversion Rate%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L="121900" marR="121900" marT="121900" marB="121900">
                    <a:solidFill>
                      <a:srgbClr val="EB362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Customer Satisfaction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L="121900" marR="121900" marT="121900" marB="121900">
                    <a:solidFill>
                      <a:srgbClr val="EB362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lt1"/>
                          </a:solidFill>
                        </a:rPr>
                        <a:t>Total Revenue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</a:txBody>
                  <a:tcPr marL="121900" marR="121900" marT="121900" marB="121900">
                    <a:solidFill>
                      <a:srgbClr val="EB362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5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tx1"/>
                          </a:solidFill>
                        </a:rPr>
                        <a:t>Jon</a:t>
                      </a:r>
                      <a:endParaRPr sz="240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tx1"/>
                          </a:solidFill>
                        </a:rPr>
                        <a:t>$865</a:t>
                      </a:r>
                      <a:endParaRPr sz="240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tx1"/>
                          </a:solidFill>
                        </a:rPr>
                        <a:t>2.87%</a:t>
                      </a:r>
                      <a:endParaRPr sz="240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tx1"/>
                          </a:solidFill>
                        </a:rPr>
                        <a:t>4.25%</a:t>
                      </a:r>
                      <a:endParaRPr sz="240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tx1"/>
                          </a:solidFill>
                        </a:rPr>
                        <a:t>4.2</a:t>
                      </a:r>
                      <a:endParaRPr sz="240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tx1"/>
                          </a:solidFill>
                        </a:rPr>
                        <a:t>$94,223</a:t>
                      </a:r>
                      <a:endParaRPr sz="240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5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tx1"/>
                          </a:solidFill>
                        </a:rPr>
                        <a:t>Brian</a:t>
                      </a:r>
                      <a:endParaRPr sz="240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tx1"/>
                          </a:solidFill>
                        </a:rPr>
                        <a:t>$742</a:t>
                      </a:r>
                      <a:endParaRPr sz="240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tx1"/>
                          </a:solidFill>
                        </a:rPr>
                        <a:t>3.22%</a:t>
                      </a:r>
                      <a:endParaRPr sz="240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tx1"/>
                          </a:solidFill>
                        </a:rPr>
                        <a:t>5.87%</a:t>
                      </a:r>
                      <a:endParaRPr sz="240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tx1"/>
                          </a:solidFill>
                        </a:rPr>
                        <a:t>4.5</a:t>
                      </a:r>
                      <a:endParaRPr sz="240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tx1"/>
                          </a:solidFill>
                        </a:rPr>
                        <a:t>$125,489</a:t>
                      </a:r>
                      <a:endParaRPr sz="240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5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tx1"/>
                          </a:solidFill>
                        </a:rPr>
                        <a:t>Luke</a:t>
                      </a:r>
                      <a:endParaRPr sz="240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tx1"/>
                          </a:solidFill>
                        </a:rPr>
                        <a:t>$997</a:t>
                      </a:r>
                      <a:endParaRPr sz="240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tx1"/>
                          </a:solidFill>
                        </a:rPr>
                        <a:t>4.68%</a:t>
                      </a:r>
                      <a:endParaRPr sz="240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tx1"/>
                          </a:solidFill>
                        </a:rPr>
                        <a:t>6.48%</a:t>
                      </a:r>
                      <a:endParaRPr sz="240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>
                          <a:solidFill>
                            <a:schemeClr val="tx1"/>
                          </a:solidFill>
                        </a:rPr>
                        <a:t>5.0</a:t>
                      </a:r>
                      <a:endParaRPr sz="240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dirty="0">
                          <a:solidFill>
                            <a:schemeClr val="tx1"/>
                          </a:solidFill>
                        </a:rPr>
                        <a:t>$76,524</a:t>
                      </a:r>
                      <a:endParaRPr sz="2400" dirty="0">
                        <a:solidFill>
                          <a:schemeClr val="tx1"/>
                        </a:solidFill>
                      </a:endParaRPr>
                    </a:p>
                  </a:txBody>
                  <a:tcPr marL="121900" marR="121900" marT="121900" marB="1219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Google Shape;2167;p302">
            <a:extLst>
              <a:ext uri="{FF2B5EF4-FFF2-40B4-BE49-F238E27FC236}">
                <a16:creationId xmlns:a16="http://schemas.microsoft.com/office/drawing/2014/main" id="{EDBBB4F5-8D0E-D557-B494-6ABA436F17E8}"/>
              </a:ext>
            </a:extLst>
          </p:cNvPr>
          <p:cNvSpPr txBox="1"/>
          <p:nvPr/>
        </p:nvSpPr>
        <p:spPr>
          <a:xfrm>
            <a:off x="1862533" y="3963900"/>
            <a:ext cx="9112000" cy="17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609585" indent="-423323">
              <a:buClr>
                <a:schemeClr val="tx1"/>
              </a:buClr>
              <a:buSzPts val="1400"/>
              <a:buAutoNum type="arabicPeriod"/>
            </a:pPr>
            <a:r>
              <a:rPr lang="en" sz="2400" dirty="0"/>
              <a:t>What is the goal or benchmark for success</a:t>
            </a:r>
            <a:endParaRPr sz="2400" dirty="0"/>
          </a:p>
          <a:p>
            <a:pPr marL="609585" indent="-423323">
              <a:buClr>
                <a:schemeClr val="tx1"/>
              </a:buClr>
              <a:buSzPts val="1400"/>
              <a:buAutoNum type="arabicPeriod"/>
            </a:pPr>
            <a:r>
              <a:rPr lang="en" sz="2400" dirty="0"/>
              <a:t>Dig in deeper</a:t>
            </a:r>
            <a:endParaRPr sz="2400" dirty="0"/>
          </a:p>
          <a:p>
            <a:pPr marL="609585" indent="-423323">
              <a:buClr>
                <a:schemeClr val="tx1"/>
              </a:buClr>
              <a:buSzPts val="1400"/>
              <a:buAutoNum type="arabicPeriod"/>
            </a:pPr>
            <a:r>
              <a:rPr lang="en" sz="2400" dirty="0"/>
              <a:t>Develop action plan with your technician</a:t>
            </a:r>
            <a:endParaRPr sz="2400" dirty="0"/>
          </a:p>
          <a:p>
            <a:pPr marL="609585" indent="-423323">
              <a:buClr>
                <a:schemeClr val="tx1"/>
              </a:buClr>
              <a:buSzPts val="1400"/>
              <a:buAutoNum type="arabicPeriod"/>
            </a:pPr>
            <a:r>
              <a:rPr lang="en" sz="2400" dirty="0"/>
              <a:t>Commit to a timeline and outcome</a:t>
            </a:r>
            <a:endParaRPr sz="2400" dirty="0"/>
          </a:p>
          <a:p>
            <a:pPr marL="609585" indent="-423323">
              <a:buClr>
                <a:schemeClr val="tx1"/>
              </a:buClr>
              <a:buSzPts val="1400"/>
              <a:buAutoNum type="arabicPeriod"/>
            </a:pPr>
            <a:r>
              <a:rPr lang="en" sz="2400" dirty="0"/>
              <a:t>Accountability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1209843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223C5DD8B3EC42B310D4843DD149A8" ma:contentTypeVersion="15" ma:contentTypeDescription="Create a new document." ma:contentTypeScope="" ma:versionID="067b7372e279afe137ff90d32c1d9708">
  <xsd:schema xmlns:xsd="http://www.w3.org/2001/XMLSchema" xmlns:xs="http://www.w3.org/2001/XMLSchema" xmlns:p="http://schemas.microsoft.com/office/2006/metadata/properties" xmlns:ns3="fe18af17-51b7-4cef-b67e-5afe1e4c37f8" xmlns:ns4="bc3700e0-4e8a-422d-9624-05a74029f886" targetNamespace="http://schemas.microsoft.com/office/2006/metadata/properties" ma:root="true" ma:fieldsID="1b0546a6369370c72e53e730e2fcf9c5" ns3:_="" ns4:_="">
    <xsd:import namespace="fe18af17-51b7-4cef-b67e-5afe1e4c37f8"/>
    <xsd:import namespace="bc3700e0-4e8a-422d-9624-05a74029f88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18af17-51b7-4cef-b67e-5afe1e4c37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3700e0-4e8a-422d-9624-05a74029f88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e18af17-51b7-4cef-b67e-5afe1e4c37f8" xsi:nil="true"/>
  </documentManagement>
</p:properties>
</file>

<file path=customXml/itemProps1.xml><?xml version="1.0" encoding="utf-8"?>
<ds:datastoreItem xmlns:ds="http://schemas.openxmlformats.org/officeDocument/2006/customXml" ds:itemID="{4F456F91-30FA-4E05-AED7-252186C06F0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3C07E87-A61A-46BC-87F8-E68E76B14C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18af17-51b7-4cef-b67e-5afe1e4c37f8"/>
    <ds:schemaRef ds:uri="bc3700e0-4e8a-422d-9624-05a74029f8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3884985-2FEB-4678-9471-BB5B4799B36A}">
  <ds:schemaRefs>
    <ds:schemaRef ds:uri="fe18af17-51b7-4cef-b67e-5afe1e4c37f8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  <ds:schemaRef ds:uri="bc3700e0-4e8a-422d-9624-05a74029f886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12662</TotalTime>
  <Words>769</Words>
  <Application>Microsoft Office PowerPoint</Application>
  <PresentationFormat>Widescreen</PresentationFormat>
  <Paragraphs>238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Roboto</vt:lpstr>
      <vt:lpstr>Wingdings</vt:lpstr>
      <vt:lpstr>Office Theme</vt:lpstr>
      <vt:lpstr>PowerPoint Presentation</vt:lpstr>
      <vt:lpstr>Today’s Agenda</vt:lpstr>
      <vt:lpstr>PowerPoint Presentation</vt:lpstr>
      <vt:lpstr>World Class Training Recipe</vt:lpstr>
      <vt:lpstr>Selecting KPIs</vt:lpstr>
      <vt:lpstr>PowerPoint Presentation</vt:lpstr>
      <vt:lpstr>What KPI’s should I be looking at?</vt:lpstr>
      <vt:lpstr>PowerPoint Presentation</vt:lpstr>
      <vt:lpstr>PowerPoint Presentation</vt:lpstr>
      <vt:lpstr>PowerPoint Presentation</vt:lpstr>
      <vt:lpstr>How often should I review KPIs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Pathway</dc:title>
  <dc:creator>Alisa Imperial</dc:creator>
  <cp:lastModifiedBy>Crystal Lake</cp:lastModifiedBy>
  <cp:revision>4</cp:revision>
  <dcterms:created xsi:type="dcterms:W3CDTF">2023-02-08T15:53:58Z</dcterms:created>
  <dcterms:modified xsi:type="dcterms:W3CDTF">2024-06-20T18:58:53Z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0x010100FB223C5DD8B3EC42B310D4843DD149A8</vt:lpwstr>
  </property>
</Properties>
</file>