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78" r:id="rId5"/>
  </p:sldMasterIdLst>
  <p:notesMasterIdLst>
    <p:notesMasterId r:id="rId40"/>
  </p:notesMasterIdLst>
  <p:sldIdLst>
    <p:sldId id="1573" r:id="rId6"/>
    <p:sldId id="256" r:id="rId7"/>
    <p:sldId id="296" r:id="rId8"/>
    <p:sldId id="1585" r:id="rId9"/>
    <p:sldId id="1610" r:id="rId10"/>
    <p:sldId id="1586" r:id="rId11"/>
    <p:sldId id="1611" r:id="rId12"/>
    <p:sldId id="1575" r:id="rId13"/>
    <p:sldId id="407" r:id="rId14"/>
    <p:sldId id="337" r:id="rId15"/>
    <p:sldId id="1577" r:id="rId16"/>
    <p:sldId id="314" r:id="rId17"/>
    <p:sldId id="330" r:id="rId18"/>
    <p:sldId id="331" r:id="rId19"/>
    <p:sldId id="332" r:id="rId20"/>
    <p:sldId id="1578" r:id="rId21"/>
    <p:sldId id="1579" r:id="rId22"/>
    <p:sldId id="335" r:id="rId23"/>
    <p:sldId id="1584" r:id="rId24"/>
    <p:sldId id="410" r:id="rId25"/>
    <p:sldId id="1580" r:id="rId26"/>
    <p:sldId id="1571" r:id="rId27"/>
    <p:sldId id="1558" r:id="rId28"/>
    <p:sldId id="1581" r:id="rId29"/>
    <p:sldId id="1582" r:id="rId30"/>
    <p:sldId id="310" r:id="rId31"/>
    <p:sldId id="358" r:id="rId32"/>
    <p:sldId id="1583" r:id="rId33"/>
    <p:sldId id="334" r:id="rId34"/>
    <p:sldId id="340" r:id="rId35"/>
    <p:sldId id="341" r:id="rId36"/>
    <p:sldId id="1612" r:id="rId37"/>
    <p:sldId id="290" r:id="rId38"/>
    <p:sldId id="1587"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2C6C"/>
    <a:srgbClr val="537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48A32-1E29-47CE-A508-639DA74FA6E9}" v="8" dt="2024-01-04T17:57:43.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31" autoAdjust="0"/>
  </p:normalViewPr>
  <p:slideViewPr>
    <p:cSldViewPr snapToGrid="0">
      <p:cViewPr varScale="1">
        <p:scale>
          <a:sx n="84" d="100"/>
          <a:sy n="84" d="100"/>
        </p:scale>
        <p:origin x="159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i Runci" userId="75bd0b57-91fd-4454-9c25-5ea7312a2d29" providerId="ADAL" clId="{28448A32-1E29-47CE-A508-639DA74FA6E9}"/>
    <pc:docChg chg="undo redo custSel addSld delSld modSld">
      <pc:chgData name="Toni Runci" userId="75bd0b57-91fd-4454-9c25-5ea7312a2d29" providerId="ADAL" clId="{28448A32-1E29-47CE-A508-639DA74FA6E9}" dt="2024-01-04T19:00:40.549" v="447" actId="6549"/>
      <pc:docMkLst>
        <pc:docMk/>
      </pc:docMkLst>
      <pc:sldChg chg="modSp mod">
        <pc:chgData name="Toni Runci" userId="75bd0b57-91fd-4454-9c25-5ea7312a2d29" providerId="ADAL" clId="{28448A32-1E29-47CE-A508-639DA74FA6E9}" dt="2023-12-13T18:13:58.260" v="84" actId="20577"/>
        <pc:sldMkLst>
          <pc:docMk/>
          <pc:sldMk cId="3364934289" sldId="256"/>
        </pc:sldMkLst>
        <pc:spChg chg="mod">
          <ac:chgData name="Toni Runci" userId="75bd0b57-91fd-4454-9c25-5ea7312a2d29" providerId="ADAL" clId="{28448A32-1E29-47CE-A508-639DA74FA6E9}" dt="2023-12-13T18:13:58.260" v="84" actId="20577"/>
          <ac:spMkLst>
            <pc:docMk/>
            <pc:sldMk cId="3364934289" sldId="256"/>
            <ac:spMk id="2" creationId="{B7D69906-E010-432D-9F35-788B647F4E5A}"/>
          </ac:spMkLst>
        </pc:spChg>
        <pc:spChg chg="mod">
          <ac:chgData name="Toni Runci" userId="75bd0b57-91fd-4454-9c25-5ea7312a2d29" providerId="ADAL" clId="{28448A32-1E29-47CE-A508-639DA74FA6E9}" dt="2023-12-13T18:11:02.859" v="77" actId="5793"/>
          <ac:spMkLst>
            <pc:docMk/>
            <pc:sldMk cId="3364934289" sldId="256"/>
            <ac:spMk id="3" creationId="{889DED01-997B-4CF8-AFBD-53A4C4C5A7BD}"/>
          </ac:spMkLst>
        </pc:spChg>
      </pc:sldChg>
      <pc:sldChg chg="modSp mod">
        <pc:chgData name="Toni Runci" userId="75bd0b57-91fd-4454-9c25-5ea7312a2d29" providerId="ADAL" clId="{28448A32-1E29-47CE-A508-639DA74FA6E9}" dt="2024-01-04T16:03:16.207" v="178" actId="20577"/>
        <pc:sldMkLst>
          <pc:docMk/>
          <pc:sldMk cId="1511186213" sldId="310"/>
        </pc:sldMkLst>
        <pc:spChg chg="mod">
          <ac:chgData name="Toni Runci" userId="75bd0b57-91fd-4454-9c25-5ea7312a2d29" providerId="ADAL" clId="{28448A32-1E29-47CE-A508-639DA74FA6E9}" dt="2024-01-04T16:03:16.207" v="178" actId="20577"/>
          <ac:spMkLst>
            <pc:docMk/>
            <pc:sldMk cId="1511186213" sldId="310"/>
            <ac:spMk id="2" creationId="{6862383E-4809-4905-A26D-0DD91E46A092}"/>
          </ac:spMkLst>
        </pc:spChg>
      </pc:sldChg>
      <pc:sldChg chg="del">
        <pc:chgData name="Toni Runci" userId="75bd0b57-91fd-4454-9c25-5ea7312a2d29" providerId="ADAL" clId="{28448A32-1E29-47CE-A508-639DA74FA6E9}" dt="2023-12-13T18:14:42.699" v="88" actId="47"/>
        <pc:sldMkLst>
          <pc:docMk/>
          <pc:sldMk cId="1878905794" sldId="313"/>
        </pc:sldMkLst>
      </pc:sldChg>
      <pc:sldChg chg="modSp mod modNotesTx">
        <pc:chgData name="Toni Runci" userId="75bd0b57-91fd-4454-9c25-5ea7312a2d29" providerId="ADAL" clId="{28448A32-1E29-47CE-A508-639DA74FA6E9}" dt="2024-01-04T19:00:22.871" v="439" actId="6549"/>
        <pc:sldMkLst>
          <pc:docMk/>
          <pc:sldMk cId="163050862" sldId="314"/>
        </pc:sldMkLst>
        <pc:spChg chg="mod">
          <ac:chgData name="Toni Runci" userId="75bd0b57-91fd-4454-9c25-5ea7312a2d29" providerId="ADAL" clId="{28448A32-1E29-47CE-A508-639DA74FA6E9}" dt="2024-01-04T16:01:32.235" v="121" actId="5793"/>
          <ac:spMkLst>
            <pc:docMk/>
            <pc:sldMk cId="163050862" sldId="314"/>
            <ac:spMk id="6" creationId="{371E5EF5-EAFA-4094-B205-B6AEADB4B62B}"/>
          </ac:spMkLst>
        </pc:spChg>
      </pc:sldChg>
      <pc:sldChg chg="modSp mod modNotesTx">
        <pc:chgData name="Toni Runci" userId="75bd0b57-91fd-4454-9c25-5ea7312a2d29" providerId="ADAL" clId="{28448A32-1E29-47CE-A508-639DA74FA6E9}" dt="2024-01-04T19:00:24.698" v="440" actId="6549"/>
        <pc:sldMkLst>
          <pc:docMk/>
          <pc:sldMk cId="4185964155" sldId="330"/>
        </pc:sldMkLst>
        <pc:spChg chg="mod">
          <ac:chgData name="Toni Runci" userId="75bd0b57-91fd-4454-9c25-5ea7312a2d29" providerId="ADAL" clId="{28448A32-1E29-47CE-A508-639DA74FA6E9}" dt="2024-01-04T16:01:35.486" v="123" actId="20577"/>
          <ac:spMkLst>
            <pc:docMk/>
            <pc:sldMk cId="4185964155" sldId="330"/>
            <ac:spMk id="8" creationId="{ACE03C6F-E021-4205-9747-00E914F696E6}"/>
          </ac:spMkLst>
        </pc:spChg>
      </pc:sldChg>
      <pc:sldChg chg="modSp mod modNotesTx">
        <pc:chgData name="Toni Runci" userId="75bd0b57-91fd-4454-9c25-5ea7312a2d29" providerId="ADAL" clId="{28448A32-1E29-47CE-A508-639DA74FA6E9}" dt="2024-01-04T19:00:26.745" v="441" actId="6549"/>
        <pc:sldMkLst>
          <pc:docMk/>
          <pc:sldMk cId="1426037536" sldId="331"/>
        </pc:sldMkLst>
        <pc:spChg chg="mod">
          <ac:chgData name="Toni Runci" userId="75bd0b57-91fd-4454-9c25-5ea7312a2d29" providerId="ADAL" clId="{28448A32-1E29-47CE-A508-639DA74FA6E9}" dt="2024-01-04T16:01:50.582" v="138" actId="20577"/>
          <ac:spMkLst>
            <pc:docMk/>
            <pc:sldMk cId="1426037536" sldId="331"/>
            <ac:spMk id="3" creationId="{BDDB4CE4-04CB-4851-90FD-3527BF2B4FD7}"/>
          </ac:spMkLst>
        </pc:spChg>
      </pc:sldChg>
      <pc:sldChg chg="modSp mod modNotesTx">
        <pc:chgData name="Toni Runci" userId="75bd0b57-91fd-4454-9c25-5ea7312a2d29" providerId="ADAL" clId="{28448A32-1E29-47CE-A508-639DA74FA6E9}" dt="2024-01-04T19:00:28.708" v="442" actId="6549"/>
        <pc:sldMkLst>
          <pc:docMk/>
          <pc:sldMk cId="1956861862" sldId="332"/>
        </pc:sldMkLst>
        <pc:spChg chg="mod">
          <ac:chgData name="Toni Runci" userId="75bd0b57-91fd-4454-9c25-5ea7312a2d29" providerId="ADAL" clId="{28448A32-1E29-47CE-A508-639DA74FA6E9}" dt="2024-01-04T16:01:54.831" v="141" actId="20577"/>
          <ac:spMkLst>
            <pc:docMk/>
            <pc:sldMk cId="1956861862" sldId="332"/>
            <ac:spMk id="6" creationId="{371E5EF5-EAFA-4094-B205-B6AEADB4B62B}"/>
          </ac:spMkLst>
        </pc:spChg>
      </pc:sldChg>
      <pc:sldChg chg="modSp mod modNotesTx">
        <pc:chgData name="Toni Runci" userId="75bd0b57-91fd-4454-9c25-5ea7312a2d29" providerId="ADAL" clId="{28448A32-1E29-47CE-A508-639DA74FA6E9}" dt="2024-01-04T19:00:34.373" v="445" actId="6549"/>
        <pc:sldMkLst>
          <pc:docMk/>
          <pc:sldMk cId="2313143832" sldId="335"/>
        </pc:sldMkLst>
        <pc:spChg chg="mod">
          <ac:chgData name="Toni Runci" userId="75bd0b57-91fd-4454-9c25-5ea7312a2d29" providerId="ADAL" clId="{28448A32-1E29-47CE-A508-639DA74FA6E9}" dt="2024-01-04T16:02:13.365" v="152" actId="5793"/>
          <ac:spMkLst>
            <pc:docMk/>
            <pc:sldMk cId="2313143832" sldId="335"/>
            <ac:spMk id="6" creationId="{371E5EF5-EAFA-4094-B205-B6AEADB4B62B}"/>
          </ac:spMkLst>
        </pc:spChg>
      </pc:sldChg>
      <pc:sldChg chg="modSp mod modNotesTx">
        <pc:chgData name="Toni Runci" userId="75bd0b57-91fd-4454-9c25-5ea7312a2d29" providerId="ADAL" clId="{28448A32-1E29-47CE-A508-639DA74FA6E9}" dt="2024-01-04T19:00:18.714" v="437" actId="6549"/>
        <pc:sldMkLst>
          <pc:docMk/>
          <pc:sldMk cId="211139396" sldId="337"/>
        </pc:sldMkLst>
        <pc:spChg chg="mod">
          <ac:chgData name="Toni Runci" userId="75bd0b57-91fd-4454-9c25-5ea7312a2d29" providerId="ADAL" clId="{28448A32-1E29-47CE-A508-639DA74FA6E9}" dt="2024-01-04T16:01:18.829" v="118" actId="20577"/>
          <ac:spMkLst>
            <pc:docMk/>
            <pc:sldMk cId="211139396" sldId="337"/>
            <ac:spMk id="8" creationId="{ACE03C6F-E021-4205-9747-00E914F696E6}"/>
          </ac:spMkLst>
        </pc:spChg>
      </pc:sldChg>
      <pc:sldChg chg="del">
        <pc:chgData name="Toni Runci" userId="75bd0b57-91fd-4454-9c25-5ea7312a2d29" providerId="ADAL" clId="{28448A32-1E29-47CE-A508-639DA74FA6E9}" dt="2024-01-04T16:02:19.653" v="153" actId="2696"/>
        <pc:sldMkLst>
          <pc:docMk/>
          <pc:sldMk cId="4105105555" sldId="342"/>
        </pc:sldMkLst>
      </pc:sldChg>
      <pc:sldChg chg="modSp mod">
        <pc:chgData name="Toni Runci" userId="75bd0b57-91fd-4454-9c25-5ea7312a2d29" providerId="ADAL" clId="{28448A32-1E29-47CE-A508-639DA74FA6E9}" dt="2024-01-04T16:03:20.245" v="180" actId="20577"/>
        <pc:sldMkLst>
          <pc:docMk/>
          <pc:sldMk cId="1786416835" sldId="358"/>
        </pc:sldMkLst>
        <pc:spChg chg="mod">
          <ac:chgData name="Toni Runci" userId="75bd0b57-91fd-4454-9c25-5ea7312a2d29" providerId="ADAL" clId="{28448A32-1E29-47CE-A508-639DA74FA6E9}" dt="2024-01-04T16:03:20.245" v="180" actId="20577"/>
          <ac:spMkLst>
            <pc:docMk/>
            <pc:sldMk cId="1786416835" sldId="358"/>
            <ac:spMk id="2" creationId="{6862383E-4809-4905-A26D-0DD91E46A092}"/>
          </ac:spMkLst>
        </pc:spChg>
      </pc:sldChg>
      <pc:sldChg chg="modSp mod">
        <pc:chgData name="Toni Runci" userId="75bd0b57-91fd-4454-9c25-5ea7312a2d29" providerId="ADAL" clId="{28448A32-1E29-47CE-A508-639DA74FA6E9}" dt="2024-01-04T16:02:24.558" v="156" actId="20577"/>
        <pc:sldMkLst>
          <pc:docMk/>
          <pc:sldMk cId="335218944" sldId="407"/>
        </pc:sldMkLst>
        <pc:spChg chg="mod">
          <ac:chgData name="Toni Runci" userId="75bd0b57-91fd-4454-9c25-5ea7312a2d29" providerId="ADAL" clId="{28448A32-1E29-47CE-A508-639DA74FA6E9}" dt="2024-01-04T16:02:24.558" v="156" actId="20577"/>
          <ac:spMkLst>
            <pc:docMk/>
            <pc:sldMk cId="335218944" sldId="407"/>
            <ac:spMk id="2" creationId="{2EBF1E34-9822-4DBA-B3DA-60A526902F13}"/>
          </ac:spMkLst>
        </pc:spChg>
      </pc:sldChg>
      <pc:sldChg chg="modSp mod">
        <pc:chgData name="Toni Runci" userId="75bd0b57-91fd-4454-9c25-5ea7312a2d29" providerId="ADAL" clId="{28448A32-1E29-47CE-A508-639DA74FA6E9}" dt="2024-01-04T17:56:59.856" v="186" actId="2"/>
        <pc:sldMkLst>
          <pc:docMk/>
          <pc:sldMk cId="1888027785" sldId="1558"/>
        </pc:sldMkLst>
        <pc:spChg chg="mod">
          <ac:chgData name="Toni Runci" userId="75bd0b57-91fd-4454-9c25-5ea7312a2d29" providerId="ADAL" clId="{28448A32-1E29-47CE-A508-639DA74FA6E9}" dt="2024-01-04T17:56:58.734" v="184" actId="2"/>
          <ac:spMkLst>
            <pc:docMk/>
            <pc:sldMk cId="1888027785" sldId="1558"/>
            <ac:spMk id="7" creationId="{68E1CFAF-23FD-9644-B0E7-3460D08A1130}"/>
          </ac:spMkLst>
        </pc:spChg>
        <pc:spChg chg="mod">
          <ac:chgData name="Toni Runci" userId="75bd0b57-91fd-4454-9c25-5ea7312a2d29" providerId="ADAL" clId="{28448A32-1E29-47CE-A508-639DA74FA6E9}" dt="2024-01-04T17:56:59.298" v="185" actId="2"/>
          <ac:spMkLst>
            <pc:docMk/>
            <pc:sldMk cId="1888027785" sldId="1558"/>
            <ac:spMk id="8" creationId="{FD413C49-9D03-4E45-9FA4-8A8D6A045179}"/>
          </ac:spMkLst>
        </pc:spChg>
        <pc:spChg chg="mod">
          <ac:chgData name="Toni Runci" userId="75bd0b57-91fd-4454-9c25-5ea7312a2d29" providerId="ADAL" clId="{28448A32-1E29-47CE-A508-639DA74FA6E9}" dt="2024-01-04T17:56:59.856" v="186" actId="2"/>
          <ac:spMkLst>
            <pc:docMk/>
            <pc:sldMk cId="1888027785" sldId="1558"/>
            <ac:spMk id="10" creationId="{C4FA2A14-411A-4E6D-8970-823C77C063F2}"/>
          </ac:spMkLst>
        </pc:spChg>
      </pc:sldChg>
      <pc:sldChg chg="modNotesTx">
        <pc:chgData name="Toni Runci" userId="75bd0b57-91fd-4454-9c25-5ea7312a2d29" providerId="ADAL" clId="{28448A32-1E29-47CE-A508-639DA74FA6E9}" dt="2024-01-04T19:00:40.549" v="447" actId="6549"/>
        <pc:sldMkLst>
          <pc:docMk/>
          <pc:sldMk cId="3242094491" sldId="1571"/>
        </pc:sldMkLst>
      </pc:sldChg>
      <pc:sldChg chg="addSp delSp modSp mod">
        <pc:chgData name="Toni Runci" userId="75bd0b57-91fd-4454-9c25-5ea7312a2d29" providerId="ADAL" clId="{28448A32-1E29-47CE-A508-639DA74FA6E9}" dt="2023-12-13T18:16:39.352" v="94" actId="1076"/>
        <pc:sldMkLst>
          <pc:docMk/>
          <pc:sldMk cId="168624722" sldId="1573"/>
        </pc:sldMkLst>
        <pc:spChg chg="mod">
          <ac:chgData name="Toni Runci" userId="75bd0b57-91fd-4454-9c25-5ea7312a2d29" providerId="ADAL" clId="{28448A32-1E29-47CE-A508-639DA74FA6E9}" dt="2023-12-13T18:10:26.817" v="23" actId="20577"/>
          <ac:spMkLst>
            <pc:docMk/>
            <pc:sldMk cId="168624722" sldId="1573"/>
            <ac:spMk id="4" creationId="{447AE18A-A6E9-3143-920C-E1F56A38E81F}"/>
          </ac:spMkLst>
        </pc:spChg>
        <pc:picChg chg="del">
          <ac:chgData name="Toni Runci" userId="75bd0b57-91fd-4454-9c25-5ea7312a2d29" providerId="ADAL" clId="{28448A32-1E29-47CE-A508-639DA74FA6E9}" dt="2023-12-13T18:10:19.844" v="0" actId="478"/>
          <ac:picMkLst>
            <pc:docMk/>
            <pc:sldMk cId="168624722" sldId="1573"/>
            <ac:picMk id="5" creationId="{FAF18DD5-8180-FC5A-3052-E1E6242614B1}"/>
          </ac:picMkLst>
        </pc:picChg>
        <pc:picChg chg="mod">
          <ac:chgData name="Toni Runci" userId="75bd0b57-91fd-4454-9c25-5ea7312a2d29" providerId="ADAL" clId="{28448A32-1E29-47CE-A508-639DA74FA6E9}" dt="2023-12-13T18:16:39.352" v="94" actId="1076"/>
          <ac:picMkLst>
            <pc:docMk/>
            <pc:sldMk cId="168624722" sldId="1573"/>
            <ac:picMk id="6" creationId="{D3A7DEC2-5F71-4F42-A8C0-9A2D8ADCA932}"/>
          </ac:picMkLst>
        </pc:picChg>
        <pc:picChg chg="add mod">
          <ac:chgData name="Toni Runci" userId="75bd0b57-91fd-4454-9c25-5ea7312a2d29" providerId="ADAL" clId="{28448A32-1E29-47CE-A508-639DA74FA6E9}" dt="2023-12-13T18:16:31.597" v="91" actId="1076"/>
          <ac:picMkLst>
            <pc:docMk/>
            <pc:sldMk cId="168624722" sldId="1573"/>
            <ac:picMk id="1026" creationId="{D7203B6E-B129-8703-6C12-7F1189B7FC45}"/>
          </ac:picMkLst>
        </pc:picChg>
      </pc:sldChg>
      <pc:sldChg chg="del">
        <pc:chgData name="Toni Runci" userId="75bd0b57-91fd-4454-9c25-5ea7312a2d29" providerId="ADAL" clId="{28448A32-1E29-47CE-A508-639DA74FA6E9}" dt="2024-01-04T16:03:39.551" v="181" actId="47"/>
        <pc:sldMkLst>
          <pc:docMk/>
          <pc:sldMk cId="579731670" sldId="1576"/>
        </pc:sldMkLst>
      </pc:sldChg>
      <pc:sldChg chg="modSp mod modNotesTx">
        <pc:chgData name="Toni Runci" userId="75bd0b57-91fd-4454-9c25-5ea7312a2d29" providerId="ADAL" clId="{28448A32-1E29-47CE-A508-639DA74FA6E9}" dt="2024-01-04T19:00:20.791" v="438" actId="6549"/>
        <pc:sldMkLst>
          <pc:docMk/>
          <pc:sldMk cId="442278758" sldId="1577"/>
        </pc:sldMkLst>
        <pc:spChg chg="mod">
          <ac:chgData name="Toni Runci" userId="75bd0b57-91fd-4454-9c25-5ea7312a2d29" providerId="ADAL" clId="{28448A32-1E29-47CE-A508-639DA74FA6E9}" dt="2024-01-04T16:01:26.379" v="119" actId="20577"/>
          <ac:spMkLst>
            <pc:docMk/>
            <pc:sldMk cId="442278758" sldId="1577"/>
            <ac:spMk id="3" creationId="{BDDB4CE4-04CB-4851-90FD-3527BF2B4FD7}"/>
          </ac:spMkLst>
        </pc:spChg>
      </pc:sldChg>
      <pc:sldChg chg="modSp mod modNotesTx">
        <pc:chgData name="Toni Runci" userId="75bd0b57-91fd-4454-9c25-5ea7312a2d29" providerId="ADAL" clId="{28448A32-1E29-47CE-A508-639DA74FA6E9}" dt="2024-01-04T19:00:30.645" v="443" actId="6549"/>
        <pc:sldMkLst>
          <pc:docMk/>
          <pc:sldMk cId="4218307697" sldId="1578"/>
        </pc:sldMkLst>
        <pc:spChg chg="mod">
          <ac:chgData name="Toni Runci" userId="75bd0b57-91fd-4454-9c25-5ea7312a2d29" providerId="ADAL" clId="{28448A32-1E29-47CE-A508-639DA74FA6E9}" dt="2024-01-04T16:02:00.347" v="145" actId="20577"/>
          <ac:spMkLst>
            <pc:docMk/>
            <pc:sldMk cId="4218307697" sldId="1578"/>
            <ac:spMk id="9" creationId="{438399E2-086A-4FBD-962F-AA6EDF043D22}"/>
          </ac:spMkLst>
        </pc:spChg>
      </pc:sldChg>
      <pc:sldChg chg="modSp mod modNotesTx">
        <pc:chgData name="Toni Runci" userId="75bd0b57-91fd-4454-9c25-5ea7312a2d29" providerId="ADAL" clId="{28448A32-1E29-47CE-A508-639DA74FA6E9}" dt="2024-01-04T19:00:32.454" v="444" actId="6549"/>
        <pc:sldMkLst>
          <pc:docMk/>
          <pc:sldMk cId="3054216260" sldId="1579"/>
        </pc:sldMkLst>
        <pc:spChg chg="mod">
          <ac:chgData name="Toni Runci" userId="75bd0b57-91fd-4454-9c25-5ea7312a2d29" providerId="ADAL" clId="{28448A32-1E29-47CE-A508-639DA74FA6E9}" dt="2024-01-04T16:02:07.768" v="149" actId="20577"/>
          <ac:spMkLst>
            <pc:docMk/>
            <pc:sldMk cId="3054216260" sldId="1579"/>
            <ac:spMk id="10" creationId="{F55C9017-4262-4595-9F42-625361845D80}"/>
          </ac:spMkLst>
        </pc:spChg>
      </pc:sldChg>
      <pc:sldChg chg="modSp mod">
        <pc:chgData name="Toni Runci" userId="75bd0b57-91fd-4454-9c25-5ea7312a2d29" providerId="ADAL" clId="{28448A32-1E29-47CE-A508-639DA74FA6E9}" dt="2024-01-04T17:57:00.733" v="187" actId="2"/>
        <pc:sldMkLst>
          <pc:docMk/>
          <pc:sldMk cId="2305637783" sldId="1581"/>
        </pc:sldMkLst>
        <pc:spChg chg="mod">
          <ac:chgData name="Toni Runci" userId="75bd0b57-91fd-4454-9c25-5ea7312a2d29" providerId="ADAL" clId="{28448A32-1E29-47CE-A508-639DA74FA6E9}" dt="2024-01-04T17:57:00.733" v="187" actId="2"/>
          <ac:spMkLst>
            <pc:docMk/>
            <pc:sldMk cId="2305637783" sldId="1581"/>
            <ac:spMk id="8" creationId="{FD413C49-9D03-4E45-9FA4-8A8D6A045179}"/>
          </ac:spMkLst>
        </pc:spChg>
      </pc:sldChg>
      <pc:sldChg chg="modSp mod modNotesTx">
        <pc:chgData name="Toni Runci" userId="75bd0b57-91fd-4454-9c25-5ea7312a2d29" providerId="ADAL" clId="{28448A32-1E29-47CE-A508-639DA74FA6E9}" dt="2024-01-04T19:00:36.147" v="446" actId="6549"/>
        <pc:sldMkLst>
          <pc:docMk/>
          <pc:sldMk cId="2632254985" sldId="1584"/>
        </pc:sldMkLst>
        <pc:spChg chg="mod">
          <ac:chgData name="Toni Runci" userId="75bd0b57-91fd-4454-9c25-5ea7312a2d29" providerId="ADAL" clId="{28448A32-1E29-47CE-A508-639DA74FA6E9}" dt="2024-01-04T17:57:12.670" v="189" actId="20577"/>
          <ac:spMkLst>
            <pc:docMk/>
            <pc:sldMk cId="2632254985" sldId="1584"/>
            <ac:spMk id="2" creationId="{6862383E-4809-4905-A26D-0DD91E46A092}"/>
          </ac:spMkLst>
        </pc:spChg>
        <pc:spChg chg="mod">
          <ac:chgData name="Toni Runci" userId="75bd0b57-91fd-4454-9c25-5ea7312a2d29" providerId="ADAL" clId="{28448A32-1E29-47CE-A508-639DA74FA6E9}" dt="2024-01-04T19:00:02.497" v="435" actId="20577"/>
          <ac:spMkLst>
            <pc:docMk/>
            <pc:sldMk cId="2632254985" sldId="1584"/>
            <ac:spMk id="10" creationId="{F55C9017-4262-4595-9F42-625361845D80}"/>
          </ac:spMkLst>
        </pc:spChg>
      </pc:sldChg>
      <pc:sldChg chg="modNotesTx">
        <pc:chgData name="Toni Runci" userId="75bd0b57-91fd-4454-9c25-5ea7312a2d29" providerId="ADAL" clId="{28448A32-1E29-47CE-A508-639DA74FA6E9}" dt="2024-01-04T19:00:10.019" v="436" actId="6549"/>
        <pc:sldMkLst>
          <pc:docMk/>
          <pc:sldMk cId="99979354" sldId="1585"/>
        </pc:sldMkLst>
      </pc:sldChg>
      <pc:sldChg chg="del">
        <pc:chgData name="Toni Runci" userId="75bd0b57-91fd-4454-9c25-5ea7312a2d29" providerId="ADAL" clId="{28448A32-1E29-47CE-A508-639DA74FA6E9}" dt="2023-12-13T18:14:30.455" v="86" actId="47"/>
        <pc:sldMkLst>
          <pc:docMk/>
          <pc:sldMk cId="620837035" sldId="1588"/>
        </pc:sldMkLst>
      </pc:sldChg>
      <pc:sldChg chg="addSp modSp add mod">
        <pc:chgData name="Toni Runci" userId="75bd0b57-91fd-4454-9c25-5ea7312a2d29" providerId="ADAL" clId="{28448A32-1E29-47CE-A508-639DA74FA6E9}" dt="2023-12-13T18:18:25.824" v="113" actId="20577"/>
        <pc:sldMkLst>
          <pc:docMk/>
          <pc:sldMk cId="1838657226" sldId="1610"/>
        </pc:sldMkLst>
        <pc:spChg chg="add mod">
          <ac:chgData name="Toni Runci" userId="75bd0b57-91fd-4454-9c25-5ea7312a2d29" providerId="ADAL" clId="{28448A32-1E29-47CE-A508-639DA74FA6E9}" dt="2023-12-13T18:18:25.824" v="113" actId="20577"/>
          <ac:spMkLst>
            <pc:docMk/>
            <pc:sldMk cId="1838657226" sldId="1610"/>
            <ac:spMk id="17" creationId="{0B4154B1-19DA-ABC6-CE41-F6859D3FEC59}"/>
          </ac:spMkLst>
        </pc:spChg>
        <pc:spChg chg="mod">
          <ac:chgData name="Toni Runci" userId="75bd0b57-91fd-4454-9c25-5ea7312a2d29" providerId="ADAL" clId="{28448A32-1E29-47CE-A508-639DA74FA6E9}" dt="2023-12-13T18:18:10.725" v="105" actId="20577"/>
          <ac:spMkLst>
            <pc:docMk/>
            <pc:sldMk cId="1838657226" sldId="1610"/>
            <ac:spMk id="21" creationId="{29004128-73FF-06D9-E287-2A890C2E0CC7}"/>
          </ac:spMkLst>
        </pc:spChg>
        <pc:picChg chg="add mod">
          <ac:chgData name="Toni Runci" userId="75bd0b57-91fd-4454-9c25-5ea7312a2d29" providerId="ADAL" clId="{28448A32-1E29-47CE-A508-639DA74FA6E9}" dt="2023-12-13T18:18:07" v="100" actId="1076"/>
          <ac:picMkLst>
            <pc:docMk/>
            <pc:sldMk cId="1838657226" sldId="1610"/>
            <ac:picMk id="12" creationId="{DD66AA49-0954-6DCE-F173-4AD0BCD9BFE1}"/>
          </ac:picMkLst>
        </pc:picChg>
        <pc:picChg chg="mod">
          <ac:chgData name="Toni Runci" userId="75bd0b57-91fd-4454-9c25-5ea7312a2d29" providerId="ADAL" clId="{28448A32-1E29-47CE-A508-639DA74FA6E9}" dt="2023-12-13T18:17:47.561" v="97" actId="962"/>
          <ac:picMkLst>
            <pc:docMk/>
            <pc:sldMk cId="1838657226" sldId="1610"/>
            <ac:picMk id="16" creationId="{DA69671E-7864-D523-20E1-3C46FD31EA47}"/>
          </ac:picMkLst>
        </pc:picChg>
        <pc:picChg chg="mod">
          <ac:chgData name="Toni Runci" userId="75bd0b57-91fd-4454-9c25-5ea7312a2d29" providerId="ADAL" clId="{28448A32-1E29-47CE-A508-639DA74FA6E9}" dt="2023-12-13T18:18:15.709" v="106" actId="1076"/>
          <ac:picMkLst>
            <pc:docMk/>
            <pc:sldMk cId="1838657226" sldId="1610"/>
            <ac:picMk id="25" creationId="{7616D8DE-5F3F-4F0A-A236-17316480FAF2}"/>
          </ac:picMkLst>
        </pc:picChg>
      </pc:sldChg>
      <pc:sldChg chg="add">
        <pc:chgData name="Toni Runci" userId="75bd0b57-91fd-4454-9c25-5ea7312a2d29" providerId="ADAL" clId="{28448A32-1E29-47CE-A508-639DA74FA6E9}" dt="2023-12-13T18:14:40.986" v="87"/>
        <pc:sldMkLst>
          <pc:docMk/>
          <pc:sldMk cId="2430202686" sldId="1611"/>
        </pc:sldMkLst>
      </pc:sldChg>
      <pc:sldChg chg="modSp add mod modNotesTx">
        <pc:chgData name="Toni Runci" userId="75bd0b57-91fd-4454-9c25-5ea7312a2d29" providerId="ADAL" clId="{28448A32-1E29-47CE-A508-639DA74FA6E9}" dt="2024-01-04T18:01:34.865" v="432" actId="113"/>
        <pc:sldMkLst>
          <pc:docMk/>
          <pc:sldMk cId="967729201" sldId="1612"/>
        </pc:sldMkLst>
        <pc:spChg chg="mod">
          <ac:chgData name="Toni Runci" userId="75bd0b57-91fd-4454-9c25-5ea7312a2d29" providerId="ADAL" clId="{28448A32-1E29-47CE-A508-639DA74FA6E9}" dt="2024-01-04T18:01:34.865" v="432" actId="113"/>
          <ac:spMkLst>
            <pc:docMk/>
            <pc:sldMk cId="967729201" sldId="1612"/>
            <ac:spMk id="6" creationId="{371E5EF5-EAFA-4094-B205-B6AEADB4B62B}"/>
          </ac:spMkLst>
        </pc:spChg>
        <pc:spChg chg="mod">
          <ac:chgData name="Toni Runci" userId="75bd0b57-91fd-4454-9c25-5ea7312a2d29" providerId="ADAL" clId="{28448A32-1E29-47CE-A508-639DA74FA6E9}" dt="2024-01-04T17:57:57.512" v="233" actId="20577"/>
          <ac:spMkLst>
            <pc:docMk/>
            <pc:sldMk cId="967729201" sldId="1612"/>
            <ac:spMk id="7" creationId="{7EFD0D20-2E13-4F31-884E-A5A072D472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ED51E11-49D6-4F97-A3C0-5966B5ABB64B}" type="datetimeFigureOut">
              <a:rPr lang="en-US" smtClean="0"/>
              <a:t>1/4/2024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81B59C0-4B3B-4259-A8DE-FEDF929DDFFA}" type="slidenum">
              <a:rPr lang="en-US" smtClean="0"/>
              <a:t>‹#›</a:t>
            </a:fld>
            <a:endParaRPr lang="en-US" dirty="0"/>
          </a:p>
        </p:txBody>
      </p:sp>
    </p:spTree>
    <p:extLst>
      <p:ext uri="{BB962C8B-B14F-4D97-AF65-F5344CB8AC3E}">
        <p14:creationId xmlns:p14="http://schemas.microsoft.com/office/powerpoint/2010/main" val="401289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2</a:t>
            </a:fld>
            <a:endParaRPr lang="en-US" dirty="0"/>
          </a:p>
        </p:txBody>
      </p:sp>
    </p:spTree>
    <p:extLst>
      <p:ext uri="{BB962C8B-B14F-4D97-AF65-F5344CB8AC3E}">
        <p14:creationId xmlns:p14="http://schemas.microsoft.com/office/powerpoint/2010/main" val="2074946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Light" panose="020F0302020204030204" pitchFamily="34" charset="0"/>
              <a:cs typeface="Calibri Light" panose="020F0302020204030204" pitchFamily="34" charset="0"/>
            </a:endParaRPr>
          </a:p>
        </p:txBody>
      </p:sp>
      <p:sp>
        <p:nvSpPr>
          <p:cNvPr id="6" name="Slide Number Placeholder 5"/>
          <p:cNvSpPr>
            <a:spLocks noGrp="1"/>
          </p:cNvSpPr>
          <p:nvPr>
            <p:ph type="sldNum" sz="quarter" idx="5"/>
          </p:nvPr>
        </p:nvSpPr>
        <p:spPr/>
        <p:txBody>
          <a:bodyPr/>
          <a:lstStyle/>
          <a:p>
            <a:fld id="{7129005D-7446-40E8-9583-CAE8EF8B0575}" type="slidenum">
              <a:rPr lang="en-US" smtClean="0"/>
              <a:t>13</a:t>
            </a:fld>
            <a:endParaRPr lang="en-US" dirty="0"/>
          </a:p>
        </p:txBody>
      </p:sp>
    </p:spTree>
    <p:extLst>
      <p:ext uri="{BB962C8B-B14F-4D97-AF65-F5344CB8AC3E}">
        <p14:creationId xmlns:p14="http://schemas.microsoft.com/office/powerpoint/2010/main" val="31660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14</a:t>
            </a:fld>
            <a:endParaRPr lang="en-US" dirty="0"/>
          </a:p>
        </p:txBody>
      </p:sp>
    </p:spTree>
    <p:extLst>
      <p:ext uri="{BB962C8B-B14F-4D97-AF65-F5344CB8AC3E}">
        <p14:creationId xmlns:p14="http://schemas.microsoft.com/office/powerpoint/2010/main" val="405048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15</a:t>
            </a:fld>
            <a:endParaRPr lang="en-US" dirty="0"/>
          </a:p>
        </p:txBody>
      </p:sp>
    </p:spTree>
    <p:extLst>
      <p:ext uri="{BB962C8B-B14F-4D97-AF65-F5344CB8AC3E}">
        <p14:creationId xmlns:p14="http://schemas.microsoft.com/office/powerpoint/2010/main" val="3856773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Light" panose="020F0302020204030204" pitchFamily="34" charset="0"/>
              <a:cs typeface="Calibri Light" panose="020F0302020204030204" pitchFamily="34" charset="0"/>
            </a:endParaRPr>
          </a:p>
        </p:txBody>
      </p:sp>
      <p:sp>
        <p:nvSpPr>
          <p:cNvPr id="6" name="Slide Number Placeholder 5"/>
          <p:cNvSpPr>
            <a:spLocks noGrp="1"/>
          </p:cNvSpPr>
          <p:nvPr>
            <p:ph type="sldNum" sz="quarter" idx="5"/>
          </p:nvPr>
        </p:nvSpPr>
        <p:spPr/>
        <p:txBody>
          <a:bodyPr/>
          <a:lstStyle/>
          <a:p>
            <a:fld id="{7129005D-7446-40E8-9583-CAE8EF8B0575}" type="slidenum">
              <a:rPr lang="en-US" smtClean="0"/>
              <a:t>16</a:t>
            </a:fld>
            <a:endParaRPr lang="en-US" dirty="0"/>
          </a:p>
        </p:txBody>
      </p:sp>
    </p:spTree>
    <p:extLst>
      <p:ext uri="{BB962C8B-B14F-4D97-AF65-F5344CB8AC3E}">
        <p14:creationId xmlns:p14="http://schemas.microsoft.com/office/powerpoint/2010/main" val="289822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17</a:t>
            </a:fld>
            <a:endParaRPr lang="en-US" dirty="0"/>
          </a:p>
        </p:txBody>
      </p:sp>
    </p:spTree>
    <p:extLst>
      <p:ext uri="{BB962C8B-B14F-4D97-AF65-F5344CB8AC3E}">
        <p14:creationId xmlns:p14="http://schemas.microsoft.com/office/powerpoint/2010/main" val="181248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581B59C0-4B3B-4259-A8DE-FEDF929DDFFA}" type="slidenum">
              <a:rPr lang="en-US" smtClean="0"/>
              <a:t>18</a:t>
            </a:fld>
            <a:endParaRPr lang="en-US" dirty="0"/>
          </a:p>
        </p:txBody>
      </p:sp>
    </p:spTree>
    <p:extLst>
      <p:ext uri="{BB962C8B-B14F-4D97-AF65-F5344CB8AC3E}">
        <p14:creationId xmlns:p14="http://schemas.microsoft.com/office/powerpoint/2010/main" val="426101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19</a:t>
            </a:fld>
            <a:endParaRPr lang="en-US" dirty="0"/>
          </a:p>
        </p:txBody>
      </p:sp>
    </p:spTree>
    <p:extLst>
      <p:ext uri="{BB962C8B-B14F-4D97-AF65-F5344CB8AC3E}">
        <p14:creationId xmlns:p14="http://schemas.microsoft.com/office/powerpoint/2010/main" val="2583671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025F56-7516-E44F-933A-522C97424C97}" type="slidenum">
              <a:rPr lang="en-US" smtClean="0"/>
              <a:t>22</a:t>
            </a:fld>
            <a:endParaRPr lang="en-US" dirty="0"/>
          </a:p>
        </p:txBody>
      </p:sp>
    </p:spTree>
    <p:extLst>
      <p:ext uri="{BB962C8B-B14F-4D97-AF65-F5344CB8AC3E}">
        <p14:creationId xmlns:p14="http://schemas.microsoft.com/office/powerpoint/2010/main" val="299426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26</a:t>
            </a:fld>
            <a:endParaRPr lang="en-US" dirty="0"/>
          </a:p>
        </p:txBody>
      </p:sp>
    </p:spTree>
    <p:extLst>
      <p:ext uri="{BB962C8B-B14F-4D97-AF65-F5344CB8AC3E}">
        <p14:creationId xmlns:p14="http://schemas.microsoft.com/office/powerpoint/2010/main" val="2622412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27</a:t>
            </a:fld>
            <a:endParaRPr lang="en-US" dirty="0"/>
          </a:p>
        </p:txBody>
      </p:sp>
    </p:spTree>
    <p:extLst>
      <p:ext uri="{BB962C8B-B14F-4D97-AF65-F5344CB8AC3E}">
        <p14:creationId xmlns:p14="http://schemas.microsoft.com/office/powerpoint/2010/main" val="119457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fld id="{7129005D-7446-40E8-9583-CAE8EF8B0575}" type="slidenum">
              <a:rPr lang="en-US" smtClean="0"/>
              <a:t>3</a:t>
            </a:fld>
            <a:endParaRPr lang="en-US" dirty="0"/>
          </a:p>
        </p:txBody>
      </p:sp>
    </p:spTree>
    <p:extLst>
      <p:ext uri="{BB962C8B-B14F-4D97-AF65-F5344CB8AC3E}">
        <p14:creationId xmlns:p14="http://schemas.microsoft.com/office/powerpoint/2010/main" val="3298671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581B59C0-4B3B-4259-A8DE-FEDF929DDFFA}" type="slidenum">
              <a:rPr lang="en-US" smtClean="0"/>
              <a:t>32</a:t>
            </a:fld>
            <a:endParaRPr lang="en-US" dirty="0"/>
          </a:p>
        </p:txBody>
      </p:sp>
    </p:spTree>
    <p:extLst>
      <p:ext uri="{BB962C8B-B14F-4D97-AF65-F5344CB8AC3E}">
        <p14:creationId xmlns:p14="http://schemas.microsoft.com/office/powerpoint/2010/main" val="216776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33</a:t>
            </a:fld>
            <a:endParaRPr lang="en-US" dirty="0"/>
          </a:p>
        </p:txBody>
      </p:sp>
    </p:spTree>
    <p:extLst>
      <p:ext uri="{BB962C8B-B14F-4D97-AF65-F5344CB8AC3E}">
        <p14:creationId xmlns:p14="http://schemas.microsoft.com/office/powerpoint/2010/main" val="250773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5255A-A879-40AE-A4EB-C1CDEEBA6DB0}" type="slidenum">
              <a:rPr lang="en-US" smtClean="0"/>
              <a:t>4</a:t>
            </a:fld>
            <a:endParaRPr lang="en-US" dirty="0"/>
          </a:p>
        </p:txBody>
      </p:sp>
    </p:spTree>
    <p:extLst>
      <p:ext uri="{BB962C8B-B14F-4D97-AF65-F5344CB8AC3E}">
        <p14:creationId xmlns:p14="http://schemas.microsoft.com/office/powerpoint/2010/main" val="105486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5</a:t>
            </a:fld>
            <a:endParaRPr lang="en-US" dirty="0"/>
          </a:p>
        </p:txBody>
      </p:sp>
    </p:spTree>
    <p:extLst>
      <p:ext uri="{BB962C8B-B14F-4D97-AF65-F5344CB8AC3E}">
        <p14:creationId xmlns:p14="http://schemas.microsoft.com/office/powerpoint/2010/main" val="90230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6</a:t>
            </a:fld>
            <a:endParaRPr lang="en-US" dirty="0"/>
          </a:p>
        </p:txBody>
      </p:sp>
    </p:spTree>
    <p:extLst>
      <p:ext uri="{BB962C8B-B14F-4D97-AF65-F5344CB8AC3E}">
        <p14:creationId xmlns:p14="http://schemas.microsoft.com/office/powerpoint/2010/main" val="1870780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5255A-A879-40AE-A4EB-C1CDEEBA6DB0}" type="slidenum">
              <a:rPr lang="en-US" smtClean="0"/>
              <a:t>7</a:t>
            </a:fld>
            <a:endParaRPr lang="en-US" dirty="0"/>
          </a:p>
        </p:txBody>
      </p:sp>
    </p:spTree>
    <p:extLst>
      <p:ext uri="{BB962C8B-B14F-4D97-AF65-F5344CB8AC3E}">
        <p14:creationId xmlns:p14="http://schemas.microsoft.com/office/powerpoint/2010/main" val="99186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Light" panose="020F0302020204030204" pitchFamily="34" charset="0"/>
              <a:cs typeface="Calibri Light" panose="020F0302020204030204" pitchFamily="34" charset="0"/>
            </a:endParaRPr>
          </a:p>
        </p:txBody>
      </p:sp>
      <p:sp>
        <p:nvSpPr>
          <p:cNvPr id="6" name="Slide Number Placeholder 5"/>
          <p:cNvSpPr>
            <a:spLocks noGrp="1"/>
          </p:cNvSpPr>
          <p:nvPr>
            <p:ph type="sldNum" sz="quarter" idx="5"/>
          </p:nvPr>
        </p:nvSpPr>
        <p:spPr/>
        <p:txBody>
          <a:bodyPr/>
          <a:lstStyle/>
          <a:p>
            <a:fld id="{7129005D-7446-40E8-9583-CAE8EF8B0575}" type="slidenum">
              <a:rPr lang="en-US" smtClean="0"/>
              <a:t>10</a:t>
            </a:fld>
            <a:endParaRPr lang="en-US" dirty="0"/>
          </a:p>
        </p:txBody>
      </p:sp>
    </p:spTree>
    <p:extLst>
      <p:ext uri="{BB962C8B-B14F-4D97-AF65-F5344CB8AC3E}">
        <p14:creationId xmlns:p14="http://schemas.microsoft.com/office/powerpoint/2010/main" val="194040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11</a:t>
            </a:fld>
            <a:endParaRPr lang="en-US" dirty="0"/>
          </a:p>
        </p:txBody>
      </p:sp>
    </p:spTree>
    <p:extLst>
      <p:ext uri="{BB962C8B-B14F-4D97-AF65-F5344CB8AC3E}">
        <p14:creationId xmlns:p14="http://schemas.microsoft.com/office/powerpoint/2010/main" val="2779445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B59C0-4B3B-4259-A8DE-FEDF929DDFFA}" type="slidenum">
              <a:rPr lang="en-US" smtClean="0"/>
              <a:t>12</a:t>
            </a:fld>
            <a:endParaRPr lang="en-US" dirty="0"/>
          </a:p>
        </p:txBody>
      </p:sp>
    </p:spTree>
    <p:extLst>
      <p:ext uri="{BB962C8B-B14F-4D97-AF65-F5344CB8AC3E}">
        <p14:creationId xmlns:p14="http://schemas.microsoft.com/office/powerpoint/2010/main" val="244400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5F8D-FB56-AC43-9FA7-8AE236A125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2C3CB2-D2CF-6A47-8BFA-CE1331F95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36059-3029-0442-B8B7-741581412224}"/>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5" name="Footer Placeholder 4">
            <a:extLst>
              <a:ext uri="{FF2B5EF4-FFF2-40B4-BE49-F238E27FC236}">
                <a16:creationId xmlns:a16="http://schemas.microsoft.com/office/drawing/2014/main" id="{5C131074-F77A-9C4C-99BC-D5F2D45B81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7060B6-AC89-1D4A-BB57-904099E2A1DF}"/>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2743252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147C-F317-FC4C-B8A8-51DB5E5EB4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572C66-9D38-C647-8D03-BB38598F5E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870B0-BE55-6E4E-B551-22890BA3F776}"/>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5" name="Footer Placeholder 4">
            <a:extLst>
              <a:ext uri="{FF2B5EF4-FFF2-40B4-BE49-F238E27FC236}">
                <a16:creationId xmlns:a16="http://schemas.microsoft.com/office/drawing/2014/main" id="{0C665E06-78C2-1E4A-8BAF-8172D5FE50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74F65E-949B-ED43-961C-6E2C073291AC}"/>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303954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AD8C4-85F3-0D45-96D1-2F692825D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81202E-0A64-B34C-BCF7-2B14BA9146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D660B-1266-EB41-88E5-A58D44BEA6C6}"/>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5" name="Footer Placeholder 4">
            <a:extLst>
              <a:ext uri="{FF2B5EF4-FFF2-40B4-BE49-F238E27FC236}">
                <a16:creationId xmlns:a16="http://schemas.microsoft.com/office/drawing/2014/main" id="{181CCFB9-1A4F-B84C-B598-3B594A95AB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9FEEED-12FF-404C-9CF8-D092CCCE7CBE}"/>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343237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836F-4B30-4BC1-8A18-8116270D2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E7190-952B-4083-8D60-9592C08CC0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F36F6-F53D-4E7A-A475-7A92B88B12FB}"/>
              </a:ext>
            </a:extLst>
          </p:cNvPr>
          <p:cNvSpPr>
            <a:spLocks noGrp="1"/>
          </p:cNvSpPr>
          <p:nvPr>
            <p:ph type="dt" sz="half" idx="10"/>
          </p:nvPr>
        </p:nvSpPr>
        <p:spPr/>
        <p:txBody>
          <a:bodyPr/>
          <a:lstStyle/>
          <a:p>
            <a:fld id="{A5D3794B-289A-4A80-97D7-111025398D45}" type="datetimeFigureOut">
              <a:rPr lang="en-US" smtClean="0"/>
              <a:t>1/4/2024</a:t>
            </a:fld>
            <a:endParaRPr lang="en-US" dirty="0"/>
          </a:p>
        </p:txBody>
      </p:sp>
      <p:sp>
        <p:nvSpPr>
          <p:cNvPr id="5" name="Footer Placeholder 4">
            <a:extLst>
              <a:ext uri="{FF2B5EF4-FFF2-40B4-BE49-F238E27FC236}">
                <a16:creationId xmlns:a16="http://schemas.microsoft.com/office/drawing/2014/main" id="{88CC8234-1F6F-43A7-8700-394B1EFDCC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B97A60-ED2A-483E-AB4A-C6F3E8C625F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3181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D80EC-3DF0-A947-8217-CC002EF49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69874-01BA-474E-B57A-894F2A72C3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0155F-F0E1-054D-9E00-10C23719980C}"/>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5" name="Footer Placeholder 4">
            <a:extLst>
              <a:ext uri="{FF2B5EF4-FFF2-40B4-BE49-F238E27FC236}">
                <a16:creationId xmlns:a16="http://schemas.microsoft.com/office/drawing/2014/main" id="{86A7F2D7-2D40-0141-AFA7-30A8577EFA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5B898C-2EB6-D645-8AD0-B5B97FEF655E}"/>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140858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50AD-0A77-7F41-86B3-1BD0AAE3C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EF78D1-2976-C348-A54B-F416EFC645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4AC97F-A942-E741-BCA4-D9481AE239A8}"/>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5" name="Footer Placeholder 4">
            <a:extLst>
              <a:ext uri="{FF2B5EF4-FFF2-40B4-BE49-F238E27FC236}">
                <a16:creationId xmlns:a16="http://schemas.microsoft.com/office/drawing/2014/main" id="{582ED9D8-4ED5-E64B-9795-D3F840D13B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3C2DF8-EC9A-1449-8BFD-3760A8A77F5E}"/>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1612794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3E4C-A82F-F54E-930A-4974CDCC4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7C1E4-A9E5-AB43-AA3F-6D032F7432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9CC1B-E242-7E4F-9CD4-00A0AA98DC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4FBF0-E17D-FE4F-841C-9B40981BA0FE}"/>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6" name="Footer Placeholder 5">
            <a:extLst>
              <a:ext uri="{FF2B5EF4-FFF2-40B4-BE49-F238E27FC236}">
                <a16:creationId xmlns:a16="http://schemas.microsoft.com/office/drawing/2014/main" id="{A04B0F3E-6891-DD48-A8B8-5B78400DE1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42F27E-85AE-9747-9375-C8D52444263F}"/>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282928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6468-EDD2-DB4E-95CF-3C63E04C74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01396-70DF-644F-9B67-DBFDC1E1E3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35205-F236-124D-88A7-45822EA336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DE7F3A-AC81-234E-82FD-823ABDDFB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83BD-840E-1B4B-9E7B-DF22FA1D2B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0D0E0-A42E-EF43-94FB-A34457FAB912}"/>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8" name="Footer Placeholder 7">
            <a:extLst>
              <a:ext uri="{FF2B5EF4-FFF2-40B4-BE49-F238E27FC236}">
                <a16:creationId xmlns:a16="http://schemas.microsoft.com/office/drawing/2014/main" id="{D69AF1F7-BA54-EC45-8C19-60253E9F092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3B41836-8BE2-E249-9008-D976992BE66F}"/>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3080751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4CFA-A33E-1F4F-B623-A6B95AA37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3D0C81-A1D6-2D43-9AA6-B854F5EB6C65}"/>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4" name="Footer Placeholder 3">
            <a:extLst>
              <a:ext uri="{FF2B5EF4-FFF2-40B4-BE49-F238E27FC236}">
                <a16:creationId xmlns:a16="http://schemas.microsoft.com/office/drawing/2014/main" id="{207807F6-2496-9940-9492-0804CEC8BC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A33E4C-BAF4-A44B-AFD1-943BC69E4EE7}"/>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68802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C7575-D517-4D4C-A200-13B515E3D135}"/>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3" name="Footer Placeholder 2">
            <a:extLst>
              <a:ext uri="{FF2B5EF4-FFF2-40B4-BE49-F238E27FC236}">
                <a16:creationId xmlns:a16="http://schemas.microsoft.com/office/drawing/2014/main" id="{BD764EC2-E5D8-4045-B7F2-6CBED9D532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D45379F-5709-3A47-AA0E-0C4FCA75E8EF}"/>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173718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0D81-1E2C-B84D-BA49-D7334FDEE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85C2C7-CFC6-7347-BB8D-DEBC12DC0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76E22A-113C-BC41-A5B0-3E7DC0BC0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EEF378-54BE-4545-81AC-467386F6D64F}"/>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6" name="Footer Placeholder 5">
            <a:extLst>
              <a:ext uri="{FF2B5EF4-FFF2-40B4-BE49-F238E27FC236}">
                <a16:creationId xmlns:a16="http://schemas.microsoft.com/office/drawing/2014/main" id="{E86E79CB-A2B8-4A4E-8BC3-72E7A87CF2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F14ADA-3107-2C4A-978E-0B1288222E3E}"/>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77741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11D2-652D-4E4D-B0D6-BD193EBBD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F2429-E3C4-6B4C-B548-3E3844B0A9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436E9F-A65C-A841-9900-1F6094FB9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9C111-3E31-6D45-B932-088E3ADF1271}"/>
              </a:ext>
            </a:extLst>
          </p:cNvPr>
          <p:cNvSpPr>
            <a:spLocks noGrp="1"/>
          </p:cNvSpPr>
          <p:nvPr>
            <p:ph type="dt" sz="half" idx="10"/>
          </p:nvPr>
        </p:nvSpPr>
        <p:spPr/>
        <p:txBody>
          <a:bodyPr/>
          <a:lstStyle/>
          <a:p>
            <a:fld id="{D3FBC37A-A6C3-407E-B3EE-8ADDF318606E}" type="datetimeFigureOut">
              <a:rPr lang="en-US" smtClean="0"/>
              <a:t>1/4/2024</a:t>
            </a:fld>
            <a:endParaRPr lang="en-US" dirty="0"/>
          </a:p>
        </p:txBody>
      </p:sp>
      <p:sp>
        <p:nvSpPr>
          <p:cNvPr id="6" name="Footer Placeholder 5">
            <a:extLst>
              <a:ext uri="{FF2B5EF4-FFF2-40B4-BE49-F238E27FC236}">
                <a16:creationId xmlns:a16="http://schemas.microsoft.com/office/drawing/2014/main" id="{DE64DB53-BD76-474E-B827-3CAD8DA54C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2D7E31-D694-1649-9E44-6EA6C907E47E}"/>
              </a:ext>
            </a:extLst>
          </p:cNvPr>
          <p:cNvSpPr>
            <a:spLocks noGrp="1"/>
          </p:cNvSpPr>
          <p:nvPr>
            <p:ph type="sldNum" sz="quarter" idx="12"/>
          </p:nvPr>
        </p:nvSpPr>
        <p:spPr/>
        <p:txBody>
          <a:bodyPr/>
          <a:lstStyle/>
          <a:p>
            <a:fld id="{37E8B9CB-C39D-4882-9D74-7B587DA98D8E}" type="slidenum">
              <a:rPr lang="en-US" smtClean="0"/>
              <a:t>‹#›</a:t>
            </a:fld>
            <a:endParaRPr lang="en-US" dirty="0"/>
          </a:p>
        </p:txBody>
      </p:sp>
    </p:spTree>
    <p:extLst>
      <p:ext uri="{BB962C8B-B14F-4D97-AF65-F5344CB8AC3E}">
        <p14:creationId xmlns:p14="http://schemas.microsoft.com/office/powerpoint/2010/main" val="285856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7749D-DAF3-BF45-B39E-F5B4E975C2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D6DD73-A89A-F54B-B84C-971DC2A94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71C07-BBED-C84D-A555-C1E3D8813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BC37A-A6C3-407E-B3EE-8ADDF318606E}" type="datetimeFigureOut">
              <a:rPr lang="en-US" smtClean="0"/>
              <a:t>1/4/2024</a:t>
            </a:fld>
            <a:endParaRPr lang="en-US" dirty="0"/>
          </a:p>
        </p:txBody>
      </p:sp>
      <p:sp>
        <p:nvSpPr>
          <p:cNvPr id="5" name="Footer Placeholder 4">
            <a:extLst>
              <a:ext uri="{FF2B5EF4-FFF2-40B4-BE49-F238E27FC236}">
                <a16:creationId xmlns:a16="http://schemas.microsoft.com/office/drawing/2014/main" id="{84271FD0-1408-974D-A915-FA4303466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BB02933-2C45-6E44-B7D7-E871DABAE6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8B9CB-C39D-4882-9D74-7B587DA98D8E}" type="slidenum">
              <a:rPr lang="en-US" smtClean="0"/>
              <a:t>‹#›</a:t>
            </a:fld>
            <a:endParaRPr lang="en-US" dirty="0"/>
          </a:p>
        </p:txBody>
      </p:sp>
    </p:spTree>
    <p:extLst>
      <p:ext uri="{BB962C8B-B14F-4D97-AF65-F5344CB8AC3E}">
        <p14:creationId xmlns:p14="http://schemas.microsoft.com/office/powerpoint/2010/main" val="2098485056"/>
      </p:ext>
    </p:extLst>
  </p:cSld>
  <p:clrMap bg1="lt1" tx1="dk1" bg2="lt2" tx2="dk2" accent1="accent1" accent2="accent2" accent3="accent3" accent4="accent4" accent5="accent5" accent6="accent6" hlink="hlink" folHlink="folHlink"/>
  <p:sldLayoutIdLst>
    <p:sldLayoutId id="2147483689" r:id="rId1"/>
    <p:sldLayoutId id="2147483679" r:id="rId2"/>
    <p:sldLayoutId id="214748369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824A5-84EC-484A-B091-F0E93DD81B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7B64C-5D72-4B4F-9773-B555A84BB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4C1FD-CDDA-42EF-8984-4E3C095C45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1/4/2024</a:t>
            </a:fld>
            <a:endParaRPr lang="en-US" dirty="0"/>
          </a:p>
        </p:txBody>
      </p:sp>
      <p:sp>
        <p:nvSpPr>
          <p:cNvPr id="5" name="Footer Placeholder 4">
            <a:extLst>
              <a:ext uri="{FF2B5EF4-FFF2-40B4-BE49-F238E27FC236}">
                <a16:creationId xmlns:a16="http://schemas.microsoft.com/office/drawing/2014/main" id="{B2BF3231-19D4-45CB-9B7E-88385A3E9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5FBE5AB-80CE-4830-92B0-8D6CA50DEC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061940"/>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hyperlink" Target="mailto:info@bluelionllc.com" TargetMode="Externa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5" Type="http://schemas.openxmlformats.org/officeDocument/2006/relationships/image" Target="../media/image1.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g"/><Relationship Id="rId3" Type="http://schemas.openxmlformats.org/officeDocument/2006/relationships/image" Target="../media/image4.png"/><Relationship Id="rId7" Type="http://schemas.openxmlformats.org/officeDocument/2006/relationships/image" Target="../media/image9.jpeg"/><Relationship Id="rId12"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eg"/><Relationship Id="rId15" Type="http://schemas.openxmlformats.org/officeDocument/2006/relationships/image" Target="../media/image16.jp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7AE18A-A6E9-3143-920C-E1F56A38E81F}"/>
              </a:ext>
            </a:extLst>
          </p:cNvPr>
          <p:cNvSpPr>
            <a:spLocks noGrp="1"/>
          </p:cNvSpPr>
          <p:nvPr>
            <p:ph type="title"/>
          </p:nvPr>
        </p:nvSpPr>
        <p:spPr>
          <a:xfrm>
            <a:off x="932507" y="924319"/>
            <a:ext cx="10556341" cy="1615333"/>
          </a:xfrm>
        </p:spPr>
        <p:txBody>
          <a:bodyPr>
            <a:normAutofit/>
          </a:bodyPr>
          <a:lstStyle/>
          <a:p>
            <a:pPr algn="ctr"/>
            <a:r>
              <a:rPr lang="en-US" sz="54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BlueLion in Partnership with </a:t>
            </a:r>
            <a:br>
              <a:rPr lang="en-US" sz="54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br>
            <a:r>
              <a:rPr lang="en-US" sz="54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Garage Door Freedom</a:t>
            </a:r>
          </a:p>
        </p:txBody>
      </p:sp>
      <p:pic>
        <p:nvPicPr>
          <p:cNvPr id="6" name="Picture 5" descr="A close up of a sign&#10;&#10;Description automatically generated">
            <a:extLst>
              <a:ext uri="{FF2B5EF4-FFF2-40B4-BE49-F238E27FC236}">
                <a16:creationId xmlns:a16="http://schemas.microsoft.com/office/drawing/2014/main" id="{D3A7DEC2-5F71-4F42-A8C0-9A2D8ADCA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280" y="2600269"/>
            <a:ext cx="2561010" cy="2457274"/>
          </a:xfrm>
          <a:prstGeom prst="rect">
            <a:avLst/>
          </a:prstGeom>
        </p:spPr>
      </p:pic>
      <p:sp>
        <p:nvSpPr>
          <p:cNvPr id="7" name="Rectangle 6">
            <a:extLst>
              <a:ext uri="{FF2B5EF4-FFF2-40B4-BE49-F238E27FC236}">
                <a16:creationId xmlns:a16="http://schemas.microsoft.com/office/drawing/2014/main" id="{441B6A38-A123-F444-BA88-A0DAF7772649}"/>
              </a:ext>
            </a:extLst>
          </p:cNvPr>
          <p:cNvSpPr/>
          <p:nvPr/>
        </p:nvSpPr>
        <p:spPr>
          <a:xfrm>
            <a:off x="0" y="5854733"/>
            <a:ext cx="12192000" cy="109728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D7203B6E-B129-8703-6C12-7F1189B7F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585" y="2539652"/>
            <a:ext cx="3704535" cy="258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2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96CB8-2190-A046-9F42-47084C7B328B}"/>
              </a:ext>
            </a:extLst>
          </p:cNvPr>
          <p:cNvSpPr/>
          <p:nvPr/>
        </p:nvSpPr>
        <p:spPr>
          <a:xfrm>
            <a:off x="9903655" y="-66822"/>
            <a:ext cx="2473966" cy="6991643"/>
          </a:xfrm>
          <a:prstGeom prst="rect">
            <a:avLst/>
          </a:prstGeom>
          <a:solidFill>
            <a:srgbClr val="1A2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79918-2323-4428-A174-AC22FC71E490}"/>
              </a:ext>
            </a:extLst>
          </p:cNvPr>
          <p:cNvSpPr>
            <a:spLocks noGrp="1"/>
          </p:cNvSpPr>
          <p:nvPr>
            <p:ph type="title"/>
          </p:nvPr>
        </p:nvSpPr>
        <p:spPr>
          <a:xfrm>
            <a:off x="182173" y="1074421"/>
            <a:ext cx="10515600" cy="1103542"/>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Violation #1 Failure to pay</a:t>
            </a:r>
          </a:p>
        </p:txBody>
      </p:sp>
      <p:pic>
        <p:nvPicPr>
          <p:cNvPr id="6" name="Picture 5" descr="A picture containing text, sign, vector graphics&#10;&#10;Description automatically generated">
            <a:extLst>
              <a:ext uri="{FF2B5EF4-FFF2-40B4-BE49-F238E27FC236}">
                <a16:creationId xmlns:a16="http://schemas.microsoft.com/office/drawing/2014/main" id="{027A03B2-B3EC-C642-887C-8E5CB3CA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069" y="5472330"/>
            <a:ext cx="1286691" cy="1234440"/>
          </a:xfrm>
          <a:prstGeom prst="rect">
            <a:avLst/>
          </a:prstGeom>
        </p:spPr>
      </p:pic>
      <p:pic>
        <p:nvPicPr>
          <p:cNvPr id="7" name="Picture 2" descr="Blue Lion diagonal element">
            <a:extLst>
              <a:ext uri="{FF2B5EF4-FFF2-40B4-BE49-F238E27FC236}">
                <a16:creationId xmlns:a16="http://schemas.microsoft.com/office/drawing/2014/main" id="{259DD792-8711-40E7-A0BB-804C76A57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684593" y="164875"/>
            <a:ext cx="13601584" cy="80319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ACE03C6F-E021-4205-9747-00E914F696E6}"/>
              </a:ext>
            </a:extLst>
          </p:cNvPr>
          <p:cNvSpPr>
            <a:spLocks noGrp="1"/>
          </p:cNvSpPr>
          <p:nvPr>
            <p:ph idx="1"/>
          </p:nvPr>
        </p:nvSpPr>
        <p:spPr>
          <a:xfrm>
            <a:off x="528190" y="2117075"/>
            <a:ext cx="9234313" cy="3907027"/>
          </a:xfrm>
        </p:spPr>
        <p:txBody>
          <a:bodyPr>
            <a:normAutofit/>
          </a:bodyPr>
          <a:lstStyle/>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All wages due for hours worked </a:t>
            </a:r>
          </a:p>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Fringe benefits</a:t>
            </a:r>
          </a:p>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Breaks less than 20 minutes, etc.</a:t>
            </a:r>
          </a:p>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Payment of wages when resigning or terminated </a:t>
            </a:r>
          </a:p>
        </p:txBody>
      </p:sp>
    </p:spTree>
    <p:extLst>
      <p:ext uri="{BB962C8B-B14F-4D97-AF65-F5344CB8AC3E}">
        <p14:creationId xmlns:p14="http://schemas.microsoft.com/office/powerpoint/2010/main" val="211139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78E2-2CA7-A94D-B0ED-E598CA668AAE}"/>
              </a:ext>
            </a:extLst>
          </p:cNvPr>
          <p:cNvSpPr/>
          <p:nvPr/>
        </p:nvSpPr>
        <p:spPr>
          <a:xfrm>
            <a:off x="-146894" y="-137160"/>
            <a:ext cx="243289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2383E-4809-4905-A26D-0DD91E46A092}"/>
              </a:ext>
            </a:extLst>
          </p:cNvPr>
          <p:cNvSpPr>
            <a:spLocks noGrp="1"/>
          </p:cNvSpPr>
          <p:nvPr>
            <p:ph type="title"/>
          </p:nvPr>
        </p:nvSpPr>
        <p:spPr>
          <a:xfrm>
            <a:off x="2565267" y="72941"/>
            <a:ext cx="8939345" cy="1101451"/>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Violation #2 Record Keeping</a:t>
            </a:r>
          </a:p>
        </p:txBody>
      </p:sp>
      <p:sp>
        <p:nvSpPr>
          <p:cNvPr id="3" name="Content Placeholder 2">
            <a:extLst>
              <a:ext uri="{FF2B5EF4-FFF2-40B4-BE49-F238E27FC236}">
                <a16:creationId xmlns:a16="http://schemas.microsoft.com/office/drawing/2014/main" id="{BDDB4CE4-04CB-4851-90FD-3527BF2B4FD7}"/>
              </a:ext>
            </a:extLst>
          </p:cNvPr>
          <p:cNvSpPr>
            <a:spLocks noGrp="1"/>
          </p:cNvSpPr>
          <p:nvPr>
            <p:ph idx="1"/>
          </p:nvPr>
        </p:nvSpPr>
        <p:spPr>
          <a:xfrm>
            <a:off x="2565267" y="1174392"/>
            <a:ext cx="9234313" cy="3907027"/>
          </a:xfrm>
        </p:spPr>
        <p:txBody>
          <a:bodyPr>
            <a:normAutofit/>
          </a:bodyPr>
          <a:lstStyle/>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Failure to keep accurate record of all hours worked.</a:t>
            </a:r>
          </a:p>
          <a:p>
            <a:pPr marL="457200" indent="-457200">
              <a:lnSpc>
                <a:spcPct val="110000"/>
              </a:lnSpc>
              <a:buBlip>
                <a:blip r:embed="rId3"/>
              </a:buBlip>
            </a:pPr>
            <a:endParaRPr lang="en-US" dirty="0">
              <a:solidFill>
                <a:srgbClr val="0A2C6C"/>
              </a:solidFill>
              <a:latin typeface="Roboto" panose="02000000000000000000" pitchFamily="2" charset="0"/>
              <a:ea typeface="Roboto" panose="02000000000000000000" pitchFamily="2" charset="0"/>
              <a:cs typeface="Calibri Light" panose="020F0302020204030204" pitchFamily="34" charset="0"/>
            </a:endParaRPr>
          </a:p>
        </p:txBody>
      </p:sp>
      <p:pic>
        <p:nvPicPr>
          <p:cNvPr id="6" name="Picture 2" descr="Blue Lion diagonal element">
            <a:extLst>
              <a:ext uri="{FF2B5EF4-FFF2-40B4-BE49-F238E27FC236}">
                <a16:creationId xmlns:a16="http://schemas.microsoft.com/office/drawing/2014/main" id="{7F75ACA6-371F-754D-BD0D-FD771A884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23217" y="5974536"/>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89B24C0-96E4-1F4E-8413-9BA73546B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6894" y="5543290"/>
            <a:ext cx="1286553" cy="1234440"/>
          </a:xfrm>
          <a:prstGeom prst="rect">
            <a:avLst/>
          </a:prstGeom>
        </p:spPr>
      </p:pic>
    </p:spTree>
    <p:extLst>
      <p:ext uri="{BB962C8B-B14F-4D97-AF65-F5344CB8AC3E}">
        <p14:creationId xmlns:p14="http://schemas.microsoft.com/office/powerpoint/2010/main" val="442278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4F65D-02A3-F648-8049-CE74F270757B}"/>
              </a:ext>
            </a:extLst>
          </p:cNvPr>
          <p:cNvSpPr/>
          <p:nvPr/>
        </p:nvSpPr>
        <p:spPr>
          <a:xfrm>
            <a:off x="-56001" y="-127733"/>
            <a:ext cx="12344400" cy="585216"/>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Blue Lion diagonal element">
            <a:extLst>
              <a:ext uri="{FF2B5EF4-FFF2-40B4-BE49-F238E27FC236}">
                <a16:creationId xmlns:a16="http://schemas.microsoft.com/office/drawing/2014/main" id="{6BACD498-F42F-C445-A4B7-752FC834F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684593" y="164875"/>
            <a:ext cx="13601584" cy="8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AB9F93BF-7A44-420A-B0F8-3C25E15A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56" y="5458686"/>
            <a:ext cx="1286553" cy="1234440"/>
          </a:xfrm>
          <a:prstGeom prst="rect">
            <a:avLst/>
          </a:prstGeom>
        </p:spPr>
      </p:pic>
      <p:sp>
        <p:nvSpPr>
          <p:cNvPr id="6" name="Content Placeholder 2">
            <a:extLst>
              <a:ext uri="{FF2B5EF4-FFF2-40B4-BE49-F238E27FC236}">
                <a16:creationId xmlns:a16="http://schemas.microsoft.com/office/drawing/2014/main" id="{371E5EF5-EAFA-4094-B205-B6AEADB4B62B}"/>
              </a:ext>
            </a:extLst>
          </p:cNvPr>
          <p:cNvSpPr>
            <a:spLocks noGrp="1"/>
          </p:cNvSpPr>
          <p:nvPr>
            <p:ph idx="1"/>
          </p:nvPr>
        </p:nvSpPr>
        <p:spPr>
          <a:xfrm>
            <a:off x="850767" y="1930464"/>
            <a:ext cx="9234313" cy="3907027"/>
          </a:xfrm>
        </p:spPr>
        <p:txBody>
          <a:bodyPr>
            <a:normAutofit/>
          </a:bodyPr>
          <a:lstStyle/>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Employing workers under 18 (not having proper paperwork, hours violations, or working in a hazardous environment)</a:t>
            </a:r>
            <a:r>
              <a:rPr lang="en-US" dirty="0">
                <a:solidFill>
                  <a:srgbClr val="0A2C6C"/>
                </a:solidFill>
                <a:latin typeface="Roboto" panose="02000000000000000000" pitchFamily="2" charset="0"/>
                <a:ea typeface="Roboto" panose="02000000000000000000" pitchFamily="2" charset="0"/>
              </a:rPr>
              <a:t>. </a:t>
            </a:r>
          </a:p>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Not adhering to meal breaks guidelines</a:t>
            </a:r>
          </a:p>
          <a:p>
            <a:pPr marL="0" indent="0">
              <a:lnSpc>
                <a:spcPct val="110000"/>
              </a:lnSpc>
              <a:buNone/>
            </a:pPr>
            <a:endParaRPr lang="en-US" dirty="0">
              <a:solidFill>
                <a:srgbClr val="0A2C6C"/>
              </a:solidFill>
              <a:latin typeface="Roboto" panose="02000000000000000000" pitchFamily="2" charset="0"/>
              <a:ea typeface="Roboto" panose="02000000000000000000" pitchFamily="2" charset="0"/>
            </a:endParaRPr>
          </a:p>
        </p:txBody>
      </p:sp>
      <p:sp>
        <p:nvSpPr>
          <p:cNvPr id="7" name="Title 1">
            <a:extLst>
              <a:ext uri="{FF2B5EF4-FFF2-40B4-BE49-F238E27FC236}">
                <a16:creationId xmlns:a16="http://schemas.microsoft.com/office/drawing/2014/main" id="{7EFD0D20-2E13-4F31-884E-A5A072D472D7}"/>
              </a:ext>
            </a:extLst>
          </p:cNvPr>
          <p:cNvSpPr>
            <a:spLocks noGrp="1"/>
          </p:cNvSpPr>
          <p:nvPr>
            <p:ph type="title"/>
          </p:nvPr>
        </p:nvSpPr>
        <p:spPr>
          <a:xfrm>
            <a:off x="850767" y="829013"/>
            <a:ext cx="9847189" cy="1101451"/>
          </a:xfrm>
        </p:spPr>
        <p:txBody>
          <a:bodyPr>
            <a:normAutofit fontScale="90000"/>
          </a:bodyPr>
          <a:lstStyle/>
          <a:p>
            <a:r>
              <a:rPr lang="en-US" dirty="0">
                <a:solidFill>
                  <a:srgbClr val="5377B4"/>
                </a:solidFill>
                <a:latin typeface="Roboto Medium" panose="02000000000000000000" pitchFamily="2" charset="0"/>
                <a:ea typeface="Roboto Medium" panose="02000000000000000000" pitchFamily="2" charset="0"/>
              </a:rPr>
              <a:t>Violation #3 Illegal Employment Practices</a:t>
            </a:r>
          </a:p>
        </p:txBody>
      </p:sp>
    </p:spTree>
    <p:extLst>
      <p:ext uri="{BB962C8B-B14F-4D97-AF65-F5344CB8AC3E}">
        <p14:creationId xmlns:p14="http://schemas.microsoft.com/office/powerpoint/2010/main" val="16305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96CB8-2190-A046-9F42-47084C7B328B}"/>
              </a:ext>
            </a:extLst>
          </p:cNvPr>
          <p:cNvSpPr/>
          <p:nvPr/>
        </p:nvSpPr>
        <p:spPr>
          <a:xfrm>
            <a:off x="9903655" y="-66822"/>
            <a:ext cx="2473966" cy="6991643"/>
          </a:xfrm>
          <a:prstGeom prst="rect">
            <a:avLst/>
          </a:prstGeom>
          <a:solidFill>
            <a:srgbClr val="1A2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79918-2323-4428-A174-AC22FC71E490}"/>
              </a:ext>
            </a:extLst>
          </p:cNvPr>
          <p:cNvSpPr>
            <a:spLocks noGrp="1"/>
          </p:cNvSpPr>
          <p:nvPr>
            <p:ph type="title"/>
          </p:nvPr>
        </p:nvSpPr>
        <p:spPr>
          <a:xfrm>
            <a:off x="182173" y="1074421"/>
            <a:ext cx="10515600" cy="1103542"/>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Violation #4 Undocumented Workers</a:t>
            </a:r>
          </a:p>
        </p:txBody>
      </p:sp>
      <p:pic>
        <p:nvPicPr>
          <p:cNvPr id="6" name="Picture 5" descr="A picture containing text, sign, vector graphics&#10;&#10;Description automatically generated">
            <a:extLst>
              <a:ext uri="{FF2B5EF4-FFF2-40B4-BE49-F238E27FC236}">
                <a16:creationId xmlns:a16="http://schemas.microsoft.com/office/drawing/2014/main" id="{027A03B2-B3EC-C642-887C-8E5CB3CA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101" y="5472331"/>
            <a:ext cx="1286691" cy="1234440"/>
          </a:xfrm>
          <a:prstGeom prst="rect">
            <a:avLst/>
          </a:prstGeom>
        </p:spPr>
      </p:pic>
      <p:pic>
        <p:nvPicPr>
          <p:cNvPr id="7" name="Picture 2" descr="Blue Lion diagonal element">
            <a:extLst>
              <a:ext uri="{FF2B5EF4-FFF2-40B4-BE49-F238E27FC236}">
                <a16:creationId xmlns:a16="http://schemas.microsoft.com/office/drawing/2014/main" id="{259DD792-8711-40E7-A0BB-804C76A57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684593" y="164875"/>
            <a:ext cx="13601584" cy="80319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ACE03C6F-E021-4205-9747-00E914F696E6}"/>
              </a:ext>
            </a:extLst>
          </p:cNvPr>
          <p:cNvSpPr>
            <a:spLocks noGrp="1"/>
          </p:cNvSpPr>
          <p:nvPr>
            <p:ph idx="1"/>
          </p:nvPr>
        </p:nvSpPr>
        <p:spPr>
          <a:xfrm>
            <a:off x="182173" y="2177963"/>
            <a:ext cx="9234313" cy="3907027"/>
          </a:xfrm>
        </p:spPr>
        <p:txBody>
          <a:bodyPr>
            <a:normAutofit/>
          </a:bodyPr>
          <a:lstStyle/>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Employment of Undocumented Worker’s Prohibited</a:t>
            </a:r>
            <a:r>
              <a:rPr lang="en-US" sz="3600" dirty="0">
                <a:solidFill>
                  <a:srgbClr val="0A2C6C"/>
                </a:solidFill>
                <a:latin typeface="Roboto" panose="02000000000000000000" pitchFamily="2" charset="0"/>
                <a:ea typeface="Roboto" panose="02000000000000000000" pitchFamily="2" charset="0"/>
              </a:rPr>
              <a:t>. </a:t>
            </a:r>
          </a:p>
          <a:p>
            <a:pPr marL="0" indent="0">
              <a:lnSpc>
                <a:spcPct val="110000"/>
              </a:lnSpc>
              <a:buNone/>
            </a:pPr>
            <a:endParaRPr lang="en-US" sz="3600" dirty="0">
              <a:solidFill>
                <a:srgbClr val="0A2C6C"/>
              </a:solidFill>
              <a:latin typeface="Roboto" panose="02000000000000000000" pitchFamily="2" charset="0"/>
              <a:ea typeface="Roboto" panose="02000000000000000000" pitchFamily="2" charset="0"/>
            </a:endParaRPr>
          </a:p>
          <a:p>
            <a:pPr marL="0" indent="0">
              <a:lnSpc>
                <a:spcPct val="110000"/>
              </a:lnSpc>
              <a:buNone/>
            </a:pPr>
            <a:endParaRPr lang="en-US" dirty="0">
              <a:solidFill>
                <a:srgbClr val="0A2C6C"/>
              </a:solidFill>
              <a:latin typeface="Roboto" panose="02000000000000000000" pitchFamily="2" charset="0"/>
              <a:ea typeface="Roboto" panose="02000000000000000000" pitchFamily="2" charset="0"/>
              <a:cs typeface="Angsana New" panose="02020603050405020304" pitchFamily="18" charset="-34"/>
            </a:endParaRPr>
          </a:p>
        </p:txBody>
      </p:sp>
    </p:spTree>
    <p:extLst>
      <p:ext uri="{BB962C8B-B14F-4D97-AF65-F5344CB8AC3E}">
        <p14:creationId xmlns:p14="http://schemas.microsoft.com/office/powerpoint/2010/main" val="418596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78E2-2CA7-A94D-B0ED-E598CA668AAE}"/>
              </a:ext>
            </a:extLst>
          </p:cNvPr>
          <p:cNvSpPr/>
          <p:nvPr/>
        </p:nvSpPr>
        <p:spPr>
          <a:xfrm>
            <a:off x="-146894" y="-137160"/>
            <a:ext cx="243289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2383E-4809-4905-A26D-0DD91E46A092}"/>
              </a:ext>
            </a:extLst>
          </p:cNvPr>
          <p:cNvSpPr>
            <a:spLocks noGrp="1"/>
          </p:cNvSpPr>
          <p:nvPr>
            <p:ph type="title"/>
          </p:nvPr>
        </p:nvSpPr>
        <p:spPr>
          <a:xfrm>
            <a:off x="2565267" y="72941"/>
            <a:ext cx="8939345" cy="1101451"/>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Violation #5 Required Pay</a:t>
            </a:r>
          </a:p>
        </p:txBody>
      </p:sp>
      <p:sp>
        <p:nvSpPr>
          <p:cNvPr id="3" name="Content Placeholder 2">
            <a:extLst>
              <a:ext uri="{FF2B5EF4-FFF2-40B4-BE49-F238E27FC236}">
                <a16:creationId xmlns:a16="http://schemas.microsoft.com/office/drawing/2014/main" id="{BDDB4CE4-04CB-4851-90FD-3527BF2B4FD7}"/>
              </a:ext>
            </a:extLst>
          </p:cNvPr>
          <p:cNvSpPr>
            <a:spLocks noGrp="1"/>
          </p:cNvSpPr>
          <p:nvPr>
            <p:ph idx="1"/>
          </p:nvPr>
        </p:nvSpPr>
        <p:spPr>
          <a:xfrm>
            <a:off x="2565267" y="1174392"/>
            <a:ext cx="9234313" cy="3907027"/>
          </a:xfrm>
        </p:spPr>
        <p:txBody>
          <a:bodyPr>
            <a:normAutofit/>
          </a:bodyPr>
          <a:lstStyle/>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rPr>
              <a:t>Failure to pay minimum jour pay at their regular rate of pay on a given day that an employee reports to work at the request of the employer. </a:t>
            </a:r>
          </a:p>
          <a:p>
            <a:pPr marL="0" indent="0">
              <a:lnSpc>
                <a:spcPct val="110000"/>
              </a:lnSpc>
              <a:buNone/>
            </a:pPr>
            <a:endParaRPr lang="en-US" dirty="0">
              <a:solidFill>
                <a:srgbClr val="0A2C6C"/>
              </a:solidFill>
              <a:latin typeface="Roboto" panose="02000000000000000000" pitchFamily="2" charset="0"/>
              <a:ea typeface="Roboto" panose="02000000000000000000" pitchFamily="2" charset="0"/>
            </a:endParaRPr>
          </a:p>
        </p:txBody>
      </p:sp>
      <p:pic>
        <p:nvPicPr>
          <p:cNvPr id="6" name="Picture 2" descr="Blue Lion diagonal element">
            <a:extLst>
              <a:ext uri="{FF2B5EF4-FFF2-40B4-BE49-F238E27FC236}">
                <a16:creationId xmlns:a16="http://schemas.microsoft.com/office/drawing/2014/main" id="{7F75ACA6-371F-754D-BD0D-FD771A884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92420" y="6527948"/>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89B24C0-96E4-1F4E-8413-9BA73546B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0957" y="5519227"/>
            <a:ext cx="1286553" cy="1234440"/>
          </a:xfrm>
          <a:prstGeom prst="rect">
            <a:avLst/>
          </a:prstGeom>
        </p:spPr>
      </p:pic>
    </p:spTree>
    <p:extLst>
      <p:ext uri="{BB962C8B-B14F-4D97-AF65-F5344CB8AC3E}">
        <p14:creationId xmlns:p14="http://schemas.microsoft.com/office/powerpoint/2010/main" val="1426037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4F65D-02A3-F648-8049-CE74F270757B}"/>
              </a:ext>
            </a:extLst>
          </p:cNvPr>
          <p:cNvSpPr/>
          <p:nvPr/>
        </p:nvSpPr>
        <p:spPr>
          <a:xfrm>
            <a:off x="-56001" y="-127733"/>
            <a:ext cx="12344400" cy="585216"/>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Blue Lion diagonal element">
            <a:extLst>
              <a:ext uri="{FF2B5EF4-FFF2-40B4-BE49-F238E27FC236}">
                <a16:creationId xmlns:a16="http://schemas.microsoft.com/office/drawing/2014/main" id="{6BACD498-F42F-C445-A4B7-752FC834F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338667" y="164875"/>
            <a:ext cx="12578324" cy="8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AB9F93BF-7A44-420A-B0F8-3C25E15A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56" y="5458686"/>
            <a:ext cx="1286553" cy="1234440"/>
          </a:xfrm>
          <a:prstGeom prst="rect">
            <a:avLst/>
          </a:prstGeom>
        </p:spPr>
      </p:pic>
      <p:sp>
        <p:nvSpPr>
          <p:cNvPr id="6" name="Content Placeholder 2">
            <a:extLst>
              <a:ext uri="{FF2B5EF4-FFF2-40B4-BE49-F238E27FC236}">
                <a16:creationId xmlns:a16="http://schemas.microsoft.com/office/drawing/2014/main" id="{371E5EF5-EAFA-4094-B205-B6AEADB4B62B}"/>
              </a:ext>
            </a:extLst>
          </p:cNvPr>
          <p:cNvSpPr>
            <a:spLocks noGrp="1"/>
          </p:cNvSpPr>
          <p:nvPr>
            <p:ph idx="1"/>
          </p:nvPr>
        </p:nvSpPr>
        <p:spPr>
          <a:xfrm>
            <a:off x="850767" y="1930464"/>
            <a:ext cx="9234313" cy="3907027"/>
          </a:xfrm>
        </p:spPr>
        <p:txBody>
          <a:bodyPr>
            <a:normAutofit/>
          </a:bodyPr>
          <a:lstStyle/>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Failure to secure and maintain workers compensation coverage and misclassification of employees. </a:t>
            </a:r>
            <a:r>
              <a:rPr lang="en-US" dirty="0">
                <a:solidFill>
                  <a:srgbClr val="0A2C6C"/>
                </a:solidFill>
                <a:latin typeface="Roboto" panose="02000000000000000000" pitchFamily="2" charset="0"/>
                <a:ea typeface="Roboto" panose="02000000000000000000" pitchFamily="2" charset="0"/>
                <a:cs typeface="Angsana New" panose="02020603050405020304" pitchFamily="18" charset="-34"/>
              </a:rPr>
              <a:t>	</a:t>
            </a:r>
          </a:p>
          <a:p>
            <a:pPr marL="914400" lvl="1" indent="-457200">
              <a:lnSpc>
                <a:spcPct val="110000"/>
              </a:lnSpc>
              <a:buBlip>
                <a:blip r:embed="rId5"/>
              </a:buBlip>
            </a:pPr>
            <a:endParaRPr lang="en-US" dirty="0">
              <a:solidFill>
                <a:srgbClr val="0A2C6C"/>
              </a:solidFill>
              <a:latin typeface="Roboto" panose="02000000000000000000" pitchFamily="2" charset="0"/>
              <a:ea typeface="Roboto" panose="02000000000000000000" pitchFamily="2" charset="0"/>
              <a:cs typeface="Angsana New" panose="02020603050405020304" pitchFamily="18" charset="-34"/>
            </a:endParaRPr>
          </a:p>
        </p:txBody>
      </p:sp>
      <p:sp>
        <p:nvSpPr>
          <p:cNvPr id="7" name="Title 1">
            <a:extLst>
              <a:ext uri="{FF2B5EF4-FFF2-40B4-BE49-F238E27FC236}">
                <a16:creationId xmlns:a16="http://schemas.microsoft.com/office/drawing/2014/main" id="{7EFD0D20-2E13-4F31-884E-A5A072D472D7}"/>
              </a:ext>
            </a:extLst>
          </p:cNvPr>
          <p:cNvSpPr>
            <a:spLocks noGrp="1"/>
          </p:cNvSpPr>
          <p:nvPr>
            <p:ph type="title"/>
          </p:nvPr>
        </p:nvSpPr>
        <p:spPr>
          <a:xfrm>
            <a:off x="850766" y="829013"/>
            <a:ext cx="10948813" cy="1101451"/>
          </a:xfrm>
        </p:spPr>
        <p:txBody>
          <a:bodyPr>
            <a:normAutofit fontScale="90000"/>
          </a:bodyPr>
          <a:lstStyle/>
          <a:p>
            <a:r>
              <a:rPr lang="en-US" dirty="0">
                <a:solidFill>
                  <a:srgbClr val="5377B4"/>
                </a:solidFill>
                <a:latin typeface="Roboto Medium" panose="02000000000000000000" pitchFamily="2" charset="0"/>
                <a:ea typeface="Roboto Medium" panose="02000000000000000000" pitchFamily="2" charset="0"/>
              </a:rPr>
              <a:t>Violation #6 Workers Compensation Insurance</a:t>
            </a:r>
          </a:p>
        </p:txBody>
      </p:sp>
    </p:spTree>
    <p:extLst>
      <p:ext uri="{BB962C8B-B14F-4D97-AF65-F5344CB8AC3E}">
        <p14:creationId xmlns:p14="http://schemas.microsoft.com/office/powerpoint/2010/main" val="1956861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96CB8-2190-A046-9F42-47084C7B328B}"/>
              </a:ext>
            </a:extLst>
          </p:cNvPr>
          <p:cNvSpPr/>
          <p:nvPr/>
        </p:nvSpPr>
        <p:spPr>
          <a:xfrm>
            <a:off x="9903655" y="-66822"/>
            <a:ext cx="2473966" cy="6991643"/>
          </a:xfrm>
          <a:prstGeom prst="rect">
            <a:avLst/>
          </a:prstGeom>
          <a:solidFill>
            <a:srgbClr val="1A2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79918-2323-4428-A174-AC22FC71E490}"/>
              </a:ext>
            </a:extLst>
          </p:cNvPr>
          <p:cNvSpPr>
            <a:spLocks noGrp="1"/>
          </p:cNvSpPr>
          <p:nvPr>
            <p:ph type="title"/>
          </p:nvPr>
        </p:nvSpPr>
        <p:spPr>
          <a:xfrm>
            <a:off x="182173" y="1074421"/>
            <a:ext cx="10515600" cy="1103542"/>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Violation #7 Wage Deduction</a:t>
            </a:r>
          </a:p>
        </p:txBody>
      </p:sp>
      <p:pic>
        <p:nvPicPr>
          <p:cNvPr id="6" name="Picture 5" descr="A picture containing text, sign, vector graphics&#10;&#10;Description automatically generated">
            <a:extLst>
              <a:ext uri="{FF2B5EF4-FFF2-40B4-BE49-F238E27FC236}">
                <a16:creationId xmlns:a16="http://schemas.microsoft.com/office/drawing/2014/main" id="{027A03B2-B3EC-C642-887C-8E5CB3CA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101" y="5472331"/>
            <a:ext cx="1286691" cy="1234440"/>
          </a:xfrm>
          <a:prstGeom prst="rect">
            <a:avLst/>
          </a:prstGeom>
        </p:spPr>
      </p:pic>
      <p:pic>
        <p:nvPicPr>
          <p:cNvPr id="7" name="Picture 2" descr="Blue Lion diagonal element">
            <a:extLst>
              <a:ext uri="{FF2B5EF4-FFF2-40B4-BE49-F238E27FC236}">
                <a16:creationId xmlns:a16="http://schemas.microsoft.com/office/drawing/2014/main" id="{259DD792-8711-40E7-A0BB-804C76A57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684593" y="164875"/>
            <a:ext cx="13601584" cy="80319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38399E2-086A-4FBD-962F-AA6EDF043D22}"/>
              </a:ext>
            </a:extLst>
          </p:cNvPr>
          <p:cNvSpPr txBox="1">
            <a:spLocks/>
          </p:cNvSpPr>
          <p:nvPr/>
        </p:nvSpPr>
        <p:spPr>
          <a:xfrm>
            <a:off x="528190" y="2117075"/>
            <a:ext cx="9234313" cy="3907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buFont typeface="Arial" panose="020B0604020202020204" pitchFamily="34" charset="0"/>
              <a:buBlip>
                <a:blip r:embed="rId5"/>
              </a:buBlip>
            </a:pPr>
            <a:r>
              <a:rPr lang="en-US" dirty="0">
                <a:solidFill>
                  <a:srgbClr val="0A2C6C"/>
                </a:solidFill>
                <a:latin typeface="Roboto" panose="02000000000000000000" pitchFamily="2" charset="0"/>
                <a:ea typeface="Roboto" panose="02000000000000000000" pitchFamily="2" charset="0"/>
              </a:rPr>
              <a:t>Illegal deductions from wages. </a:t>
            </a:r>
          </a:p>
        </p:txBody>
      </p:sp>
    </p:spTree>
    <p:extLst>
      <p:ext uri="{BB962C8B-B14F-4D97-AF65-F5344CB8AC3E}">
        <p14:creationId xmlns:p14="http://schemas.microsoft.com/office/powerpoint/2010/main" val="421830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78E2-2CA7-A94D-B0ED-E598CA668AAE}"/>
              </a:ext>
            </a:extLst>
          </p:cNvPr>
          <p:cNvSpPr/>
          <p:nvPr/>
        </p:nvSpPr>
        <p:spPr>
          <a:xfrm>
            <a:off x="-146894" y="-137160"/>
            <a:ext cx="243289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2383E-4809-4905-A26D-0DD91E46A092}"/>
              </a:ext>
            </a:extLst>
          </p:cNvPr>
          <p:cNvSpPr>
            <a:spLocks noGrp="1"/>
          </p:cNvSpPr>
          <p:nvPr>
            <p:ph type="title"/>
          </p:nvPr>
        </p:nvSpPr>
        <p:spPr>
          <a:xfrm>
            <a:off x="2565267" y="72941"/>
            <a:ext cx="8939345" cy="1101451"/>
          </a:xfrm>
        </p:spPr>
        <p:txBody>
          <a:bodyPr>
            <a:normAutofit fontScale="90000"/>
          </a:bodyPr>
          <a:lstStyle/>
          <a:p>
            <a:r>
              <a:rPr lang="en-US" dirty="0">
                <a:solidFill>
                  <a:srgbClr val="5377B4"/>
                </a:solidFill>
                <a:latin typeface="Roboto Medium" panose="02000000000000000000" pitchFamily="2" charset="0"/>
                <a:ea typeface="Roboto Medium" panose="02000000000000000000" pitchFamily="2" charset="0"/>
              </a:rPr>
              <a:t>Violation #8 Notification of Rate Change</a:t>
            </a:r>
          </a:p>
        </p:txBody>
      </p:sp>
      <p:pic>
        <p:nvPicPr>
          <p:cNvPr id="6" name="Picture 2" descr="Blue Lion diagonal element">
            <a:extLst>
              <a:ext uri="{FF2B5EF4-FFF2-40B4-BE49-F238E27FC236}">
                <a16:creationId xmlns:a16="http://schemas.microsoft.com/office/drawing/2014/main" id="{7F75ACA6-371F-754D-BD0D-FD771A884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92420" y="6527948"/>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89B24C0-96E4-1F4E-8413-9BA73546B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7052" y="5487833"/>
            <a:ext cx="1286553" cy="1234440"/>
          </a:xfrm>
          <a:prstGeom prst="rect">
            <a:avLst/>
          </a:prstGeom>
        </p:spPr>
      </p:pic>
      <p:sp>
        <p:nvSpPr>
          <p:cNvPr id="10" name="Content Placeholder 2">
            <a:extLst>
              <a:ext uri="{FF2B5EF4-FFF2-40B4-BE49-F238E27FC236}">
                <a16:creationId xmlns:a16="http://schemas.microsoft.com/office/drawing/2014/main" id="{F55C9017-4262-4595-9F42-625361845D80}"/>
              </a:ext>
            </a:extLst>
          </p:cNvPr>
          <p:cNvSpPr>
            <a:spLocks noGrp="1"/>
          </p:cNvSpPr>
          <p:nvPr>
            <p:ph idx="1"/>
          </p:nvPr>
        </p:nvSpPr>
        <p:spPr>
          <a:xfrm>
            <a:off x="2417782" y="1241881"/>
            <a:ext cx="9234313" cy="3907027"/>
          </a:xfrm>
        </p:spPr>
        <p:txBody>
          <a:bodyPr>
            <a:normAutofit/>
          </a:bodyPr>
          <a:lstStyle/>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Failure to provide written notice to employees of their wage rate, pay period, payday and a description of fringe benefits, including any changes. </a:t>
            </a:r>
          </a:p>
        </p:txBody>
      </p:sp>
    </p:spTree>
    <p:extLst>
      <p:ext uri="{BB962C8B-B14F-4D97-AF65-F5344CB8AC3E}">
        <p14:creationId xmlns:p14="http://schemas.microsoft.com/office/powerpoint/2010/main" val="305421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4F65D-02A3-F648-8049-CE74F270757B}"/>
              </a:ext>
            </a:extLst>
          </p:cNvPr>
          <p:cNvSpPr/>
          <p:nvPr/>
        </p:nvSpPr>
        <p:spPr>
          <a:xfrm>
            <a:off x="-56001" y="-127733"/>
            <a:ext cx="12344400" cy="585216"/>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Blue Lion diagonal element">
            <a:extLst>
              <a:ext uri="{FF2B5EF4-FFF2-40B4-BE49-F238E27FC236}">
                <a16:creationId xmlns:a16="http://schemas.microsoft.com/office/drawing/2014/main" id="{6BACD498-F42F-C445-A4B7-752FC834F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684593" y="164875"/>
            <a:ext cx="13601584" cy="8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AB9F93BF-7A44-420A-B0F8-3C25E15A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56" y="5458686"/>
            <a:ext cx="1286553" cy="1234440"/>
          </a:xfrm>
          <a:prstGeom prst="rect">
            <a:avLst/>
          </a:prstGeom>
        </p:spPr>
      </p:pic>
      <p:sp>
        <p:nvSpPr>
          <p:cNvPr id="6" name="Content Placeholder 2">
            <a:extLst>
              <a:ext uri="{FF2B5EF4-FFF2-40B4-BE49-F238E27FC236}">
                <a16:creationId xmlns:a16="http://schemas.microsoft.com/office/drawing/2014/main" id="{371E5EF5-EAFA-4094-B205-B6AEADB4B62B}"/>
              </a:ext>
            </a:extLst>
          </p:cNvPr>
          <p:cNvSpPr>
            <a:spLocks noGrp="1"/>
          </p:cNvSpPr>
          <p:nvPr>
            <p:ph idx="1"/>
          </p:nvPr>
        </p:nvSpPr>
        <p:spPr>
          <a:xfrm>
            <a:off x="850767" y="1930464"/>
            <a:ext cx="9234313" cy="3907027"/>
          </a:xfrm>
        </p:spPr>
        <p:txBody>
          <a:bodyPr>
            <a:normAutofit/>
          </a:bodyPr>
          <a:lstStyle/>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 Failure to pay minimum wage for all hours worked. </a:t>
            </a:r>
          </a:p>
          <a:p>
            <a:pPr marL="0" indent="0">
              <a:lnSpc>
                <a:spcPct val="110000"/>
              </a:lnSpc>
              <a:buNone/>
            </a:pPr>
            <a:endParaRPr lang="en-US" dirty="0">
              <a:solidFill>
                <a:srgbClr val="0A2C6C"/>
              </a:solidFill>
              <a:latin typeface="Roboto" panose="02000000000000000000" pitchFamily="2" charset="0"/>
              <a:ea typeface="Roboto" panose="02000000000000000000" pitchFamily="2" charset="0"/>
            </a:endParaRPr>
          </a:p>
        </p:txBody>
      </p:sp>
      <p:sp>
        <p:nvSpPr>
          <p:cNvPr id="7" name="Title 1">
            <a:extLst>
              <a:ext uri="{FF2B5EF4-FFF2-40B4-BE49-F238E27FC236}">
                <a16:creationId xmlns:a16="http://schemas.microsoft.com/office/drawing/2014/main" id="{7EFD0D20-2E13-4F31-884E-A5A072D472D7}"/>
              </a:ext>
            </a:extLst>
          </p:cNvPr>
          <p:cNvSpPr>
            <a:spLocks noGrp="1"/>
          </p:cNvSpPr>
          <p:nvPr>
            <p:ph type="title"/>
          </p:nvPr>
        </p:nvSpPr>
        <p:spPr>
          <a:xfrm>
            <a:off x="850767" y="829013"/>
            <a:ext cx="8939345" cy="1101451"/>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Violation #9 Minimum Hourly Rate</a:t>
            </a:r>
          </a:p>
        </p:txBody>
      </p:sp>
    </p:spTree>
    <p:extLst>
      <p:ext uri="{BB962C8B-B14F-4D97-AF65-F5344CB8AC3E}">
        <p14:creationId xmlns:p14="http://schemas.microsoft.com/office/powerpoint/2010/main" val="231314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78E2-2CA7-A94D-B0ED-E598CA668AAE}"/>
              </a:ext>
            </a:extLst>
          </p:cNvPr>
          <p:cNvSpPr/>
          <p:nvPr/>
        </p:nvSpPr>
        <p:spPr>
          <a:xfrm>
            <a:off x="-146894" y="-137160"/>
            <a:ext cx="243289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2383E-4809-4905-A26D-0DD91E46A092}"/>
              </a:ext>
            </a:extLst>
          </p:cNvPr>
          <p:cNvSpPr>
            <a:spLocks noGrp="1"/>
          </p:cNvSpPr>
          <p:nvPr>
            <p:ph type="title"/>
          </p:nvPr>
        </p:nvSpPr>
        <p:spPr>
          <a:xfrm>
            <a:off x="2565267" y="72941"/>
            <a:ext cx="8939345" cy="1101451"/>
          </a:xfrm>
        </p:spPr>
        <p:txBody>
          <a:bodyPr>
            <a:normAutofit fontScale="90000"/>
          </a:bodyPr>
          <a:lstStyle/>
          <a:p>
            <a:r>
              <a:rPr lang="en-US" dirty="0">
                <a:solidFill>
                  <a:srgbClr val="5377B4"/>
                </a:solidFill>
                <a:latin typeface="Roboto Medium" panose="02000000000000000000" pitchFamily="2" charset="0"/>
                <a:ea typeface="Roboto Medium" panose="02000000000000000000" pitchFamily="2" charset="0"/>
              </a:rPr>
              <a:t>Violation #10 Improper Classification of Independent Contractors</a:t>
            </a:r>
          </a:p>
        </p:txBody>
      </p:sp>
      <p:pic>
        <p:nvPicPr>
          <p:cNvPr id="6" name="Picture 2" descr="Blue Lion diagonal element">
            <a:extLst>
              <a:ext uri="{FF2B5EF4-FFF2-40B4-BE49-F238E27FC236}">
                <a16:creationId xmlns:a16="http://schemas.microsoft.com/office/drawing/2014/main" id="{7F75ACA6-371F-754D-BD0D-FD771A884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92420" y="6527948"/>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89B24C0-96E4-1F4E-8413-9BA73546B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020" y="5430335"/>
            <a:ext cx="1286553" cy="1234440"/>
          </a:xfrm>
          <a:prstGeom prst="rect">
            <a:avLst/>
          </a:prstGeom>
        </p:spPr>
      </p:pic>
      <p:sp>
        <p:nvSpPr>
          <p:cNvPr id="10" name="Content Placeholder 2">
            <a:extLst>
              <a:ext uri="{FF2B5EF4-FFF2-40B4-BE49-F238E27FC236}">
                <a16:creationId xmlns:a16="http://schemas.microsoft.com/office/drawing/2014/main" id="{F55C9017-4262-4595-9F42-625361845D80}"/>
              </a:ext>
            </a:extLst>
          </p:cNvPr>
          <p:cNvSpPr>
            <a:spLocks noGrp="1"/>
          </p:cNvSpPr>
          <p:nvPr>
            <p:ph idx="1"/>
          </p:nvPr>
        </p:nvSpPr>
        <p:spPr>
          <a:xfrm>
            <a:off x="2417782" y="1241881"/>
            <a:ext cx="9234313" cy="4188454"/>
          </a:xfrm>
        </p:spPr>
        <p:txBody>
          <a:bodyPr>
            <a:normAutofit/>
          </a:bodyPr>
          <a:lstStyle/>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Every worker is considered an employee by law unless they can show themselves to be otherwise. </a:t>
            </a:r>
          </a:p>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From a Department of Labor/Workers' Compensation standpoint, you are an employee unless you can qualify as an independent contractor. </a:t>
            </a:r>
          </a:p>
          <a:p>
            <a:pPr marL="457200" indent="-457200">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In order to qualify as an independent contractor, you must meet ALL criteria</a:t>
            </a:r>
            <a:endParaRPr lang="en-US" dirty="0">
              <a:solidFill>
                <a:srgbClr val="0A2C6C"/>
              </a:solidFill>
              <a:latin typeface="Roboto" panose="02000000000000000000" pitchFamily="2" charset="0"/>
              <a:ea typeface="Roboto" panose="02000000000000000000" pitchFamily="2" charset="0"/>
              <a:cs typeface="Angsana New" panose="02020603050405020304" pitchFamily="18" charset="-34"/>
            </a:endParaRPr>
          </a:p>
          <a:p>
            <a:pPr marL="914400" lvl="1" indent="-457200">
              <a:lnSpc>
                <a:spcPct val="110000"/>
              </a:lnSpc>
              <a:buBlip>
                <a:blip r:embed="rId5"/>
              </a:buBlip>
            </a:pPr>
            <a:endParaRPr lang="en-US" dirty="0">
              <a:solidFill>
                <a:srgbClr val="0A2C6C"/>
              </a:solidFill>
              <a:latin typeface="Roboto" panose="02000000000000000000" pitchFamily="2" charset="0"/>
              <a:ea typeface="Roboto" panose="02000000000000000000" pitchFamily="2" charset="0"/>
              <a:cs typeface="Angsana New" panose="02020603050405020304" pitchFamily="18" charset="-34"/>
            </a:endParaRPr>
          </a:p>
        </p:txBody>
      </p:sp>
    </p:spTree>
    <p:extLst>
      <p:ext uri="{BB962C8B-B14F-4D97-AF65-F5344CB8AC3E}">
        <p14:creationId xmlns:p14="http://schemas.microsoft.com/office/powerpoint/2010/main" val="2632254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5F7B45-90EA-0742-9781-77638CB2470D}"/>
              </a:ext>
            </a:extLst>
          </p:cNvPr>
          <p:cNvSpPr/>
          <p:nvPr/>
        </p:nvSpPr>
        <p:spPr>
          <a:xfrm>
            <a:off x="245" y="-274320"/>
            <a:ext cx="535838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D69906-E010-432D-9F35-788B647F4E5A}"/>
              </a:ext>
            </a:extLst>
          </p:cNvPr>
          <p:cNvSpPr>
            <a:spLocks noGrp="1"/>
          </p:cNvSpPr>
          <p:nvPr>
            <p:ph type="ctrTitle"/>
          </p:nvPr>
        </p:nvSpPr>
        <p:spPr>
          <a:xfrm>
            <a:off x="245" y="972910"/>
            <a:ext cx="5358384" cy="2958665"/>
          </a:xfrm>
        </p:spPr>
        <p:txBody>
          <a:bodyPr>
            <a:noAutofit/>
          </a:bodyPr>
          <a:lstStyle/>
          <a:p>
            <a:pPr algn="l"/>
            <a:r>
              <a:rPr lang="en-US" sz="4000" dirty="0">
                <a:solidFill>
                  <a:srgbClr val="FEFFFF"/>
                </a:solidFill>
                <a:latin typeface="Roboto Medium" panose="02000000000000000000" pitchFamily="2" charset="0"/>
                <a:ea typeface="Roboto Medium" panose="02000000000000000000" pitchFamily="2" charset="0"/>
                <a:cs typeface="Angsana New" panose="02020603050405020304" pitchFamily="18" charset="-34"/>
              </a:rPr>
              <a:t>Business &amp; HR 101</a:t>
            </a:r>
          </a:p>
        </p:txBody>
      </p:sp>
      <p:pic>
        <p:nvPicPr>
          <p:cNvPr id="7" name="Picture 6" descr="A close up of a sign&#10;&#10;Description automatically generated">
            <a:extLst>
              <a:ext uri="{FF2B5EF4-FFF2-40B4-BE49-F238E27FC236}">
                <a16:creationId xmlns:a16="http://schemas.microsoft.com/office/drawing/2014/main" id="{67871042-C3BA-4CAA-A150-FC7AE9F3D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167" y="972910"/>
            <a:ext cx="5138614" cy="4930468"/>
          </a:xfrm>
          <a:prstGeom prst="rect">
            <a:avLst/>
          </a:prstGeom>
        </p:spPr>
      </p:pic>
      <p:sp>
        <p:nvSpPr>
          <p:cNvPr id="8" name="Rectangle 7">
            <a:extLst>
              <a:ext uri="{FF2B5EF4-FFF2-40B4-BE49-F238E27FC236}">
                <a16:creationId xmlns:a16="http://schemas.microsoft.com/office/drawing/2014/main" id="{D87AD8F6-FF48-4C97-B8ED-58CFE105CEC6}"/>
              </a:ext>
            </a:extLst>
          </p:cNvPr>
          <p:cNvSpPr/>
          <p:nvPr/>
        </p:nvSpPr>
        <p:spPr>
          <a:xfrm>
            <a:off x="-52388" y="5050886"/>
            <a:ext cx="4386263" cy="857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889DED01-997B-4CF8-AFBD-53A4C4C5A7BD}"/>
              </a:ext>
            </a:extLst>
          </p:cNvPr>
          <p:cNvSpPr>
            <a:spLocks noGrp="1"/>
          </p:cNvSpPr>
          <p:nvPr>
            <p:ph type="subTitle" idx="1"/>
          </p:nvPr>
        </p:nvSpPr>
        <p:spPr>
          <a:xfrm>
            <a:off x="117829" y="5046331"/>
            <a:ext cx="4045828" cy="857047"/>
          </a:xfrm>
        </p:spPr>
        <p:txBody>
          <a:bodyPr anchor="ctr">
            <a:normAutofit/>
          </a:bodyPr>
          <a:lstStyle/>
          <a:p>
            <a:pPr algn="r"/>
            <a:r>
              <a:rPr lang="en-US" sz="1600" dirty="0">
                <a:solidFill>
                  <a:srgbClr val="FEFFFF"/>
                </a:solidFill>
                <a:latin typeface="Roboto"/>
                <a:ea typeface="Roboto"/>
                <a:cs typeface="Angsana New"/>
              </a:rPr>
              <a:t>Presented by Toni Runci SHRM-CP, PHR</a:t>
            </a:r>
          </a:p>
          <a:p>
            <a:pPr algn="r"/>
            <a:r>
              <a:rPr lang="en-US" sz="1600" dirty="0">
                <a:solidFill>
                  <a:srgbClr val="FEFFFF"/>
                </a:solidFill>
                <a:latin typeface="Roboto"/>
                <a:ea typeface="Roboto"/>
                <a:cs typeface="Angsana New"/>
              </a:rPr>
              <a:t>Senior Human Resource Consultant</a:t>
            </a:r>
          </a:p>
        </p:txBody>
      </p:sp>
    </p:spTree>
    <p:extLst>
      <p:ext uri="{BB962C8B-B14F-4D97-AF65-F5344CB8AC3E}">
        <p14:creationId xmlns:p14="http://schemas.microsoft.com/office/powerpoint/2010/main" val="336493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8B78BF5-CFC6-AB49-9C4B-A1C5976A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BF1E34-9822-4DBA-B3DA-60A526902F13}"/>
              </a:ext>
            </a:extLst>
          </p:cNvPr>
          <p:cNvSpPr>
            <a:spLocks noGrp="1"/>
          </p:cNvSpPr>
          <p:nvPr>
            <p:ph type="ctrTitle"/>
          </p:nvPr>
        </p:nvSpPr>
        <p:spPr>
          <a:xfrm>
            <a:off x="428124" y="2891239"/>
            <a:ext cx="8378647" cy="1075521"/>
          </a:xfrm>
        </p:spPr>
        <p:txBody>
          <a:bodyPr>
            <a:normAutofit/>
          </a:bodyPr>
          <a:lstStyle/>
          <a:p>
            <a:r>
              <a:rPr lang="en-US" b="1" i="0" dirty="0">
                <a:solidFill>
                  <a:srgbClr val="0C347B"/>
                </a:solidFill>
                <a:effectLst/>
                <a:latin typeface="Roboto" panose="02000000000000000000" pitchFamily="2" charset="0"/>
                <a:ea typeface="Roboto" panose="02000000000000000000" pitchFamily="2" charset="0"/>
              </a:rPr>
              <a:t>Benefits 101</a:t>
            </a:r>
            <a:endParaRPr lang="en-US" b="1" dirty="0">
              <a:solidFill>
                <a:srgbClr val="0C347B"/>
              </a:solidFill>
              <a:latin typeface="Roboto" panose="02000000000000000000" pitchFamily="2" charset="0"/>
              <a:ea typeface="Roboto" panose="02000000000000000000" pitchFamily="2" charset="0"/>
            </a:endParaRPr>
          </a:p>
        </p:txBody>
      </p:sp>
      <p:pic>
        <p:nvPicPr>
          <p:cNvPr id="8" name="Picture 7" descr="A picture containing text, sign, vector graphics&#10;&#10;Description automatically generated">
            <a:extLst>
              <a:ext uri="{FF2B5EF4-FFF2-40B4-BE49-F238E27FC236}">
                <a16:creationId xmlns:a16="http://schemas.microsoft.com/office/drawing/2014/main" id="{184B8971-AC9A-5140-B75A-3F9B7BAD6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881" y="2101440"/>
            <a:ext cx="2767504" cy="2655118"/>
          </a:xfrm>
          <a:prstGeom prst="rect">
            <a:avLst/>
          </a:prstGeom>
        </p:spPr>
      </p:pic>
    </p:spTree>
    <p:extLst>
      <p:ext uri="{BB962C8B-B14F-4D97-AF65-F5344CB8AC3E}">
        <p14:creationId xmlns:p14="http://schemas.microsoft.com/office/powerpoint/2010/main" val="2573421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E1CFAF-23FD-9644-B0E7-3460D08A1130}"/>
              </a:ext>
            </a:extLst>
          </p:cNvPr>
          <p:cNvSpPr>
            <a:spLocks noGrp="1"/>
          </p:cNvSpPr>
          <p:nvPr>
            <p:ph type="title"/>
          </p:nvPr>
        </p:nvSpPr>
        <p:spPr>
          <a:xfrm>
            <a:off x="579120" y="505326"/>
            <a:ext cx="10515600" cy="1006475"/>
          </a:xfrm>
        </p:spPr>
        <p:txBody>
          <a:bodyPr>
            <a:normAutofit/>
          </a:body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What Are “Standard” Benefits?</a:t>
            </a:r>
          </a:p>
        </p:txBody>
      </p:sp>
      <p:sp>
        <p:nvSpPr>
          <p:cNvPr id="8" name="Content Placeholder 2">
            <a:extLst>
              <a:ext uri="{FF2B5EF4-FFF2-40B4-BE49-F238E27FC236}">
                <a16:creationId xmlns:a16="http://schemas.microsoft.com/office/drawing/2014/main" id="{FD413C49-9D03-4E45-9FA4-8A8D6A045179}"/>
              </a:ext>
            </a:extLst>
          </p:cNvPr>
          <p:cNvSpPr>
            <a:spLocks noGrp="1"/>
          </p:cNvSpPr>
          <p:nvPr>
            <p:ph idx="1"/>
          </p:nvPr>
        </p:nvSpPr>
        <p:spPr>
          <a:xfrm>
            <a:off x="721904" y="1359720"/>
            <a:ext cx="8096053" cy="1728714"/>
          </a:xfrm>
        </p:spPr>
        <p:txBody>
          <a:bodyPr numCol="1">
            <a:noAutofit/>
          </a:bodyPr>
          <a:lstStyle/>
          <a:p>
            <a:pPr marL="0" indent="0">
              <a:lnSpc>
                <a:spcPct val="100000"/>
              </a:lnSpc>
              <a:spcBef>
                <a:spcPts val="0"/>
              </a:spcBef>
              <a:buNone/>
            </a:pPr>
            <a:endParaRPr lang="en-US" dirty="0">
              <a:solidFill>
                <a:srgbClr val="002060"/>
              </a:solidFill>
              <a:latin typeface="Roboto" panose="02000000000000000000" pitchFamily="2" charset="0"/>
              <a:ea typeface="Roboto" panose="02000000000000000000" pitchFamily="2" charset="0"/>
              <a:cs typeface="Angsana New" panose="02020603050405020304" pitchFamily="18" charset="-34"/>
            </a:endParaRP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Health</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Vision</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Dental</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Paid Holidays</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Paid Vacation</a:t>
            </a:r>
          </a:p>
          <a:p>
            <a:pPr marL="0" indent="0">
              <a:lnSpc>
                <a:spcPct val="100000"/>
              </a:lnSpc>
              <a:spcBef>
                <a:spcPts val="0"/>
              </a:spcBef>
              <a:buNone/>
            </a:pPr>
            <a:endParaRPr lang="en-US" sz="20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a:p>
            <a:pPr marL="0" indent="0">
              <a:lnSpc>
                <a:spcPct val="100000"/>
              </a:lnSpc>
              <a:spcBef>
                <a:spcPts val="0"/>
              </a:spcBef>
              <a:buNone/>
            </a:pPr>
            <a:endParaRPr lang="en-US" sz="3200" dirty="0">
              <a:solidFill>
                <a:srgbClr val="002060"/>
              </a:solidFill>
              <a:latin typeface="Roboto" panose="02000000000000000000" pitchFamily="2" charset="0"/>
              <a:ea typeface="Roboto" panose="02000000000000000000" pitchFamily="2" charset="0"/>
            </a:endParaRPr>
          </a:p>
          <a:p>
            <a:pPr marL="0" indent="0">
              <a:lnSpc>
                <a:spcPct val="100000"/>
              </a:lnSpc>
              <a:spcBef>
                <a:spcPts val="0"/>
              </a:spcBef>
              <a:buNone/>
            </a:pPr>
            <a:endPar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pic>
        <p:nvPicPr>
          <p:cNvPr id="9" name="Picture 2" descr="Blue Lion diagonal element">
            <a:extLst>
              <a:ext uri="{FF2B5EF4-FFF2-40B4-BE49-F238E27FC236}">
                <a16:creationId xmlns:a16="http://schemas.microsoft.com/office/drawing/2014/main" id="{879C5236-F57E-6749-870A-C99EF7BEC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1388137" y="5934747"/>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65EE8F86-E708-F947-8A56-47951E089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94" y="5498280"/>
            <a:ext cx="1282926" cy="1230960"/>
          </a:xfrm>
          <a:prstGeom prst="rect">
            <a:avLst/>
          </a:prstGeom>
        </p:spPr>
      </p:pic>
      <p:sp>
        <p:nvSpPr>
          <p:cNvPr id="13" name="Rectangle 12">
            <a:extLst>
              <a:ext uri="{FF2B5EF4-FFF2-40B4-BE49-F238E27FC236}">
                <a16:creationId xmlns:a16="http://schemas.microsoft.com/office/drawing/2014/main" id="{3CEDAF75-E42E-FC48-A8C0-10F7FD477A19}"/>
              </a:ext>
            </a:extLst>
          </p:cNvPr>
          <p:cNvSpPr/>
          <p:nvPr/>
        </p:nvSpPr>
        <p:spPr>
          <a:xfrm>
            <a:off x="9676917" y="-137160"/>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8391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D9491-2E2C-854D-AF40-38AF4C9C48A6}"/>
              </a:ext>
            </a:extLst>
          </p:cNvPr>
          <p:cNvSpPr>
            <a:spLocks noGrp="1"/>
          </p:cNvSpPr>
          <p:nvPr>
            <p:ph type="title"/>
          </p:nvPr>
        </p:nvSpPr>
        <p:spPr>
          <a:xfrm>
            <a:off x="3603515" y="369332"/>
            <a:ext cx="6690360" cy="1152957"/>
          </a:xfrm>
        </p:spPr>
        <p:txBody>
          <a:bodyPr>
            <a:normAutofit fontScale="90000"/>
          </a:body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Supplemental Insurance</a:t>
            </a:r>
          </a:p>
        </p:txBody>
      </p:sp>
      <p:sp>
        <p:nvSpPr>
          <p:cNvPr id="5" name="Content Placeholder 2">
            <a:extLst>
              <a:ext uri="{FF2B5EF4-FFF2-40B4-BE49-F238E27FC236}">
                <a16:creationId xmlns:a16="http://schemas.microsoft.com/office/drawing/2014/main" id="{746E0359-9E52-804F-90CE-66AFC45B895C}"/>
              </a:ext>
            </a:extLst>
          </p:cNvPr>
          <p:cNvSpPr>
            <a:spLocks noGrp="1"/>
          </p:cNvSpPr>
          <p:nvPr>
            <p:ph idx="1"/>
          </p:nvPr>
        </p:nvSpPr>
        <p:spPr>
          <a:xfrm>
            <a:off x="3950031" y="1460081"/>
            <a:ext cx="7559633" cy="3937838"/>
          </a:xfrm>
        </p:spPr>
        <p:txBody>
          <a:bodyPr numCol="1">
            <a:noAutofit/>
          </a:bodyPr>
          <a:lstStyle/>
          <a:p>
            <a:pPr>
              <a:lnSpc>
                <a:spcPct val="100000"/>
              </a:lnSpc>
              <a:spcBef>
                <a:spcPts val="0"/>
              </a:spcBef>
              <a:buBlip>
                <a:blip r:embed="rId3"/>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Life Insurance</a:t>
            </a:r>
          </a:p>
          <a:p>
            <a:pPr>
              <a:lnSpc>
                <a:spcPct val="100000"/>
              </a:lnSpc>
              <a:spcBef>
                <a:spcPts val="0"/>
              </a:spcBef>
              <a:buBlip>
                <a:blip r:embed="rId3"/>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Hospital Insurance</a:t>
            </a:r>
          </a:p>
          <a:p>
            <a:pPr>
              <a:lnSpc>
                <a:spcPct val="100000"/>
              </a:lnSpc>
              <a:spcBef>
                <a:spcPts val="0"/>
              </a:spcBef>
              <a:buBlip>
                <a:blip r:embed="rId3"/>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Accident Insurance</a:t>
            </a:r>
          </a:p>
          <a:p>
            <a:pPr marL="548640" lvl="1" indent="0">
              <a:lnSpc>
                <a:spcPct val="100000"/>
              </a:lnSpc>
              <a:buNone/>
            </a:pPr>
            <a:endParaRPr lang="en-US" sz="1400" b="1"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pic>
        <p:nvPicPr>
          <p:cNvPr id="7" name="Picture 6" descr="A close up of a sign&#10;&#10;Description automatically generated">
            <a:extLst>
              <a:ext uri="{FF2B5EF4-FFF2-40B4-BE49-F238E27FC236}">
                <a16:creationId xmlns:a16="http://schemas.microsoft.com/office/drawing/2014/main" id="{ECEAB2AA-A5E5-B54B-9390-7CE7D6DAD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6433" y="5416254"/>
            <a:ext cx="1282926" cy="1230960"/>
          </a:xfrm>
          <a:prstGeom prst="rect">
            <a:avLst/>
          </a:prstGeom>
        </p:spPr>
      </p:pic>
      <p:sp>
        <p:nvSpPr>
          <p:cNvPr id="8" name="Rectangle 7">
            <a:extLst>
              <a:ext uri="{FF2B5EF4-FFF2-40B4-BE49-F238E27FC236}">
                <a16:creationId xmlns:a16="http://schemas.microsoft.com/office/drawing/2014/main" id="{9B700C17-B325-B742-AF62-81B1F8BFC285}"/>
              </a:ext>
            </a:extLst>
          </p:cNvPr>
          <p:cNvSpPr/>
          <p:nvPr/>
        </p:nvSpPr>
        <p:spPr>
          <a:xfrm>
            <a:off x="-114300" y="-137159"/>
            <a:ext cx="3355258"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Blue Lion diagonal element">
            <a:extLst>
              <a:ext uri="{FF2B5EF4-FFF2-40B4-BE49-F238E27FC236}">
                <a16:creationId xmlns:a16="http://schemas.microsoft.com/office/drawing/2014/main" id="{CB16C1DC-1E77-7F49-AD77-1EF1B9036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783688" y="5844019"/>
            <a:ext cx="9234314" cy="80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094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E1CFAF-23FD-9644-B0E7-3460D08A1130}"/>
              </a:ext>
            </a:extLst>
          </p:cNvPr>
          <p:cNvSpPr>
            <a:spLocks noGrp="1"/>
          </p:cNvSpPr>
          <p:nvPr>
            <p:ph type="title"/>
          </p:nvPr>
        </p:nvSpPr>
        <p:spPr>
          <a:xfrm>
            <a:off x="579120" y="505326"/>
            <a:ext cx="10515600" cy="1006475"/>
          </a:xfrm>
        </p:spPr>
        <p:txBody>
          <a:bodyPr>
            <a:normAutofit/>
          </a:bodyPr>
          <a:lstStyle/>
          <a:p>
            <a:r>
              <a:rPr lang="en-US" sz="40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EAP (Employee Assistance Program)</a:t>
            </a:r>
          </a:p>
        </p:txBody>
      </p:sp>
      <p:sp>
        <p:nvSpPr>
          <p:cNvPr id="8" name="Content Placeholder 2">
            <a:extLst>
              <a:ext uri="{FF2B5EF4-FFF2-40B4-BE49-F238E27FC236}">
                <a16:creationId xmlns:a16="http://schemas.microsoft.com/office/drawing/2014/main" id="{FD413C49-9D03-4E45-9FA4-8A8D6A045179}"/>
              </a:ext>
            </a:extLst>
          </p:cNvPr>
          <p:cNvSpPr>
            <a:spLocks noGrp="1"/>
          </p:cNvSpPr>
          <p:nvPr>
            <p:ph idx="1"/>
          </p:nvPr>
        </p:nvSpPr>
        <p:spPr>
          <a:xfrm>
            <a:off x="579120" y="1511801"/>
            <a:ext cx="8096053" cy="2318779"/>
          </a:xfrm>
        </p:spPr>
        <p:txBody>
          <a:bodyPr numCol="1">
            <a:noAutofit/>
          </a:bodyPr>
          <a:lstStyle/>
          <a:p>
            <a:pPr>
              <a:lnSpc>
                <a:spcPct val="100000"/>
              </a:lnSpc>
              <a:spcBef>
                <a:spcPts val="0"/>
              </a:spcBef>
              <a:buBlip>
                <a:blip r:embed="rId2"/>
              </a:buBlip>
            </a:pPr>
            <a:r>
              <a:rPr lang="en-US" sz="1800" dirty="0">
                <a:solidFill>
                  <a:srgbClr val="002060"/>
                </a:solidFill>
                <a:latin typeface="Roboto" panose="02000000000000000000" pitchFamily="2" charset="0"/>
                <a:ea typeface="Roboto" panose="02000000000000000000" pitchFamily="2" charset="0"/>
                <a:cs typeface="Angsana New" panose="02020603050405020304" pitchFamily="18" charset="-34"/>
              </a:rPr>
              <a:t> The goal of an EAP is to provide employees with the tools and resources that they need to improve their mental health and help balance their work/life. </a:t>
            </a:r>
          </a:p>
          <a:p>
            <a:pPr>
              <a:lnSpc>
                <a:spcPct val="100000"/>
              </a:lnSpc>
              <a:spcBef>
                <a:spcPts val="0"/>
              </a:spcBef>
              <a:buBlip>
                <a:blip r:embed="rId2"/>
              </a:buBlip>
            </a:pPr>
            <a:r>
              <a:rPr lang="en-US" sz="1800" dirty="0">
                <a:solidFill>
                  <a:srgbClr val="002060"/>
                </a:solidFill>
                <a:latin typeface="Roboto" panose="02000000000000000000" pitchFamily="2" charset="0"/>
                <a:ea typeface="Roboto" panose="02000000000000000000" pitchFamily="2" charset="0"/>
                <a:cs typeface="Angsana New" panose="02020603050405020304" pitchFamily="18" charset="-34"/>
              </a:rPr>
              <a:t>This will ultimately benefit the employer by creating a workforce with increased productivity, improved retention rates and “happier” or more satisfied employees.</a:t>
            </a:r>
          </a:p>
          <a:p>
            <a:pPr>
              <a:lnSpc>
                <a:spcPct val="100000"/>
              </a:lnSpc>
              <a:spcBef>
                <a:spcPts val="0"/>
              </a:spcBef>
              <a:buBlip>
                <a:blip r:embed="rId2"/>
              </a:buBlip>
            </a:pPr>
            <a:r>
              <a:rPr lang="en-US" sz="1800" dirty="0">
                <a:solidFill>
                  <a:srgbClr val="002060"/>
                </a:solidFill>
                <a:latin typeface="Roboto" panose="02000000000000000000" pitchFamily="2" charset="0"/>
                <a:ea typeface="Roboto" panose="02000000000000000000" pitchFamily="2" charset="0"/>
                <a:cs typeface="Angsana New" panose="02020603050405020304" pitchFamily="18" charset="-34"/>
              </a:rPr>
              <a:t>Check with your Short-Term Disability Provider or Healthcare Provider</a:t>
            </a:r>
          </a:p>
          <a:p>
            <a:pPr>
              <a:lnSpc>
                <a:spcPct val="100000"/>
              </a:lnSpc>
              <a:spcBef>
                <a:spcPts val="0"/>
              </a:spcBef>
              <a:buBlip>
                <a:blip r:embed="rId2"/>
              </a:buBlip>
            </a:pPr>
            <a:endPar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pic>
        <p:nvPicPr>
          <p:cNvPr id="9" name="Picture 2" descr="Blue Lion diagonal element">
            <a:extLst>
              <a:ext uri="{FF2B5EF4-FFF2-40B4-BE49-F238E27FC236}">
                <a16:creationId xmlns:a16="http://schemas.microsoft.com/office/drawing/2014/main" id="{879C5236-F57E-6749-870A-C99EF7BEC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810621" y="6288077"/>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65EE8F86-E708-F947-8A56-47951E089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94" y="5319267"/>
            <a:ext cx="1282926" cy="1230960"/>
          </a:xfrm>
          <a:prstGeom prst="rect">
            <a:avLst/>
          </a:prstGeom>
        </p:spPr>
      </p:pic>
      <p:sp>
        <p:nvSpPr>
          <p:cNvPr id="13" name="Rectangle 12">
            <a:extLst>
              <a:ext uri="{FF2B5EF4-FFF2-40B4-BE49-F238E27FC236}">
                <a16:creationId xmlns:a16="http://schemas.microsoft.com/office/drawing/2014/main" id="{3CEDAF75-E42E-FC48-A8C0-10F7FD477A19}"/>
              </a:ext>
            </a:extLst>
          </p:cNvPr>
          <p:cNvSpPr/>
          <p:nvPr/>
        </p:nvSpPr>
        <p:spPr>
          <a:xfrm>
            <a:off x="9676917" y="-137160"/>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Employee Assistance Program (EAP) | UNH Human Resources">
            <a:extLst>
              <a:ext uri="{FF2B5EF4-FFF2-40B4-BE49-F238E27FC236}">
                <a16:creationId xmlns:a16="http://schemas.microsoft.com/office/drawing/2014/main" id="{6F9C53F4-ECC1-4206-A471-FA8353275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 y="3776802"/>
            <a:ext cx="4468426" cy="25112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C4FA2A14-411A-4E6D-8970-823C77C063F2}"/>
              </a:ext>
            </a:extLst>
          </p:cNvPr>
          <p:cNvSpPr txBox="1">
            <a:spLocks/>
          </p:cNvSpPr>
          <p:nvPr/>
        </p:nvSpPr>
        <p:spPr>
          <a:xfrm>
            <a:off x="5265043" y="3618832"/>
            <a:ext cx="3911002" cy="231877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Arial" panose="020B0604020202020204" pitchFamily="34" charset="0"/>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Modern Health</a:t>
            </a:r>
          </a:p>
          <a:p>
            <a:pPr>
              <a:lnSpc>
                <a:spcPct val="100000"/>
              </a:lnSpc>
              <a:spcBef>
                <a:spcPts val="0"/>
              </a:spcBef>
              <a:buFont typeface="Arial" panose="020B0604020202020204" pitchFamily="34" charset="0"/>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Spring Health</a:t>
            </a:r>
          </a:p>
          <a:p>
            <a:pPr>
              <a:lnSpc>
                <a:spcPct val="100000"/>
              </a:lnSpc>
              <a:spcBef>
                <a:spcPts val="0"/>
              </a:spcBef>
              <a:buFont typeface="Arial" panose="020B0604020202020204" pitchFamily="34" charset="0"/>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LifeWorks</a:t>
            </a:r>
          </a:p>
          <a:p>
            <a:pPr>
              <a:lnSpc>
                <a:spcPct val="100000"/>
              </a:lnSpc>
              <a:spcBef>
                <a:spcPts val="0"/>
              </a:spcBef>
              <a:buFont typeface="Arial" panose="020B0604020202020204" pitchFamily="34" charset="0"/>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Ulliance</a:t>
            </a:r>
          </a:p>
          <a:p>
            <a:pPr>
              <a:lnSpc>
                <a:spcPct val="100000"/>
              </a:lnSpc>
              <a:spcBef>
                <a:spcPts val="0"/>
              </a:spcBef>
              <a:buFont typeface="Arial" panose="020B0604020202020204" pitchFamily="34" charset="0"/>
              <a:buBlip>
                <a:blip r:embed="rId2"/>
              </a:buBlip>
            </a:pPr>
            <a:endParaRPr lang="en-US" sz="18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a:p>
            <a:pPr>
              <a:lnSpc>
                <a:spcPct val="100000"/>
              </a:lnSpc>
              <a:spcBef>
                <a:spcPts val="0"/>
              </a:spcBef>
              <a:buFont typeface="Arial" panose="020B0604020202020204" pitchFamily="34" charset="0"/>
              <a:buBlip>
                <a:blip r:embed="rId2"/>
              </a:buBlip>
            </a:pPr>
            <a:endPar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spTree>
    <p:extLst>
      <p:ext uri="{BB962C8B-B14F-4D97-AF65-F5344CB8AC3E}">
        <p14:creationId xmlns:p14="http://schemas.microsoft.com/office/powerpoint/2010/main" val="188802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E1CFAF-23FD-9644-B0E7-3460D08A1130}"/>
              </a:ext>
            </a:extLst>
          </p:cNvPr>
          <p:cNvSpPr>
            <a:spLocks noGrp="1"/>
          </p:cNvSpPr>
          <p:nvPr>
            <p:ph type="title"/>
          </p:nvPr>
        </p:nvSpPr>
        <p:spPr>
          <a:xfrm>
            <a:off x="579120" y="505326"/>
            <a:ext cx="10515600" cy="1006475"/>
          </a:xfrm>
        </p:spPr>
        <p:txBody>
          <a:bodyPr>
            <a:normAutofit/>
          </a:body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Now Trending</a:t>
            </a:r>
          </a:p>
        </p:txBody>
      </p:sp>
      <p:sp>
        <p:nvSpPr>
          <p:cNvPr id="8" name="Content Placeholder 2">
            <a:extLst>
              <a:ext uri="{FF2B5EF4-FFF2-40B4-BE49-F238E27FC236}">
                <a16:creationId xmlns:a16="http://schemas.microsoft.com/office/drawing/2014/main" id="{FD413C49-9D03-4E45-9FA4-8A8D6A045179}"/>
              </a:ext>
            </a:extLst>
          </p:cNvPr>
          <p:cNvSpPr>
            <a:spLocks noGrp="1"/>
          </p:cNvSpPr>
          <p:nvPr>
            <p:ph idx="1"/>
          </p:nvPr>
        </p:nvSpPr>
        <p:spPr>
          <a:xfrm>
            <a:off x="721904" y="1359720"/>
            <a:ext cx="8096053" cy="1728714"/>
          </a:xfrm>
        </p:spPr>
        <p:txBody>
          <a:bodyPr numCol="2">
            <a:noAutofit/>
          </a:bodyPr>
          <a:lstStyle/>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Paid Parental Leave</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Pledge 1%</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Volunteer time off</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THNKS - Appreciation</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Tuition Reimbursement </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No Meeting Days</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Bereavement Leave (pregnancy loss leave)</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Workplace Wellness</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Flex Scheduling – telecommuting </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Will Preparation</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Home Cleaning</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Office Snacks</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Pet Insurance</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Dry Cleaning Service</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Food/Grocery Delivery Service</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Mobile Auto Service</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Mortgage Specialist</a:t>
            </a:r>
          </a:p>
          <a:p>
            <a:pPr>
              <a:lnSpc>
                <a:spcPct val="100000"/>
              </a:lnSpc>
              <a:spcBef>
                <a:spcPts val="0"/>
              </a:spcBef>
              <a:buBlip>
                <a:blip r:embed="rId2"/>
              </a:buBlip>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 Local Business Discounts</a:t>
            </a:r>
          </a:p>
          <a:p>
            <a:pPr marL="0" indent="0">
              <a:lnSpc>
                <a:spcPct val="100000"/>
              </a:lnSpc>
              <a:spcBef>
                <a:spcPts val="0"/>
              </a:spcBef>
              <a:buNone/>
            </a:pPr>
            <a:endParaRPr lang="en-US" sz="18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a:p>
            <a:pPr marL="0" indent="0">
              <a:lnSpc>
                <a:spcPct val="100000"/>
              </a:lnSpc>
              <a:spcBef>
                <a:spcPts val="0"/>
              </a:spcBef>
              <a:buNone/>
            </a:pPr>
            <a:endParaRPr lang="en-US" dirty="0">
              <a:solidFill>
                <a:srgbClr val="002060"/>
              </a:solidFill>
              <a:latin typeface="Roboto" panose="02000000000000000000" pitchFamily="2" charset="0"/>
              <a:ea typeface="Roboto" panose="02000000000000000000" pitchFamily="2" charset="0"/>
            </a:endParaRPr>
          </a:p>
          <a:p>
            <a:pPr marL="0" indent="0">
              <a:lnSpc>
                <a:spcPct val="100000"/>
              </a:lnSpc>
              <a:spcBef>
                <a:spcPts val="0"/>
              </a:spcBef>
              <a:buNone/>
            </a:pPr>
            <a:endParaRPr lang="en-US" sz="20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pic>
        <p:nvPicPr>
          <p:cNvPr id="9" name="Picture 2" descr="Blue Lion diagonal element">
            <a:extLst>
              <a:ext uri="{FF2B5EF4-FFF2-40B4-BE49-F238E27FC236}">
                <a16:creationId xmlns:a16="http://schemas.microsoft.com/office/drawing/2014/main" id="{879C5236-F57E-6749-870A-C99EF7BEC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810621" y="6288077"/>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65EE8F86-E708-F947-8A56-47951E089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94" y="5319267"/>
            <a:ext cx="1282926" cy="1230960"/>
          </a:xfrm>
          <a:prstGeom prst="rect">
            <a:avLst/>
          </a:prstGeom>
        </p:spPr>
      </p:pic>
      <p:sp>
        <p:nvSpPr>
          <p:cNvPr id="13" name="Rectangle 12">
            <a:extLst>
              <a:ext uri="{FF2B5EF4-FFF2-40B4-BE49-F238E27FC236}">
                <a16:creationId xmlns:a16="http://schemas.microsoft.com/office/drawing/2014/main" id="{3CEDAF75-E42E-FC48-A8C0-10F7FD477A19}"/>
              </a:ext>
            </a:extLst>
          </p:cNvPr>
          <p:cNvSpPr/>
          <p:nvPr/>
        </p:nvSpPr>
        <p:spPr>
          <a:xfrm>
            <a:off x="9676917" y="-137160"/>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5637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8B78BF5-CFC6-AB49-9C4B-A1C5976A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BF1E34-9822-4DBA-B3DA-60A526902F13}"/>
              </a:ext>
            </a:extLst>
          </p:cNvPr>
          <p:cNvSpPr>
            <a:spLocks noGrp="1"/>
          </p:cNvSpPr>
          <p:nvPr>
            <p:ph type="ctrTitle"/>
          </p:nvPr>
        </p:nvSpPr>
        <p:spPr>
          <a:xfrm>
            <a:off x="235990" y="2930643"/>
            <a:ext cx="8378647" cy="996714"/>
          </a:xfrm>
        </p:spPr>
        <p:txBody>
          <a:bodyPr>
            <a:normAutofit/>
          </a:bodyPr>
          <a:lstStyle/>
          <a:p>
            <a:r>
              <a:rPr lang="en-US" b="1" i="0" dirty="0">
                <a:solidFill>
                  <a:srgbClr val="0C347B"/>
                </a:solidFill>
                <a:effectLst/>
                <a:latin typeface="Roboto" panose="02000000000000000000" pitchFamily="2" charset="0"/>
                <a:ea typeface="Roboto" panose="02000000000000000000" pitchFamily="2" charset="0"/>
              </a:rPr>
              <a:t>Hiring &amp; Retention</a:t>
            </a:r>
            <a:endParaRPr lang="en-US" b="1" dirty="0">
              <a:solidFill>
                <a:srgbClr val="0C347B"/>
              </a:solidFill>
              <a:latin typeface="Roboto" panose="02000000000000000000" pitchFamily="2" charset="0"/>
              <a:ea typeface="Roboto" panose="02000000000000000000" pitchFamily="2" charset="0"/>
            </a:endParaRPr>
          </a:p>
        </p:txBody>
      </p:sp>
      <p:pic>
        <p:nvPicPr>
          <p:cNvPr id="8" name="Picture 7" descr="A picture containing text, sign, vector graphics&#10;&#10;Description automatically generated">
            <a:extLst>
              <a:ext uri="{FF2B5EF4-FFF2-40B4-BE49-F238E27FC236}">
                <a16:creationId xmlns:a16="http://schemas.microsoft.com/office/drawing/2014/main" id="{184B8971-AC9A-5140-B75A-3F9B7BAD6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625" y="2101441"/>
            <a:ext cx="2767504" cy="2655118"/>
          </a:xfrm>
          <a:prstGeom prst="rect">
            <a:avLst/>
          </a:prstGeom>
        </p:spPr>
      </p:pic>
    </p:spTree>
    <p:extLst>
      <p:ext uri="{BB962C8B-B14F-4D97-AF65-F5344CB8AC3E}">
        <p14:creationId xmlns:p14="http://schemas.microsoft.com/office/powerpoint/2010/main" val="3441030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78E2-2CA7-A94D-B0ED-E598CA668AAE}"/>
              </a:ext>
            </a:extLst>
          </p:cNvPr>
          <p:cNvSpPr/>
          <p:nvPr/>
        </p:nvSpPr>
        <p:spPr>
          <a:xfrm>
            <a:off x="-146894" y="-137160"/>
            <a:ext cx="243289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2383E-4809-4905-A26D-0DD91E46A092}"/>
              </a:ext>
            </a:extLst>
          </p:cNvPr>
          <p:cNvSpPr>
            <a:spLocks noGrp="1"/>
          </p:cNvSpPr>
          <p:nvPr>
            <p:ph type="title"/>
          </p:nvPr>
        </p:nvSpPr>
        <p:spPr>
          <a:xfrm>
            <a:off x="2565267" y="72941"/>
            <a:ext cx="8939345" cy="1101451"/>
          </a:xfrm>
        </p:spPr>
        <p:txBody>
          <a:bodyPr>
            <a:normAutofit/>
          </a:bodyPr>
          <a:lstStyle/>
          <a:p>
            <a:pPr algn="ctr"/>
            <a:r>
              <a:rPr lang="en-US"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Tips &amp; Tricks on Recruiting in 2024</a:t>
            </a:r>
          </a:p>
        </p:txBody>
      </p:sp>
      <p:sp>
        <p:nvSpPr>
          <p:cNvPr id="3" name="Content Placeholder 2">
            <a:extLst>
              <a:ext uri="{FF2B5EF4-FFF2-40B4-BE49-F238E27FC236}">
                <a16:creationId xmlns:a16="http://schemas.microsoft.com/office/drawing/2014/main" id="{BDDB4CE4-04CB-4851-90FD-3527BF2B4FD7}"/>
              </a:ext>
            </a:extLst>
          </p:cNvPr>
          <p:cNvSpPr>
            <a:spLocks noGrp="1"/>
          </p:cNvSpPr>
          <p:nvPr>
            <p:ph idx="1"/>
          </p:nvPr>
        </p:nvSpPr>
        <p:spPr>
          <a:xfrm>
            <a:off x="2565267" y="1174392"/>
            <a:ext cx="9234313" cy="3907027"/>
          </a:xfrm>
        </p:spPr>
        <p:txBody>
          <a:bodyPr>
            <a:normAutofit lnSpcReduction="10000"/>
          </a:bodyPr>
          <a:lstStyle/>
          <a:p>
            <a:pPr marL="457200" indent="-457200">
              <a:lnSpc>
                <a:spcPct val="110000"/>
              </a:lnSpc>
              <a:buBlip>
                <a:blip r:embed="rId3"/>
              </a:buBlip>
            </a:pPr>
            <a:r>
              <a:rPr lang="en-US" b="0" i="0" dirty="0">
                <a:solidFill>
                  <a:srgbClr val="0A2C6C"/>
                </a:solidFill>
                <a:effectLst/>
                <a:latin typeface="Helvetica Neue"/>
              </a:rPr>
              <a:t>Build a Strong Recruiting Program</a:t>
            </a:r>
          </a:p>
          <a:p>
            <a:pPr marL="457200" indent="-457200">
              <a:lnSpc>
                <a:spcPct val="110000"/>
              </a:lnSpc>
              <a:buBlip>
                <a:blip r:embed="rId3"/>
              </a:buBlip>
            </a:pPr>
            <a:r>
              <a:rPr lang="en-US" dirty="0">
                <a:solidFill>
                  <a:srgbClr val="0A2C6C"/>
                </a:solidFill>
                <a:latin typeface="Helvetica Neue"/>
              </a:rPr>
              <a:t>Utilize an ATS (Applicant Tracking System)</a:t>
            </a:r>
          </a:p>
          <a:p>
            <a:pPr marL="457200" indent="-457200">
              <a:lnSpc>
                <a:spcPct val="110000"/>
              </a:lnSpc>
              <a:buBlip>
                <a:blip r:embed="rId3"/>
              </a:buBlip>
            </a:pPr>
            <a:r>
              <a:rPr lang="en-US" b="0" i="0" dirty="0">
                <a:solidFill>
                  <a:srgbClr val="0A2C6C"/>
                </a:solidFill>
                <a:effectLst/>
                <a:latin typeface="Helvetica Neue"/>
              </a:rPr>
              <a:t>Effe</a:t>
            </a:r>
            <a:r>
              <a:rPr lang="en-US" dirty="0">
                <a:solidFill>
                  <a:srgbClr val="0A2C6C"/>
                </a:solidFill>
                <a:latin typeface="Helvetica Neue"/>
              </a:rPr>
              <a:t>ctive Job Postings</a:t>
            </a:r>
          </a:p>
          <a:p>
            <a:pPr marL="457200" indent="-457200">
              <a:lnSpc>
                <a:spcPct val="110000"/>
              </a:lnSpc>
              <a:buBlip>
                <a:blip r:embed="rId3"/>
              </a:buBlip>
            </a:pPr>
            <a:r>
              <a:rPr lang="en-US" dirty="0">
                <a:solidFill>
                  <a:srgbClr val="0A2C6C"/>
                </a:solidFill>
                <a:latin typeface="Helvetica Neue"/>
              </a:rPr>
              <a:t>Beef Up Benefits</a:t>
            </a:r>
          </a:p>
          <a:p>
            <a:pPr marL="457200" indent="-457200">
              <a:lnSpc>
                <a:spcPct val="110000"/>
              </a:lnSpc>
              <a:buBlip>
                <a:blip r:embed="rId3"/>
              </a:buBlip>
            </a:pPr>
            <a:r>
              <a:rPr lang="en-US" b="0" i="0" dirty="0">
                <a:solidFill>
                  <a:srgbClr val="0A2C6C"/>
                </a:solidFill>
                <a:effectLst/>
                <a:latin typeface="Helvetica Neue"/>
              </a:rPr>
              <a:t>Showcase Your Culture</a:t>
            </a:r>
          </a:p>
          <a:p>
            <a:pPr marL="457200" indent="-457200">
              <a:lnSpc>
                <a:spcPct val="110000"/>
              </a:lnSpc>
              <a:buBlip>
                <a:blip r:embed="rId3"/>
              </a:buBlip>
            </a:pPr>
            <a:r>
              <a:rPr lang="en-US" b="0" i="0" dirty="0">
                <a:solidFill>
                  <a:srgbClr val="0A2C6C"/>
                </a:solidFill>
                <a:effectLst/>
                <a:latin typeface="Helvetica Neue"/>
              </a:rPr>
              <a:t>Open House?</a:t>
            </a:r>
          </a:p>
          <a:p>
            <a:pPr marL="457200" indent="-457200">
              <a:lnSpc>
                <a:spcPct val="110000"/>
              </a:lnSpc>
              <a:buBlip>
                <a:blip r:embed="rId3"/>
              </a:buBlip>
            </a:pPr>
            <a:r>
              <a:rPr lang="en-US" dirty="0">
                <a:solidFill>
                  <a:srgbClr val="0A2C6C"/>
                </a:solidFill>
                <a:latin typeface="Helvetica Neue"/>
              </a:rPr>
              <a:t>Enhance Your Employer Brand Strategy</a:t>
            </a:r>
          </a:p>
          <a:p>
            <a:pPr marL="0" indent="0">
              <a:lnSpc>
                <a:spcPct val="110000"/>
              </a:lnSpc>
              <a:buNone/>
            </a:pPr>
            <a:endParaRPr lang="en-US" b="0" i="0" dirty="0">
              <a:solidFill>
                <a:srgbClr val="0A2C6C"/>
              </a:solidFill>
              <a:effectLst/>
              <a:latin typeface="Helvetica Neue"/>
            </a:endParaRPr>
          </a:p>
        </p:txBody>
      </p:sp>
      <p:pic>
        <p:nvPicPr>
          <p:cNvPr id="6" name="Picture 2" descr="Blue Lion diagonal element">
            <a:extLst>
              <a:ext uri="{FF2B5EF4-FFF2-40B4-BE49-F238E27FC236}">
                <a16:creationId xmlns:a16="http://schemas.microsoft.com/office/drawing/2014/main" id="{7F75ACA6-371F-754D-BD0D-FD771A884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47280" y="6191966"/>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89B24C0-96E4-1F4E-8413-9BA73546B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3027" y="5359123"/>
            <a:ext cx="1286553" cy="1234440"/>
          </a:xfrm>
          <a:prstGeom prst="rect">
            <a:avLst/>
          </a:prstGeom>
        </p:spPr>
      </p:pic>
    </p:spTree>
    <p:extLst>
      <p:ext uri="{BB962C8B-B14F-4D97-AF65-F5344CB8AC3E}">
        <p14:creationId xmlns:p14="http://schemas.microsoft.com/office/powerpoint/2010/main" val="1511186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78E2-2CA7-A94D-B0ED-E598CA668AAE}"/>
              </a:ext>
            </a:extLst>
          </p:cNvPr>
          <p:cNvSpPr/>
          <p:nvPr/>
        </p:nvSpPr>
        <p:spPr>
          <a:xfrm>
            <a:off x="-146894" y="-137160"/>
            <a:ext cx="2432894"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2383E-4809-4905-A26D-0DD91E46A092}"/>
              </a:ext>
            </a:extLst>
          </p:cNvPr>
          <p:cNvSpPr>
            <a:spLocks noGrp="1"/>
          </p:cNvSpPr>
          <p:nvPr>
            <p:ph type="title"/>
          </p:nvPr>
        </p:nvSpPr>
        <p:spPr>
          <a:xfrm>
            <a:off x="2565267" y="72941"/>
            <a:ext cx="8939345" cy="1101451"/>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Tips &amp; Tricks on Recruiting in 2024</a:t>
            </a:r>
          </a:p>
        </p:txBody>
      </p:sp>
      <p:sp>
        <p:nvSpPr>
          <p:cNvPr id="3" name="Content Placeholder 2">
            <a:extLst>
              <a:ext uri="{FF2B5EF4-FFF2-40B4-BE49-F238E27FC236}">
                <a16:creationId xmlns:a16="http://schemas.microsoft.com/office/drawing/2014/main" id="{BDDB4CE4-04CB-4851-90FD-3527BF2B4FD7}"/>
              </a:ext>
            </a:extLst>
          </p:cNvPr>
          <p:cNvSpPr>
            <a:spLocks noGrp="1"/>
          </p:cNvSpPr>
          <p:nvPr>
            <p:ph idx="1"/>
          </p:nvPr>
        </p:nvSpPr>
        <p:spPr>
          <a:xfrm>
            <a:off x="2565267" y="1174392"/>
            <a:ext cx="9234313" cy="3907027"/>
          </a:xfrm>
        </p:spPr>
        <p:txBody>
          <a:bodyPr vert="horz" lIns="91440" tIns="45720" rIns="91440" bIns="45720" rtlCol="0" anchor="t">
            <a:normAutofit/>
          </a:bodyPr>
          <a:lstStyle/>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cs typeface="Angsana New" panose="02020603050405020304" pitchFamily="18" charset="-34"/>
              </a:rPr>
              <a:t>Lean on Your Current Employees (referral bonus?)</a:t>
            </a:r>
          </a:p>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cs typeface="Angsana New" panose="02020603050405020304" pitchFamily="18" charset="-34"/>
              </a:rPr>
              <a:t>Meet Elite Candidates Where They Are</a:t>
            </a:r>
          </a:p>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cs typeface="Angsana New" panose="02020603050405020304" pitchFamily="18" charset="-34"/>
              </a:rPr>
              <a:t>Streamline Your Interview Process</a:t>
            </a:r>
          </a:p>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cs typeface="Angsana New" panose="02020603050405020304" pitchFamily="18" charset="-34"/>
              </a:rPr>
              <a:t>Prioritize Candidate Communication</a:t>
            </a:r>
          </a:p>
          <a:p>
            <a:pPr marL="457200" indent="-457200">
              <a:lnSpc>
                <a:spcPct val="110000"/>
              </a:lnSpc>
              <a:buBlip>
                <a:blip r:embed="rId3"/>
              </a:buBlip>
            </a:pPr>
            <a:r>
              <a:rPr lang="en-US" dirty="0">
                <a:solidFill>
                  <a:srgbClr val="0A2C6C"/>
                </a:solidFill>
                <a:latin typeface="Roboto" panose="02000000000000000000" pitchFamily="2" charset="0"/>
                <a:ea typeface="Roboto" panose="02000000000000000000" pitchFamily="2" charset="0"/>
                <a:cs typeface="Angsana New" panose="02020603050405020304" pitchFamily="18" charset="-34"/>
              </a:rPr>
              <a:t>Don’t Take Too Long To Decide</a:t>
            </a:r>
          </a:p>
          <a:p>
            <a:pPr marL="457200" indent="-457200">
              <a:lnSpc>
                <a:spcPct val="110000"/>
              </a:lnSpc>
              <a:buBlip>
                <a:blip r:embed="rId3"/>
              </a:buBlip>
            </a:pPr>
            <a:endParaRPr lang="en-US" dirty="0">
              <a:solidFill>
                <a:srgbClr val="0A2C6C"/>
              </a:solidFill>
              <a:latin typeface="Roboto" panose="02000000000000000000" pitchFamily="2" charset="0"/>
              <a:ea typeface="Roboto" panose="02000000000000000000" pitchFamily="2" charset="0"/>
              <a:cs typeface="Angsana New" panose="02020603050405020304" pitchFamily="18" charset="-34"/>
            </a:endParaRPr>
          </a:p>
        </p:txBody>
      </p:sp>
      <p:pic>
        <p:nvPicPr>
          <p:cNvPr id="6" name="Picture 2" descr="Blue Lion diagonal element">
            <a:extLst>
              <a:ext uri="{FF2B5EF4-FFF2-40B4-BE49-F238E27FC236}">
                <a16:creationId xmlns:a16="http://schemas.microsoft.com/office/drawing/2014/main" id="{7F75ACA6-371F-754D-BD0D-FD771A884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47280" y="6191966"/>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89B24C0-96E4-1F4E-8413-9BA73546B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8926" y="5550619"/>
            <a:ext cx="1286553" cy="1234440"/>
          </a:xfrm>
          <a:prstGeom prst="rect">
            <a:avLst/>
          </a:prstGeom>
        </p:spPr>
      </p:pic>
    </p:spTree>
    <p:extLst>
      <p:ext uri="{BB962C8B-B14F-4D97-AF65-F5344CB8AC3E}">
        <p14:creationId xmlns:p14="http://schemas.microsoft.com/office/powerpoint/2010/main" val="178641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8B78BF5-CFC6-AB49-9C4B-A1C5976A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icture containing text, sign, vector graphics&#10;&#10;Description automatically generated">
            <a:extLst>
              <a:ext uri="{FF2B5EF4-FFF2-40B4-BE49-F238E27FC236}">
                <a16:creationId xmlns:a16="http://schemas.microsoft.com/office/drawing/2014/main" id="{184B8971-AC9A-5140-B75A-3F9B7BAD6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779" y="1199164"/>
            <a:ext cx="4648441" cy="4459672"/>
          </a:xfrm>
          <a:prstGeom prst="rect">
            <a:avLst/>
          </a:prstGeom>
        </p:spPr>
      </p:pic>
    </p:spTree>
    <p:extLst>
      <p:ext uri="{BB962C8B-B14F-4D97-AF65-F5344CB8AC3E}">
        <p14:creationId xmlns:p14="http://schemas.microsoft.com/office/powerpoint/2010/main" val="168250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59C7DE-B9F2-F449-8565-8F2769C46403}"/>
              </a:ext>
            </a:extLst>
          </p:cNvPr>
          <p:cNvSpPr txBox="1">
            <a:spLocks/>
          </p:cNvSpPr>
          <p:nvPr/>
        </p:nvSpPr>
        <p:spPr>
          <a:xfrm>
            <a:off x="579120" y="505326"/>
            <a:ext cx="10515600" cy="1006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Our Mission</a:t>
            </a:r>
          </a:p>
        </p:txBody>
      </p:sp>
      <p:sp>
        <p:nvSpPr>
          <p:cNvPr id="5" name="Content Placeholder 2">
            <a:extLst>
              <a:ext uri="{FF2B5EF4-FFF2-40B4-BE49-F238E27FC236}">
                <a16:creationId xmlns:a16="http://schemas.microsoft.com/office/drawing/2014/main" id="{E38F4DBB-4838-BA41-A10E-D03008780E5C}"/>
              </a:ext>
            </a:extLst>
          </p:cNvPr>
          <p:cNvSpPr txBox="1">
            <a:spLocks/>
          </p:cNvSpPr>
          <p:nvPr/>
        </p:nvSpPr>
        <p:spPr>
          <a:xfrm>
            <a:off x="579120" y="1511802"/>
            <a:ext cx="8096053" cy="9688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Ensure the long-term success of our clients by using a realistic approach to Human Resources while maintaining a healthy work/life balance.</a:t>
            </a:r>
            <a:endParaRPr lang="en-US" sz="32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pic>
        <p:nvPicPr>
          <p:cNvPr id="6" name="Picture 2" descr="Blue Lion diagonal element">
            <a:extLst>
              <a:ext uri="{FF2B5EF4-FFF2-40B4-BE49-F238E27FC236}">
                <a16:creationId xmlns:a16="http://schemas.microsoft.com/office/drawing/2014/main" id="{F61CD806-BB57-8F47-8D12-4CA376E77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810621" y="6288077"/>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007E2C9F-E1B2-454B-AB75-A5BD917BB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494" y="5319267"/>
            <a:ext cx="1282926" cy="1230960"/>
          </a:xfrm>
          <a:prstGeom prst="rect">
            <a:avLst/>
          </a:prstGeom>
        </p:spPr>
      </p:pic>
      <p:sp>
        <p:nvSpPr>
          <p:cNvPr id="8" name="Rectangle 7">
            <a:extLst>
              <a:ext uri="{FF2B5EF4-FFF2-40B4-BE49-F238E27FC236}">
                <a16:creationId xmlns:a16="http://schemas.microsoft.com/office/drawing/2014/main" id="{8AF32C71-7C3D-D640-A717-82D2F36861A8}"/>
              </a:ext>
            </a:extLst>
          </p:cNvPr>
          <p:cNvSpPr/>
          <p:nvPr/>
        </p:nvSpPr>
        <p:spPr>
          <a:xfrm>
            <a:off x="9676917" y="-137160"/>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34ABE1E-9955-40DA-8D4E-CE865EFF16EE}"/>
              </a:ext>
            </a:extLst>
          </p:cNvPr>
          <p:cNvSpPr txBox="1">
            <a:spLocks/>
          </p:cNvSpPr>
          <p:nvPr/>
        </p:nvSpPr>
        <p:spPr>
          <a:xfrm>
            <a:off x="579120" y="2743768"/>
            <a:ext cx="10515600" cy="1006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Our Core Purpose</a:t>
            </a:r>
          </a:p>
        </p:txBody>
      </p:sp>
      <p:sp>
        <p:nvSpPr>
          <p:cNvPr id="10" name="Content Placeholder 2">
            <a:extLst>
              <a:ext uri="{FF2B5EF4-FFF2-40B4-BE49-F238E27FC236}">
                <a16:creationId xmlns:a16="http://schemas.microsoft.com/office/drawing/2014/main" id="{DC528531-80B2-4732-944A-E3705EEEEDAE}"/>
              </a:ext>
            </a:extLst>
          </p:cNvPr>
          <p:cNvSpPr txBox="1">
            <a:spLocks/>
          </p:cNvSpPr>
          <p:nvPr/>
        </p:nvSpPr>
        <p:spPr>
          <a:xfrm>
            <a:off x="721904" y="3750243"/>
            <a:ext cx="8096053" cy="9688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rPr>
              <a:t>Authenticity, out of the box, meet our clients and employees where they are at. </a:t>
            </a:r>
            <a:endParaRPr lang="en-US" sz="32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spTree>
    <p:extLst>
      <p:ext uri="{BB962C8B-B14F-4D97-AF65-F5344CB8AC3E}">
        <p14:creationId xmlns:p14="http://schemas.microsoft.com/office/powerpoint/2010/main" val="110704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96CB8-2190-A046-9F42-47084C7B328B}"/>
              </a:ext>
            </a:extLst>
          </p:cNvPr>
          <p:cNvSpPr/>
          <p:nvPr/>
        </p:nvSpPr>
        <p:spPr>
          <a:xfrm>
            <a:off x="9903655" y="-66822"/>
            <a:ext cx="2473966" cy="6991643"/>
          </a:xfrm>
          <a:prstGeom prst="rect">
            <a:avLst/>
          </a:prstGeom>
          <a:solidFill>
            <a:srgbClr val="1A2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79918-2323-4428-A174-AC22FC71E490}"/>
              </a:ext>
            </a:extLst>
          </p:cNvPr>
          <p:cNvSpPr>
            <a:spLocks noGrp="1"/>
          </p:cNvSpPr>
          <p:nvPr>
            <p:ph type="title"/>
          </p:nvPr>
        </p:nvSpPr>
        <p:spPr>
          <a:xfrm>
            <a:off x="285043" y="301661"/>
            <a:ext cx="10515600" cy="741891"/>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Disclaimer</a:t>
            </a:r>
          </a:p>
        </p:txBody>
      </p:sp>
      <p:sp>
        <p:nvSpPr>
          <p:cNvPr id="3" name="Content Placeholder 2">
            <a:extLst>
              <a:ext uri="{FF2B5EF4-FFF2-40B4-BE49-F238E27FC236}">
                <a16:creationId xmlns:a16="http://schemas.microsoft.com/office/drawing/2014/main" id="{D43D0AF3-E789-44A0-BFCA-44316600944B}"/>
              </a:ext>
            </a:extLst>
          </p:cNvPr>
          <p:cNvSpPr>
            <a:spLocks noGrp="1"/>
          </p:cNvSpPr>
          <p:nvPr>
            <p:ph idx="1"/>
          </p:nvPr>
        </p:nvSpPr>
        <p:spPr>
          <a:xfrm>
            <a:off x="285043" y="1249893"/>
            <a:ext cx="9336310" cy="4714809"/>
          </a:xfrm>
        </p:spPr>
        <p:txBody>
          <a:bodyPr>
            <a:normAutofit/>
          </a:bodyPr>
          <a:lstStyle/>
          <a:p>
            <a:pPr>
              <a:lnSpc>
                <a:spcPct val="120000"/>
              </a:lnSpc>
              <a:spcBef>
                <a:spcPts val="600"/>
              </a:spcBef>
              <a:spcAft>
                <a:spcPts val="600"/>
              </a:spcAft>
              <a:buBlip>
                <a:blip r:embed="rId3"/>
              </a:buBlip>
            </a:pPr>
            <a:r>
              <a:rPr lang="en-US" sz="2400" b="0" i="0" u="none" strike="noStrike" baseline="0" dirty="0">
                <a:solidFill>
                  <a:srgbClr val="0A2C6C"/>
                </a:solidFill>
                <a:latin typeface="Roboto" panose="02000000000000000000" pitchFamily="2" charset="0"/>
                <a:ea typeface="Roboto" panose="02000000000000000000" pitchFamily="2" charset="0"/>
              </a:rPr>
              <a:t>This presentation provides general information regarding its subject and explicitly may not be construed as providing any individualized advice concerning particular circumstances. Persons needing advice concerning particular circumstances must consult counsel concerning those circumstances.</a:t>
            </a:r>
            <a:r>
              <a:rPr lang="en-US" sz="2400" dirty="0">
                <a:solidFill>
                  <a:srgbClr val="0A2C6C"/>
                </a:solidFill>
                <a:latin typeface="Roboto" panose="02000000000000000000" pitchFamily="2" charset="0"/>
                <a:ea typeface="Roboto" panose="02000000000000000000" pitchFamily="2" charset="0"/>
              </a:rPr>
              <a:t> </a:t>
            </a:r>
            <a:endParaRPr lang="en-US" sz="2400" b="0" i="0" u="none" strike="noStrike" baseline="0" dirty="0">
              <a:solidFill>
                <a:srgbClr val="0A2C6C"/>
              </a:solidFill>
              <a:latin typeface="Roboto" panose="02000000000000000000" pitchFamily="2" charset="0"/>
              <a:ea typeface="Roboto" panose="02000000000000000000" pitchFamily="2" charset="0"/>
            </a:endParaRPr>
          </a:p>
          <a:p>
            <a:pPr>
              <a:lnSpc>
                <a:spcPct val="120000"/>
              </a:lnSpc>
              <a:spcBef>
                <a:spcPts val="600"/>
              </a:spcBef>
              <a:spcAft>
                <a:spcPts val="600"/>
              </a:spcAft>
              <a:buBlip>
                <a:blip r:embed="rId3"/>
              </a:buBlip>
            </a:pPr>
            <a:r>
              <a:rPr lang="en-US" sz="2400" dirty="0">
                <a:solidFill>
                  <a:srgbClr val="0A2C6C"/>
                </a:solidFill>
                <a:latin typeface="Roboto" panose="02000000000000000000" pitchFamily="2" charset="0"/>
                <a:ea typeface="Roboto" panose="02000000000000000000" pitchFamily="2" charset="0"/>
              </a:rPr>
              <a:t>These webinars are intended for educational purposes only. While we hope that you learn new information, the trainers presenting these webinars are not attorney. Therefore, all information provided during the presentation and the Q&amp;A Session should not be construed as legal advice. </a:t>
            </a:r>
          </a:p>
        </p:txBody>
      </p:sp>
      <p:pic>
        <p:nvPicPr>
          <p:cNvPr id="6" name="Picture 5" descr="A picture containing text, sign, vector graphics&#10;&#10;Description automatically generated">
            <a:extLst>
              <a:ext uri="{FF2B5EF4-FFF2-40B4-BE49-F238E27FC236}">
                <a16:creationId xmlns:a16="http://schemas.microsoft.com/office/drawing/2014/main" id="{027A03B2-B3EC-C642-887C-8E5CB3CAB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101" y="5472331"/>
            <a:ext cx="1286691" cy="1234440"/>
          </a:xfrm>
          <a:prstGeom prst="rect">
            <a:avLst/>
          </a:prstGeom>
        </p:spPr>
      </p:pic>
      <p:pic>
        <p:nvPicPr>
          <p:cNvPr id="9" name="Picture 2" descr="Blue Lion diagonal element">
            <a:extLst>
              <a:ext uri="{FF2B5EF4-FFF2-40B4-BE49-F238E27FC236}">
                <a16:creationId xmlns:a16="http://schemas.microsoft.com/office/drawing/2014/main" id="{DD94AF4D-0110-CA4C-BEC0-534C7ADCE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92070" y="282127"/>
            <a:ext cx="9067853" cy="78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746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5E81E3-64C5-2442-A7D4-059FEC1EB8B7}"/>
              </a:ext>
            </a:extLst>
          </p:cNvPr>
          <p:cNvSpPr>
            <a:spLocks noGrp="1"/>
          </p:cNvSpPr>
          <p:nvPr>
            <p:ph idx="1"/>
          </p:nvPr>
        </p:nvSpPr>
        <p:spPr>
          <a:xfrm>
            <a:off x="844296" y="1452334"/>
            <a:ext cx="7223449" cy="4351338"/>
          </a:xfrm>
        </p:spPr>
        <p:txBody>
          <a:bodyPr numCol="2">
            <a:normAutofit fontScale="92500"/>
          </a:bodyPr>
          <a:lstStyle/>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Complete Outsourced HR Solution</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HR Projects/Training</a:t>
            </a:r>
            <a:endParaRPr lang="en-US" sz="2600" dirty="0">
              <a:solidFill>
                <a:srgbClr val="002060"/>
              </a:solidFill>
              <a:latin typeface="Roboto" panose="02000000000000000000" pitchFamily="2" charset="0"/>
              <a:ea typeface="Roboto" panose="02000000000000000000" pitchFamily="2" charset="0"/>
            </a:endParaRP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rPr>
              <a:t>HR Hotline</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Operations Clients</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HR Gap Coverage</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HR Audit</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Harassment Training</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Employee Handbook</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Safety Manual</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Performance Appraisals</a:t>
            </a:r>
          </a:p>
          <a:p>
            <a:pPr marL="457200" indent="-457200">
              <a:lnSpc>
                <a:spcPct val="120000"/>
              </a:lnSpc>
              <a:spcBef>
                <a:spcPts val="600"/>
              </a:spcBef>
              <a:buFont typeface="Arial" panose="020B0604020202020204" pitchFamily="34" charset="0"/>
              <a:buBlip>
                <a:blip r:embed="rId2"/>
              </a:buBlip>
            </a:pPr>
            <a:r>
              <a:rPr lang="en-US" sz="2600" dirty="0">
                <a:solidFill>
                  <a:srgbClr val="002060"/>
                </a:solidFill>
                <a:latin typeface="Roboto" panose="02000000000000000000" pitchFamily="2" charset="0"/>
                <a:ea typeface="Roboto" panose="02000000000000000000" pitchFamily="2" charset="0"/>
                <a:cs typeface="Angsana New" panose="02020603050405020304" pitchFamily="18" charset="-34"/>
              </a:rPr>
              <a:t>Monthly On-Site HR Support </a:t>
            </a:r>
          </a:p>
          <a:p>
            <a:endParaRPr lang="en-US" dirty="0"/>
          </a:p>
        </p:txBody>
      </p:sp>
      <p:sp>
        <p:nvSpPr>
          <p:cNvPr id="4" name="Title 1">
            <a:extLst>
              <a:ext uri="{FF2B5EF4-FFF2-40B4-BE49-F238E27FC236}">
                <a16:creationId xmlns:a16="http://schemas.microsoft.com/office/drawing/2014/main" id="{D5BDAE4C-A8B5-4445-B2E7-E1BB2A3D7A82}"/>
              </a:ext>
            </a:extLst>
          </p:cNvPr>
          <p:cNvSpPr txBox="1">
            <a:spLocks/>
          </p:cNvSpPr>
          <p:nvPr/>
        </p:nvSpPr>
        <p:spPr>
          <a:xfrm>
            <a:off x="579120" y="505326"/>
            <a:ext cx="8326341" cy="1006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Our Services</a:t>
            </a:r>
          </a:p>
        </p:txBody>
      </p:sp>
      <p:pic>
        <p:nvPicPr>
          <p:cNvPr id="5" name="Picture 2" descr="Blue Lion diagonal element">
            <a:extLst>
              <a:ext uri="{FF2B5EF4-FFF2-40B4-BE49-F238E27FC236}">
                <a16:creationId xmlns:a16="http://schemas.microsoft.com/office/drawing/2014/main" id="{71DD4D47-1FBC-844C-A21E-83A63208E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810621" y="6288077"/>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F39CA907-8109-D84B-8A88-DFF6769ED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94" y="5319267"/>
            <a:ext cx="1282926" cy="1230960"/>
          </a:xfrm>
          <a:prstGeom prst="rect">
            <a:avLst/>
          </a:prstGeom>
        </p:spPr>
      </p:pic>
      <p:sp>
        <p:nvSpPr>
          <p:cNvPr id="7" name="Rectangle 6">
            <a:extLst>
              <a:ext uri="{FF2B5EF4-FFF2-40B4-BE49-F238E27FC236}">
                <a16:creationId xmlns:a16="http://schemas.microsoft.com/office/drawing/2014/main" id="{745405E4-7DC3-BD45-8A31-E7C12831FF5A}"/>
              </a:ext>
            </a:extLst>
          </p:cNvPr>
          <p:cNvSpPr/>
          <p:nvPr/>
        </p:nvSpPr>
        <p:spPr>
          <a:xfrm>
            <a:off x="9676917" y="-137160"/>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611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D31672-F73C-4841-9633-84799404142A}"/>
              </a:ext>
            </a:extLst>
          </p:cNvPr>
          <p:cNvPicPr>
            <a:picLocks noChangeAspect="1"/>
          </p:cNvPicPr>
          <p:nvPr/>
        </p:nvPicPr>
        <p:blipFill>
          <a:blip r:embed="rId2"/>
          <a:stretch>
            <a:fillRect/>
          </a:stretch>
        </p:blipFill>
        <p:spPr>
          <a:xfrm>
            <a:off x="7771828" y="3238284"/>
            <a:ext cx="3327450" cy="2953682"/>
          </a:xfrm>
          <a:prstGeom prst="rect">
            <a:avLst/>
          </a:prstGeom>
          <a:ln>
            <a:solidFill>
              <a:schemeClr val="accent1"/>
            </a:solidFill>
          </a:ln>
        </p:spPr>
      </p:pic>
      <p:sp>
        <p:nvSpPr>
          <p:cNvPr id="3" name="Content Placeholder 2">
            <a:extLst>
              <a:ext uri="{FF2B5EF4-FFF2-40B4-BE49-F238E27FC236}">
                <a16:creationId xmlns:a16="http://schemas.microsoft.com/office/drawing/2014/main" id="{4CAEC7D4-7522-6C4D-8632-515C44D9B981}"/>
              </a:ext>
            </a:extLst>
          </p:cNvPr>
          <p:cNvSpPr>
            <a:spLocks noGrp="1"/>
          </p:cNvSpPr>
          <p:nvPr>
            <p:ph idx="1"/>
          </p:nvPr>
        </p:nvSpPr>
        <p:spPr>
          <a:xfrm>
            <a:off x="2819755" y="1395046"/>
            <a:ext cx="4920449" cy="4796919"/>
          </a:xfrm>
        </p:spPr>
        <p:txBody>
          <a:bodyPr>
            <a:normAutofit/>
          </a:bodyPr>
          <a:lstStyle/>
          <a:p>
            <a:pPr>
              <a:lnSpc>
                <a:spcPct val="100000"/>
              </a:lnSpc>
              <a:buBlip>
                <a:blip r:embed="rId3"/>
              </a:buBlip>
            </a:pPr>
            <a:r>
              <a:rPr lang="en-US" dirty="0">
                <a:solidFill>
                  <a:srgbClr val="002060"/>
                </a:solidFill>
              </a:rPr>
              <a:t>Monthly HR Trainings/Webinars</a:t>
            </a:r>
          </a:p>
          <a:p>
            <a:pPr>
              <a:lnSpc>
                <a:spcPct val="100000"/>
              </a:lnSpc>
              <a:buBlip>
                <a:blip r:embed="rId3"/>
              </a:buBlip>
            </a:pPr>
            <a:r>
              <a:rPr lang="en-US" dirty="0">
                <a:solidFill>
                  <a:srgbClr val="002060"/>
                </a:solidFill>
              </a:rPr>
              <a:t>YouTube Quick Videos</a:t>
            </a:r>
          </a:p>
          <a:p>
            <a:pPr lvl="1">
              <a:lnSpc>
                <a:spcPct val="100000"/>
              </a:lnSpc>
              <a:buFont typeface="Wingdings" panose="05000000000000000000" pitchFamily="2" charset="2"/>
              <a:buChar char="§"/>
            </a:pPr>
            <a:r>
              <a:rPr lang="en-US" sz="2000" dirty="0">
                <a:solidFill>
                  <a:srgbClr val="002060"/>
                </a:solidFill>
              </a:rPr>
              <a:t>Over 30 Video’s of quick HR Hot topic questions and answers.</a:t>
            </a:r>
          </a:p>
          <a:p>
            <a:pPr>
              <a:lnSpc>
                <a:spcPct val="100000"/>
              </a:lnSpc>
              <a:buBlip>
                <a:blip r:embed="rId3"/>
              </a:buBlip>
            </a:pPr>
            <a:r>
              <a:rPr lang="en-US" dirty="0">
                <a:solidFill>
                  <a:srgbClr val="002060"/>
                </a:solidFill>
              </a:rPr>
              <a:t>HR Blog</a:t>
            </a:r>
          </a:p>
          <a:p>
            <a:pPr lvl="1">
              <a:lnSpc>
                <a:spcPct val="100000"/>
              </a:lnSpc>
              <a:buFont typeface="Wingdings" panose="05000000000000000000" pitchFamily="2" charset="2"/>
              <a:buChar char="§"/>
            </a:pPr>
            <a:r>
              <a:rPr lang="en-US" sz="2000" dirty="0">
                <a:solidFill>
                  <a:srgbClr val="002060"/>
                </a:solidFill>
              </a:rPr>
              <a:t>Over 50 Blog’s on HR Topics such as handbooks, leave of absence, COVID, payroll, benefits, safety, policies, and more… </a:t>
            </a:r>
            <a:endParaRPr lang="en-US" sz="2000" dirty="0"/>
          </a:p>
          <a:p>
            <a:pPr lvl="1">
              <a:lnSpc>
                <a:spcPct val="100000"/>
              </a:lnSpc>
              <a:buFont typeface="Wingdings" panose="05000000000000000000" pitchFamily="2" charset="2"/>
              <a:buChar char="§"/>
            </a:pPr>
            <a:endParaRPr lang="en-US" dirty="0"/>
          </a:p>
        </p:txBody>
      </p:sp>
      <p:sp>
        <p:nvSpPr>
          <p:cNvPr id="4" name="Rectangle 3">
            <a:extLst>
              <a:ext uri="{FF2B5EF4-FFF2-40B4-BE49-F238E27FC236}">
                <a16:creationId xmlns:a16="http://schemas.microsoft.com/office/drawing/2014/main" id="{A54AD10F-FD41-C143-8C39-21B56D8A1AEB}"/>
              </a:ext>
            </a:extLst>
          </p:cNvPr>
          <p:cNvSpPr/>
          <p:nvPr/>
        </p:nvSpPr>
        <p:spPr>
          <a:xfrm>
            <a:off x="-45872" y="-137159"/>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sign&#10;&#10;Description automatically generated">
            <a:extLst>
              <a:ext uri="{FF2B5EF4-FFF2-40B4-BE49-F238E27FC236}">
                <a16:creationId xmlns:a16="http://schemas.microsoft.com/office/drawing/2014/main" id="{D81AF2B6-95B6-C34C-B72B-7412C403A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6433" y="5416253"/>
            <a:ext cx="1282926" cy="1230960"/>
          </a:xfrm>
          <a:prstGeom prst="rect">
            <a:avLst/>
          </a:prstGeom>
        </p:spPr>
      </p:pic>
      <p:pic>
        <p:nvPicPr>
          <p:cNvPr id="6" name="Picture 2" descr="Blue Lion diagonal element">
            <a:extLst>
              <a:ext uri="{FF2B5EF4-FFF2-40B4-BE49-F238E27FC236}">
                <a16:creationId xmlns:a16="http://schemas.microsoft.com/office/drawing/2014/main" id="{76F84544-6734-8E49-893C-6F1B07AB5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273230" y="6191966"/>
            <a:ext cx="9234314" cy="80319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8D2A893-B22D-F648-B58C-30C2A2776F72}"/>
              </a:ext>
            </a:extLst>
          </p:cNvPr>
          <p:cNvSpPr txBox="1">
            <a:spLocks/>
          </p:cNvSpPr>
          <p:nvPr/>
        </p:nvSpPr>
        <p:spPr>
          <a:xfrm>
            <a:off x="3036713" y="434204"/>
            <a:ext cx="8335233" cy="960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Additional Resources</a:t>
            </a:r>
          </a:p>
        </p:txBody>
      </p:sp>
      <p:pic>
        <p:nvPicPr>
          <p:cNvPr id="8" name="Picture 7">
            <a:extLst>
              <a:ext uri="{FF2B5EF4-FFF2-40B4-BE49-F238E27FC236}">
                <a16:creationId xmlns:a16="http://schemas.microsoft.com/office/drawing/2014/main" id="{13C7776E-B48C-42EF-AA00-B4301CC21A81}"/>
              </a:ext>
            </a:extLst>
          </p:cNvPr>
          <p:cNvPicPr>
            <a:picLocks noChangeAspect="1"/>
          </p:cNvPicPr>
          <p:nvPr/>
        </p:nvPicPr>
        <p:blipFill>
          <a:blip r:embed="rId6"/>
          <a:stretch>
            <a:fillRect/>
          </a:stretch>
        </p:blipFill>
        <p:spPr>
          <a:xfrm>
            <a:off x="7771828" y="1360838"/>
            <a:ext cx="4124832" cy="1781705"/>
          </a:xfrm>
          <a:prstGeom prst="rect">
            <a:avLst/>
          </a:prstGeom>
          <a:ln>
            <a:solidFill>
              <a:schemeClr val="accent1"/>
            </a:solidFill>
          </a:ln>
        </p:spPr>
      </p:pic>
    </p:spTree>
    <p:extLst>
      <p:ext uri="{BB962C8B-B14F-4D97-AF65-F5344CB8AC3E}">
        <p14:creationId xmlns:p14="http://schemas.microsoft.com/office/powerpoint/2010/main" val="3731492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4F65D-02A3-F648-8049-CE74F270757B}"/>
              </a:ext>
            </a:extLst>
          </p:cNvPr>
          <p:cNvSpPr/>
          <p:nvPr/>
        </p:nvSpPr>
        <p:spPr>
          <a:xfrm>
            <a:off x="-56001" y="-127733"/>
            <a:ext cx="12344400" cy="585216"/>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Blue Lion diagonal element">
            <a:extLst>
              <a:ext uri="{FF2B5EF4-FFF2-40B4-BE49-F238E27FC236}">
                <a16:creationId xmlns:a16="http://schemas.microsoft.com/office/drawing/2014/main" id="{6BACD498-F42F-C445-A4B7-752FC834F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684593" y="164875"/>
            <a:ext cx="13601584" cy="8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AB9F93BF-7A44-420A-B0F8-3C25E15A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56" y="5458686"/>
            <a:ext cx="1286553" cy="1234440"/>
          </a:xfrm>
          <a:prstGeom prst="rect">
            <a:avLst/>
          </a:prstGeom>
        </p:spPr>
      </p:pic>
      <p:sp>
        <p:nvSpPr>
          <p:cNvPr id="6" name="Content Placeholder 2">
            <a:extLst>
              <a:ext uri="{FF2B5EF4-FFF2-40B4-BE49-F238E27FC236}">
                <a16:creationId xmlns:a16="http://schemas.microsoft.com/office/drawing/2014/main" id="{371E5EF5-EAFA-4094-B205-B6AEADB4B62B}"/>
              </a:ext>
            </a:extLst>
          </p:cNvPr>
          <p:cNvSpPr>
            <a:spLocks noGrp="1"/>
          </p:cNvSpPr>
          <p:nvPr>
            <p:ph idx="1"/>
          </p:nvPr>
        </p:nvSpPr>
        <p:spPr>
          <a:xfrm>
            <a:off x="850767" y="1930464"/>
            <a:ext cx="9234313" cy="3907027"/>
          </a:xfrm>
        </p:spPr>
        <p:txBody>
          <a:bodyPr>
            <a:normAutofit fontScale="62500" lnSpcReduction="20000"/>
          </a:bodyPr>
          <a:lstStyle/>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Jan - DOL Audit – How do we handle, what do we do?</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cs typeface="Calibri Light" panose="020F0302020204030204" pitchFamily="34" charset="0"/>
              </a:rPr>
              <a:t>Feb - Implementing DEI Programs - What are they, and what does that look like?</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Mar - Managing ADA (Americans with Disabilities Act) Accommodations</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Apr - Payroll Compliance - Top 10 Payroll Errors</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May - Managing Top Performers</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Jun - Personality Testing &amp; Hiring - Why? And does it work?</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Jul - Performance Management - Creating a Performance Improvement Plan (PIP)</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Aug - Concerted Activity - What is it and what can I do about it?</a:t>
            </a:r>
          </a:p>
          <a:p>
            <a:pPr>
              <a:lnSpc>
                <a:spcPct val="110000"/>
              </a:lnSpc>
              <a:buBlip>
                <a:blip r:embed="rId5"/>
              </a:buBlip>
            </a:pPr>
            <a:r>
              <a:rPr lang="en-US" dirty="0">
                <a:solidFill>
                  <a:srgbClr val="0A2C6C"/>
                </a:solidFill>
                <a:latin typeface="Roboto" panose="02000000000000000000" pitchFamily="2" charset="0"/>
                <a:ea typeface="Roboto" panose="02000000000000000000" pitchFamily="2" charset="0"/>
              </a:rPr>
              <a:t>Sep - Wowing During New Hire Onboarding</a:t>
            </a:r>
          </a:p>
          <a:p>
            <a:pPr marL="0" indent="0" algn="ctr">
              <a:lnSpc>
                <a:spcPct val="110000"/>
              </a:lnSpc>
              <a:buNone/>
            </a:pPr>
            <a:r>
              <a:rPr lang="en-US" b="1" dirty="0">
                <a:solidFill>
                  <a:srgbClr val="0A2C6C"/>
                </a:solidFill>
                <a:latin typeface="Roboto" panose="02000000000000000000" pitchFamily="2" charset="0"/>
                <a:ea typeface="Roboto" panose="02000000000000000000" pitchFamily="2" charset="0"/>
              </a:rPr>
              <a:t>https://bluelionllc.com/events/</a:t>
            </a:r>
          </a:p>
        </p:txBody>
      </p:sp>
      <p:sp>
        <p:nvSpPr>
          <p:cNvPr id="7" name="Title 1">
            <a:extLst>
              <a:ext uri="{FF2B5EF4-FFF2-40B4-BE49-F238E27FC236}">
                <a16:creationId xmlns:a16="http://schemas.microsoft.com/office/drawing/2014/main" id="{7EFD0D20-2E13-4F31-884E-A5A072D472D7}"/>
              </a:ext>
            </a:extLst>
          </p:cNvPr>
          <p:cNvSpPr>
            <a:spLocks noGrp="1"/>
          </p:cNvSpPr>
          <p:nvPr>
            <p:ph type="title"/>
          </p:nvPr>
        </p:nvSpPr>
        <p:spPr>
          <a:xfrm>
            <a:off x="850767" y="829013"/>
            <a:ext cx="8939345" cy="1101451"/>
          </a:xfrm>
        </p:spPr>
        <p:txBody>
          <a:bodyPr>
            <a:normAutofit/>
          </a:bodyPr>
          <a:lstStyle/>
          <a:p>
            <a:r>
              <a:rPr lang="en-US" dirty="0">
                <a:solidFill>
                  <a:srgbClr val="5377B4"/>
                </a:solidFill>
                <a:latin typeface="Roboto Medium" panose="02000000000000000000" pitchFamily="2" charset="0"/>
                <a:ea typeface="Roboto Medium" panose="02000000000000000000" pitchFamily="2" charset="0"/>
              </a:rPr>
              <a:t>2024 Training Topics &amp; Meetings</a:t>
            </a:r>
          </a:p>
        </p:txBody>
      </p:sp>
    </p:spTree>
    <p:extLst>
      <p:ext uri="{BB962C8B-B14F-4D97-AF65-F5344CB8AC3E}">
        <p14:creationId xmlns:p14="http://schemas.microsoft.com/office/powerpoint/2010/main" val="967729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0A777B-7305-4AD9-8602-7E2F66EB6B95}"/>
              </a:ext>
            </a:extLst>
          </p:cNvPr>
          <p:cNvSpPr>
            <a:spLocks noGrp="1"/>
          </p:cNvSpPr>
          <p:nvPr>
            <p:ph type="title"/>
          </p:nvPr>
        </p:nvSpPr>
        <p:spPr>
          <a:xfrm>
            <a:off x="3155089" y="394171"/>
            <a:ext cx="4998994" cy="1215087"/>
          </a:xfrm>
        </p:spPr>
        <p:txBody>
          <a:bodyPr anchor="b">
            <a:normAutofit/>
          </a:bodyPr>
          <a:lstStyle/>
          <a:p>
            <a:pPr algn="ctr"/>
            <a:r>
              <a:rPr lang="en-US" sz="6000" dirty="0">
                <a:latin typeface="Roboto Medium" panose="02000000000000000000" pitchFamily="2" charset="0"/>
                <a:ea typeface="Roboto Medium" panose="02000000000000000000" pitchFamily="2" charset="0"/>
                <a:cs typeface="Angsana New" panose="02020603050405020304" pitchFamily="18" charset="-34"/>
              </a:rPr>
              <a:t>Questions?</a:t>
            </a:r>
          </a:p>
        </p:txBody>
      </p:sp>
      <p:pic>
        <p:nvPicPr>
          <p:cNvPr id="8" name="Picture 7" descr="A close up of a sign&#10;&#10;Description automatically generated">
            <a:extLst>
              <a:ext uri="{FF2B5EF4-FFF2-40B4-BE49-F238E27FC236}">
                <a16:creationId xmlns:a16="http://schemas.microsoft.com/office/drawing/2014/main" id="{21FFA165-740F-EB4E-BC97-C9FF92715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592" y="1723558"/>
            <a:ext cx="4829988" cy="4634344"/>
          </a:xfrm>
          <a:prstGeom prst="rect">
            <a:avLst/>
          </a:prstGeom>
        </p:spPr>
      </p:pic>
    </p:spTree>
    <p:extLst>
      <p:ext uri="{BB962C8B-B14F-4D97-AF65-F5344CB8AC3E}">
        <p14:creationId xmlns:p14="http://schemas.microsoft.com/office/powerpoint/2010/main" val="23886453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F2A7C3-FA40-354C-8B01-04F6B41EC105}"/>
              </a:ext>
            </a:extLst>
          </p:cNvPr>
          <p:cNvSpPr/>
          <p:nvPr/>
        </p:nvSpPr>
        <p:spPr>
          <a:xfrm>
            <a:off x="-72190" y="-161224"/>
            <a:ext cx="12336379" cy="1556888"/>
          </a:xfrm>
          <a:prstGeom prst="rect">
            <a:avLst/>
          </a:prstGeom>
          <a:solidFill>
            <a:srgbClr val="0C34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377B4"/>
              </a:solidFill>
            </a:endParaRPr>
          </a:p>
        </p:txBody>
      </p:sp>
      <p:sp>
        <p:nvSpPr>
          <p:cNvPr id="5" name="Title 1">
            <a:extLst>
              <a:ext uri="{FF2B5EF4-FFF2-40B4-BE49-F238E27FC236}">
                <a16:creationId xmlns:a16="http://schemas.microsoft.com/office/drawing/2014/main" id="{07BD11FD-4824-F248-8FA2-88B8D7AAD88C}"/>
              </a:ext>
            </a:extLst>
          </p:cNvPr>
          <p:cNvSpPr>
            <a:spLocks noGrp="1"/>
          </p:cNvSpPr>
          <p:nvPr>
            <p:ph type="title"/>
          </p:nvPr>
        </p:nvSpPr>
        <p:spPr>
          <a:xfrm>
            <a:off x="448452" y="267301"/>
            <a:ext cx="10515600" cy="847043"/>
          </a:xfrm>
        </p:spPr>
        <p:txBody>
          <a:bodyPr/>
          <a:lstStyle/>
          <a:p>
            <a:r>
              <a:rPr lang="en-US" dirty="0">
                <a:solidFill>
                  <a:schemeClr val="bg1"/>
                </a:solidFill>
                <a:latin typeface="Roboto Medium" panose="02000000000000000000" pitchFamily="2" charset="0"/>
                <a:ea typeface="Roboto Medium" panose="02000000000000000000" pitchFamily="2" charset="0"/>
              </a:rPr>
              <a:t>Thank You | Connect with Us</a:t>
            </a:r>
          </a:p>
        </p:txBody>
      </p:sp>
      <p:sp>
        <p:nvSpPr>
          <p:cNvPr id="6" name="Content Placeholder 2">
            <a:extLst>
              <a:ext uri="{FF2B5EF4-FFF2-40B4-BE49-F238E27FC236}">
                <a16:creationId xmlns:a16="http://schemas.microsoft.com/office/drawing/2014/main" id="{305CB9C4-62B4-3941-AC4E-EC0E487E32D2}"/>
              </a:ext>
            </a:extLst>
          </p:cNvPr>
          <p:cNvSpPr>
            <a:spLocks noGrp="1"/>
          </p:cNvSpPr>
          <p:nvPr>
            <p:ph idx="1"/>
          </p:nvPr>
        </p:nvSpPr>
        <p:spPr>
          <a:xfrm>
            <a:off x="1074986" y="1714267"/>
            <a:ext cx="3451578" cy="3288242"/>
          </a:xfrm>
        </p:spPr>
        <p:txBody>
          <a:bodyPr>
            <a:normAutofit fontScale="92500" lnSpcReduction="10000"/>
          </a:bodyPr>
          <a:lstStyle/>
          <a:p>
            <a:pPr marL="0" indent="0">
              <a:lnSpc>
                <a:spcPct val="150000"/>
              </a:lnSpc>
              <a:buNone/>
            </a:pPr>
            <a:r>
              <a:rPr lang="en-US" sz="2400" dirty="0">
                <a:latin typeface="Roboto" panose="02000000000000000000" pitchFamily="2" charset="0"/>
                <a:ea typeface="Roboto" panose="02000000000000000000" pitchFamily="2" charset="0"/>
              </a:rPr>
              <a:t>(603) 818-4131</a:t>
            </a:r>
          </a:p>
          <a:p>
            <a:pPr marL="0" indent="0">
              <a:lnSpc>
                <a:spcPct val="150000"/>
              </a:lnSpc>
              <a:buNone/>
            </a:pPr>
            <a:r>
              <a:rPr lang="en-US" sz="2400" dirty="0">
                <a:latin typeface="Roboto" panose="02000000000000000000" pitchFamily="2" charset="0"/>
                <a:ea typeface="Roboto" panose="02000000000000000000" pitchFamily="2" charset="0"/>
                <a:hlinkClick r:id="rId2"/>
              </a:rPr>
              <a:t>info@bluelionllc.com</a:t>
            </a:r>
            <a:endParaRPr lang="en-US" sz="2400" dirty="0">
              <a:latin typeface="Roboto" panose="02000000000000000000" pitchFamily="2" charset="0"/>
              <a:ea typeface="Roboto" panose="02000000000000000000" pitchFamily="2" charset="0"/>
            </a:endParaRPr>
          </a:p>
          <a:p>
            <a:pPr marL="0" indent="0">
              <a:buNone/>
            </a:pPr>
            <a:endParaRPr lang="en-US" dirty="0">
              <a:latin typeface="Roboto" panose="02000000000000000000" pitchFamily="2" charset="0"/>
              <a:ea typeface="Roboto" panose="02000000000000000000" pitchFamily="2" charset="0"/>
            </a:endParaRPr>
          </a:p>
          <a:p>
            <a:pPr marL="0" indent="0">
              <a:buNone/>
            </a:pPr>
            <a:r>
              <a:rPr lang="en-US" sz="1600" b="1" dirty="0">
                <a:solidFill>
                  <a:schemeClr val="bg1"/>
                </a:solidFill>
                <a:latin typeface="Roboto" panose="02000000000000000000" pitchFamily="2" charset="0"/>
                <a:ea typeface="Roboto" panose="02000000000000000000" pitchFamily="2" charset="0"/>
              </a:rPr>
              <a:t>Social Media:</a:t>
            </a:r>
          </a:p>
          <a:p>
            <a:pPr marL="0" indent="0">
              <a:buNone/>
            </a:pPr>
            <a:r>
              <a:rPr lang="en-US" sz="1600" dirty="0">
                <a:solidFill>
                  <a:schemeClr val="bg1"/>
                </a:solidFill>
                <a:latin typeface="Roboto" panose="02000000000000000000" pitchFamily="2" charset="0"/>
                <a:ea typeface="Roboto" panose="02000000000000000000" pitchFamily="2" charset="0"/>
              </a:rPr>
              <a:t>Instagram: @bluelion_llc</a:t>
            </a:r>
          </a:p>
          <a:p>
            <a:pPr marL="0" indent="0">
              <a:buNone/>
            </a:pPr>
            <a:r>
              <a:rPr lang="en-US" sz="1600" dirty="0">
                <a:solidFill>
                  <a:schemeClr val="bg1"/>
                </a:solidFill>
                <a:latin typeface="Roboto" panose="02000000000000000000" pitchFamily="2" charset="0"/>
                <a:ea typeface="Roboto" panose="02000000000000000000" pitchFamily="2" charset="0"/>
              </a:rPr>
              <a:t>Twitter: @bluelionHR</a:t>
            </a:r>
          </a:p>
          <a:p>
            <a:pPr marL="0" indent="0">
              <a:buNone/>
            </a:pPr>
            <a:r>
              <a:rPr lang="en-US" sz="1600" dirty="0">
                <a:solidFill>
                  <a:schemeClr val="bg1"/>
                </a:solidFill>
                <a:latin typeface="Roboto" panose="02000000000000000000" pitchFamily="2" charset="0"/>
                <a:ea typeface="Roboto" panose="02000000000000000000" pitchFamily="2" charset="0"/>
              </a:rPr>
              <a:t>Facebook: @BlueLionLLC</a:t>
            </a:r>
          </a:p>
          <a:p>
            <a:pPr marL="0" indent="0">
              <a:buNone/>
            </a:pPr>
            <a:r>
              <a:rPr lang="en-US" sz="1600" dirty="0">
                <a:solidFill>
                  <a:schemeClr val="bg1"/>
                </a:solidFill>
                <a:latin typeface="Roboto" panose="02000000000000000000" pitchFamily="2" charset="0"/>
                <a:ea typeface="Roboto" panose="02000000000000000000" pitchFamily="2" charset="0"/>
              </a:rPr>
              <a:t>LinkedIn: BlueLion, LLC</a:t>
            </a:r>
          </a:p>
          <a:p>
            <a:pPr marL="0" indent="0">
              <a:buNone/>
            </a:pPr>
            <a:endParaRPr lang="en-US" dirty="0">
              <a:latin typeface="Roboto" panose="02000000000000000000" pitchFamily="2" charset="0"/>
              <a:ea typeface="Roboto" panose="02000000000000000000" pitchFamily="2" charset="0"/>
            </a:endParaRPr>
          </a:p>
        </p:txBody>
      </p:sp>
      <p:pic>
        <p:nvPicPr>
          <p:cNvPr id="7" name="Picture 2" descr="Blue Lion diagonal element">
            <a:extLst>
              <a:ext uri="{FF2B5EF4-FFF2-40B4-BE49-F238E27FC236}">
                <a16:creationId xmlns:a16="http://schemas.microsoft.com/office/drawing/2014/main" id="{3D0F60F7-4F83-4C48-8982-014D78E52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0" y="6354975"/>
            <a:ext cx="98933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Phone Vibration with solid fill">
            <a:extLst>
              <a:ext uri="{FF2B5EF4-FFF2-40B4-BE49-F238E27FC236}">
                <a16:creationId xmlns:a16="http://schemas.microsoft.com/office/drawing/2014/main" id="{4D754AAE-AF9F-6B44-8B63-47A4B5FA57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313769">
            <a:off x="629648" y="1835386"/>
            <a:ext cx="433477" cy="433477"/>
          </a:xfrm>
          <a:prstGeom prst="rect">
            <a:avLst/>
          </a:prstGeom>
        </p:spPr>
      </p:pic>
      <p:pic>
        <p:nvPicPr>
          <p:cNvPr id="11" name="Graphic 10" descr="Envelope with solid fill">
            <a:extLst>
              <a:ext uri="{FF2B5EF4-FFF2-40B4-BE49-F238E27FC236}">
                <a16:creationId xmlns:a16="http://schemas.microsoft.com/office/drawing/2014/main" id="{1DE719A8-C583-0145-B395-2C7B481E9E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7786" y="2389984"/>
            <a:ext cx="457200" cy="457200"/>
          </a:xfrm>
          <a:prstGeom prst="rect">
            <a:avLst/>
          </a:prstGeom>
        </p:spPr>
      </p:pic>
      <p:sp>
        <p:nvSpPr>
          <p:cNvPr id="12" name="TextBox 11">
            <a:extLst>
              <a:ext uri="{FF2B5EF4-FFF2-40B4-BE49-F238E27FC236}">
                <a16:creationId xmlns:a16="http://schemas.microsoft.com/office/drawing/2014/main" id="{8024B411-4E78-124A-B657-A0D09F0166FE}"/>
              </a:ext>
            </a:extLst>
          </p:cNvPr>
          <p:cNvSpPr txBox="1"/>
          <p:nvPr/>
        </p:nvSpPr>
        <p:spPr>
          <a:xfrm>
            <a:off x="1366148" y="3304225"/>
            <a:ext cx="3057148" cy="2781531"/>
          </a:xfrm>
          <a:prstGeom prst="rect">
            <a:avLst/>
          </a:prstGeom>
          <a:noFill/>
        </p:spPr>
        <p:txBody>
          <a:bodyPr wrap="square" rtlCol="0">
            <a:spAutoFit/>
          </a:bodyPr>
          <a:lstStyle/>
          <a:p>
            <a:pPr>
              <a:lnSpc>
                <a:spcPct val="200000"/>
              </a:lnSpc>
            </a:pPr>
            <a:r>
              <a:rPr lang="en-US" dirty="0">
                <a:latin typeface="Roboto" panose="02000000000000000000" pitchFamily="2" charset="0"/>
                <a:ea typeface="Roboto" panose="02000000000000000000" pitchFamily="2" charset="0"/>
              </a:rPr>
              <a:t>@bluelion_llc</a:t>
            </a:r>
          </a:p>
          <a:p>
            <a:pPr>
              <a:lnSpc>
                <a:spcPct val="200000"/>
              </a:lnSpc>
            </a:pPr>
            <a:r>
              <a:rPr lang="en-US" dirty="0">
                <a:latin typeface="Roboto" panose="02000000000000000000" pitchFamily="2" charset="0"/>
                <a:ea typeface="Roboto" panose="02000000000000000000" pitchFamily="2" charset="0"/>
              </a:rPr>
              <a:t>@bluelionHR</a:t>
            </a:r>
          </a:p>
          <a:p>
            <a:pPr>
              <a:lnSpc>
                <a:spcPct val="200000"/>
              </a:lnSpc>
            </a:pPr>
            <a:r>
              <a:rPr lang="en-US" dirty="0">
                <a:latin typeface="Roboto" panose="02000000000000000000" pitchFamily="2" charset="0"/>
                <a:ea typeface="Roboto" panose="02000000000000000000" pitchFamily="2" charset="0"/>
              </a:rPr>
              <a:t>@BlueLionLLC</a:t>
            </a:r>
          </a:p>
          <a:p>
            <a:pPr>
              <a:lnSpc>
                <a:spcPct val="200000"/>
              </a:lnSpc>
            </a:pPr>
            <a:r>
              <a:rPr lang="en-US" dirty="0">
                <a:latin typeface="Roboto" panose="02000000000000000000" pitchFamily="2" charset="0"/>
                <a:ea typeface="Roboto" panose="02000000000000000000" pitchFamily="2" charset="0"/>
              </a:rPr>
              <a:t>BlueLion, LLC</a:t>
            </a:r>
          </a:p>
          <a:p>
            <a:pPr>
              <a:lnSpc>
                <a:spcPct val="200000"/>
              </a:lnSpc>
            </a:pPr>
            <a:r>
              <a:rPr lang="en-US" dirty="0">
                <a:latin typeface="Roboto" panose="02000000000000000000" pitchFamily="2" charset="0"/>
                <a:ea typeface="Roboto" panose="02000000000000000000" pitchFamily="2" charset="0"/>
              </a:rPr>
              <a:t>BlueLion, LLC</a:t>
            </a:r>
          </a:p>
        </p:txBody>
      </p:sp>
      <p:pic>
        <p:nvPicPr>
          <p:cNvPr id="13" name="Picture 12" descr="Shape&#10;&#10;Description automatically generated with low confidence">
            <a:extLst>
              <a:ext uri="{FF2B5EF4-FFF2-40B4-BE49-F238E27FC236}">
                <a16:creationId xmlns:a16="http://schemas.microsoft.com/office/drawing/2014/main" id="{050F09D1-01DD-5749-889A-E7CE3B12DD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598" y="4506069"/>
            <a:ext cx="506010" cy="50601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B4875EA5-18B5-7D49-861B-D7117C370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99" y="3419827"/>
            <a:ext cx="558818" cy="558818"/>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EE6D8241-1B5A-8443-8BCC-DF7344BB55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450" y="5060664"/>
            <a:ext cx="441390" cy="441390"/>
          </a:xfrm>
          <a:prstGeom prst="rect">
            <a:avLst/>
          </a:prstGeom>
        </p:spPr>
      </p:pic>
      <p:pic>
        <p:nvPicPr>
          <p:cNvPr id="16" name="Picture 15" descr="A white letter on a black background&#10;&#10;Description automatically generated with medium confidence">
            <a:extLst>
              <a:ext uri="{FF2B5EF4-FFF2-40B4-BE49-F238E27FC236}">
                <a16:creationId xmlns:a16="http://schemas.microsoft.com/office/drawing/2014/main" id="{E00C6C2C-84D3-604F-B4BA-1258D6CB77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899" y="5546221"/>
            <a:ext cx="598749" cy="598749"/>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12275590-650E-7147-83EA-DCD8134ABF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638" y="3905384"/>
            <a:ext cx="558818" cy="558818"/>
          </a:xfrm>
          <a:prstGeom prst="rect">
            <a:avLst/>
          </a:prstGeom>
        </p:spPr>
      </p:pic>
      <p:sp>
        <p:nvSpPr>
          <p:cNvPr id="18" name="TextBox 17">
            <a:extLst>
              <a:ext uri="{FF2B5EF4-FFF2-40B4-BE49-F238E27FC236}">
                <a16:creationId xmlns:a16="http://schemas.microsoft.com/office/drawing/2014/main" id="{3EA321B8-58AC-7449-A15F-05FD23CA4EA5}"/>
              </a:ext>
            </a:extLst>
          </p:cNvPr>
          <p:cNvSpPr txBox="1"/>
          <p:nvPr/>
        </p:nvSpPr>
        <p:spPr>
          <a:xfrm>
            <a:off x="448452" y="3046938"/>
            <a:ext cx="3057148" cy="646331"/>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Follow us on social media!</a:t>
            </a:r>
          </a:p>
          <a:p>
            <a:endParaRPr lang="en-US" dirty="0"/>
          </a:p>
        </p:txBody>
      </p:sp>
      <p:pic>
        <p:nvPicPr>
          <p:cNvPr id="19" name="Picture 18" descr="A picture containing meter&#10;&#10;Description automatically generated">
            <a:extLst>
              <a:ext uri="{FF2B5EF4-FFF2-40B4-BE49-F238E27FC236}">
                <a16:creationId xmlns:a16="http://schemas.microsoft.com/office/drawing/2014/main" id="{E9372B5B-EA28-844E-A463-9D901D3362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9811" y="1579125"/>
            <a:ext cx="985544" cy="985544"/>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67AC2433-1C2E-84EF-5526-B15DB57AE1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3745" y="1646309"/>
            <a:ext cx="6993570" cy="4323174"/>
          </a:xfrm>
          <a:prstGeom prst="rect">
            <a:avLst/>
          </a:prstGeom>
        </p:spPr>
      </p:pic>
      <p:pic>
        <p:nvPicPr>
          <p:cNvPr id="8" name="Picture 7" descr="A picture containing text, sign, vector graphics&#10;&#10;Description automatically generated">
            <a:extLst>
              <a:ext uri="{FF2B5EF4-FFF2-40B4-BE49-F238E27FC236}">
                <a16:creationId xmlns:a16="http://schemas.microsoft.com/office/drawing/2014/main" id="{E1F81E15-EE20-3846-BBDA-3C909C253B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64052" y="5697744"/>
            <a:ext cx="1012219" cy="971114"/>
          </a:xfrm>
          <a:prstGeom prst="rect">
            <a:avLst/>
          </a:prstGeom>
        </p:spPr>
      </p:pic>
    </p:spTree>
    <p:extLst>
      <p:ext uri="{BB962C8B-B14F-4D97-AF65-F5344CB8AC3E}">
        <p14:creationId xmlns:p14="http://schemas.microsoft.com/office/powerpoint/2010/main" val="1544801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06AA-CE54-442A-B9AF-2C2E4F8EE3EF}"/>
              </a:ext>
            </a:extLst>
          </p:cNvPr>
          <p:cNvSpPr>
            <a:spLocks noGrp="1"/>
          </p:cNvSpPr>
          <p:nvPr>
            <p:ph type="title"/>
          </p:nvPr>
        </p:nvSpPr>
        <p:spPr/>
        <p:txBody>
          <a:bodyPr/>
          <a:lstStyle/>
          <a:p>
            <a:r>
              <a:rPr lang="en-US" dirty="0">
                <a:solidFill>
                  <a:srgbClr val="5377B4"/>
                </a:solidFill>
                <a:latin typeface="Roboto Medium" panose="02000000000000000000" pitchFamily="2" charset="0"/>
                <a:ea typeface="Roboto Medium" panose="02000000000000000000" pitchFamily="2" charset="0"/>
              </a:rPr>
              <a:t>Who Are We?</a:t>
            </a:r>
          </a:p>
        </p:txBody>
      </p:sp>
      <p:sp>
        <p:nvSpPr>
          <p:cNvPr id="7" name="TextBox 6">
            <a:extLst>
              <a:ext uri="{FF2B5EF4-FFF2-40B4-BE49-F238E27FC236}">
                <a16:creationId xmlns:a16="http://schemas.microsoft.com/office/drawing/2014/main" id="{27A0845D-DF9D-46D2-9F9D-C5F3F223C20A}"/>
              </a:ext>
            </a:extLst>
          </p:cNvPr>
          <p:cNvSpPr txBox="1"/>
          <p:nvPr/>
        </p:nvSpPr>
        <p:spPr>
          <a:xfrm>
            <a:off x="138341" y="4861659"/>
            <a:ext cx="11400327" cy="1631216"/>
          </a:xfrm>
          <a:prstGeom prst="rect">
            <a:avLst/>
          </a:prstGeom>
          <a:noFill/>
        </p:spPr>
        <p:txBody>
          <a:bodyPr wrap="square" rtlCol="0">
            <a:spAutoFit/>
          </a:bodyPr>
          <a:lstStyle/>
          <a:p>
            <a:pPr>
              <a:spcAft>
                <a:spcPts val="600"/>
              </a:spcAft>
            </a:pPr>
            <a:r>
              <a:rPr lang="en-US" sz="1600" dirty="0">
                <a:solidFill>
                  <a:srgbClr val="002060"/>
                </a:solidFill>
                <a:latin typeface="Roboto" panose="02000000000000000000" pitchFamily="2" charset="0"/>
                <a:ea typeface="Roboto" panose="02000000000000000000" pitchFamily="2" charset="0"/>
                <a:cs typeface="Angsana New" panose="02020603050405020304" pitchFamily="18" charset="-34"/>
              </a:rPr>
              <a:t>BlueLion is a Human Resources Consulting Company.</a:t>
            </a:r>
          </a:p>
          <a:p>
            <a:pPr>
              <a:spcAft>
                <a:spcPts val="600"/>
              </a:spcAft>
            </a:pPr>
            <a:r>
              <a:rPr lang="en-US" sz="1600" dirty="0">
                <a:solidFill>
                  <a:srgbClr val="002060"/>
                </a:solidFill>
                <a:latin typeface="Roboto" panose="02000000000000000000" pitchFamily="2" charset="0"/>
                <a:ea typeface="Roboto" panose="02000000000000000000" pitchFamily="2" charset="0"/>
                <a:cs typeface="Angsana New" panose="02020603050405020304" pitchFamily="18" charset="-34"/>
              </a:rPr>
              <a:t>Our purpose is to provide quality HR support to businesses, specializing in Blue Collar industries. </a:t>
            </a:r>
          </a:p>
          <a:p>
            <a:pPr>
              <a:spcAft>
                <a:spcPts val="600"/>
              </a:spcAft>
            </a:pPr>
            <a:r>
              <a:rPr lang="en-US" sz="1600" dirty="0">
                <a:solidFill>
                  <a:srgbClr val="002060"/>
                </a:solidFill>
                <a:latin typeface="Roboto" panose="02000000000000000000" pitchFamily="2" charset="0"/>
                <a:ea typeface="Roboto" panose="02000000000000000000" pitchFamily="2" charset="0"/>
                <a:cs typeface="Angsana New" panose="02020603050405020304" pitchFamily="18" charset="-34"/>
              </a:rPr>
              <a:t>We are REAL people with personality!</a:t>
            </a:r>
          </a:p>
          <a:p>
            <a:pPr>
              <a:spcAft>
                <a:spcPts val="600"/>
              </a:spcAft>
            </a:pPr>
            <a:r>
              <a:rPr lang="en-US" sz="1600" dirty="0">
                <a:solidFill>
                  <a:srgbClr val="002060"/>
                </a:solidFill>
                <a:latin typeface="Roboto" panose="02000000000000000000" pitchFamily="2" charset="0"/>
                <a:ea typeface="Roboto" panose="02000000000000000000" pitchFamily="2" charset="0"/>
                <a:cs typeface="Angsana New" panose="02020603050405020304" pitchFamily="18" charset="-34"/>
              </a:rPr>
              <a:t>We pledge 1% of our profit, services, and time to our community!</a:t>
            </a:r>
          </a:p>
          <a:p>
            <a:pPr>
              <a:spcAft>
                <a:spcPts val="600"/>
              </a:spcAft>
            </a:pPr>
            <a:r>
              <a:rPr lang="en-US" sz="1600" dirty="0">
                <a:solidFill>
                  <a:srgbClr val="002060"/>
                </a:solidFill>
                <a:latin typeface="Roboto" panose="02000000000000000000" pitchFamily="2" charset="0"/>
                <a:ea typeface="Roboto" panose="02000000000000000000" pitchFamily="2" charset="0"/>
                <a:cs typeface="Angsana New" panose="02020603050405020304" pitchFamily="18" charset="-34"/>
              </a:rPr>
              <a:t>We only provide what YOU need and will NEVER sell you something you don’t. </a:t>
            </a:r>
          </a:p>
        </p:txBody>
      </p:sp>
      <p:sp>
        <p:nvSpPr>
          <p:cNvPr id="9" name="Rectangle 8">
            <a:extLst>
              <a:ext uri="{FF2B5EF4-FFF2-40B4-BE49-F238E27FC236}">
                <a16:creationId xmlns:a16="http://schemas.microsoft.com/office/drawing/2014/main" id="{FB409AF8-553F-7440-AB32-43E383B8F932}"/>
              </a:ext>
            </a:extLst>
          </p:cNvPr>
          <p:cNvSpPr/>
          <p:nvPr/>
        </p:nvSpPr>
        <p:spPr>
          <a:xfrm>
            <a:off x="-56001" y="-127733"/>
            <a:ext cx="12344400" cy="585216"/>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Blue Lion diagonal element">
            <a:extLst>
              <a:ext uri="{FF2B5EF4-FFF2-40B4-BE49-F238E27FC236}">
                <a16:creationId xmlns:a16="http://schemas.microsoft.com/office/drawing/2014/main" id="{E2F2E43B-70B6-1944-966C-1AB181D49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4311269" y="210788"/>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2CE06FD0-4580-2147-96A2-2F460B5A9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733" y="5543711"/>
            <a:ext cx="1282926" cy="1230960"/>
          </a:xfrm>
          <a:prstGeom prst="rect">
            <a:avLst/>
          </a:prstGeom>
        </p:spPr>
      </p:pic>
      <p:pic>
        <p:nvPicPr>
          <p:cNvPr id="1026" name="Picture 2">
            <a:extLst>
              <a:ext uri="{FF2B5EF4-FFF2-40B4-BE49-F238E27FC236}">
                <a16:creationId xmlns:a16="http://schemas.microsoft.com/office/drawing/2014/main" id="{20FE6628-26E2-FE22-678B-C5BF005CB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06841"/>
            <a:ext cx="12192000" cy="319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lue Lion diagonal element">
            <a:extLst>
              <a:ext uri="{FF2B5EF4-FFF2-40B4-BE49-F238E27FC236}">
                <a16:creationId xmlns:a16="http://schemas.microsoft.com/office/drawing/2014/main" id="{B6445B81-7F4F-B246-895D-6A2CB7B83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865542" y="6366102"/>
            <a:ext cx="9234314" cy="8031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2FEFC6E-9753-6A45-B879-540B5689A768}"/>
              </a:ext>
            </a:extLst>
          </p:cNvPr>
          <p:cNvSpPr/>
          <p:nvPr/>
        </p:nvSpPr>
        <p:spPr>
          <a:xfrm>
            <a:off x="9984956" y="-137160"/>
            <a:ext cx="2330230"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77608F0-D9BD-B44E-9D42-CB7CA9DB7722}"/>
              </a:ext>
            </a:extLst>
          </p:cNvPr>
          <p:cNvSpPr txBox="1">
            <a:spLocks/>
          </p:cNvSpPr>
          <p:nvPr/>
        </p:nvSpPr>
        <p:spPr>
          <a:xfrm>
            <a:off x="170942" y="395545"/>
            <a:ext cx="10515600" cy="10064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Our Team – HR Consultants &amp; Admins</a:t>
            </a:r>
          </a:p>
        </p:txBody>
      </p:sp>
      <p:pic>
        <p:nvPicPr>
          <p:cNvPr id="8" name="Picture 7" descr="A person sitting in a chair&#10;&#10;Description automatically generated with medium confidence">
            <a:extLst>
              <a:ext uri="{FF2B5EF4-FFF2-40B4-BE49-F238E27FC236}">
                <a16:creationId xmlns:a16="http://schemas.microsoft.com/office/drawing/2014/main" id="{1723D90F-A24F-4D79-A290-5A502880EB46}"/>
              </a:ext>
            </a:extLst>
          </p:cNvPr>
          <p:cNvPicPr>
            <a:picLocks noChangeAspect="1"/>
          </p:cNvPicPr>
          <p:nvPr/>
        </p:nvPicPr>
        <p:blipFill>
          <a:blip r:embed="rId4"/>
          <a:stretch>
            <a:fillRect/>
          </a:stretch>
        </p:blipFill>
        <p:spPr>
          <a:xfrm>
            <a:off x="266762" y="1449710"/>
            <a:ext cx="1378172" cy="2048256"/>
          </a:xfrm>
          <a:prstGeom prst="rect">
            <a:avLst/>
          </a:prstGeom>
        </p:spPr>
      </p:pic>
      <p:pic>
        <p:nvPicPr>
          <p:cNvPr id="11" name="Picture 10" descr="A person sitting on a ledge&#10;&#10;Description automatically generated with low confidence">
            <a:extLst>
              <a:ext uri="{FF2B5EF4-FFF2-40B4-BE49-F238E27FC236}">
                <a16:creationId xmlns:a16="http://schemas.microsoft.com/office/drawing/2014/main" id="{79257845-0163-43D2-9395-FDAAC1D57738}"/>
              </a:ext>
            </a:extLst>
          </p:cNvPr>
          <p:cNvPicPr>
            <a:picLocks noChangeAspect="1"/>
          </p:cNvPicPr>
          <p:nvPr/>
        </p:nvPicPr>
        <p:blipFill>
          <a:blip r:embed="rId5"/>
          <a:stretch>
            <a:fillRect/>
          </a:stretch>
        </p:blipFill>
        <p:spPr>
          <a:xfrm>
            <a:off x="5112339" y="1462652"/>
            <a:ext cx="1367171" cy="2048256"/>
          </a:xfrm>
          <a:prstGeom prst="rect">
            <a:avLst/>
          </a:prstGeom>
        </p:spPr>
      </p:pic>
      <p:pic>
        <p:nvPicPr>
          <p:cNvPr id="13" name="Picture 12" descr="A person sitting on a window sill&#10;&#10;Description automatically generated with medium confidence">
            <a:extLst>
              <a:ext uri="{FF2B5EF4-FFF2-40B4-BE49-F238E27FC236}">
                <a16:creationId xmlns:a16="http://schemas.microsoft.com/office/drawing/2014/main" id="{1BC41095-E69C-4065-8021-0CD1B12260AC}"/>
              </a:ext>
            </a:extLst>
          </p:cNvPr>
          <p:cNvPicPr>
            <a:picLocks noChangeAspect="1"/>
          </p:cNvPicPr>
          <p:nvPr/>
        </p:nvPicPr>
        <p:blipFill>
          <a:blip r:embed="rId6"/>
          <a:stretch>
            <a:fillRect/>
          </a:stretch>
        </p:blipFill>
        <p:spPr>
          <a:xfrm>
            <a:off x="6742040" y="1473885"/>
            <a:ext cx="1365171" cy="2048256"/>
          </a:xfrm>
          <a:prstGeom prst="rect">
            <a:avLst/>
          </a:prstGeom>
        </p:spPr>
      </p:pic>
      <p:pic>
        <p:nvPicPr>
          <p:cNvPr id="19" name="Picture 18" descr="A person sitting on a couch&#10;&#10;Description automatically generated with low confidence">
            <a:extLst>
              <a:ext uri="{FF2B5EF4-FFF2-40B4-BE49-F238E27FC236}">
                <a16:creationId xmlns:a16="http://schemas.microsoft.com/office/drawing/2014/main" id="{E2F2D73A-D741-4DF6-8B1F-3FCB26F1FBC7}"/>
              </a:ext>
            </a:extLst>
          </p:cNvPr>
          <p:cNvPicPr>
            <a:picLocks noChangeAspect="1"/>
          </p:cNvPicPr>
          <p:nvPr/>
        </p:nvPicPr>
        <p:blipFill>
          <a:blip r:embed="rId7"/>
          <a:stretch>
            <a:fillRect/>
          </a:stretch>
        </p:blipFill>
        <p:spPr>
          <a:xfrm>
            <a:off x="8304647" y="1473885"/>
            <a:ext cx="1365171" cy="2048256"/>
          </a:xfrm>
          <a:prstGeom prst="rect">
            <a:avLst/>
          </a:prstGeom>
        </p:spPr>
      </p:pic>
      <p:pic>
        <p:nvPicPr>
          <p:cNvPr id="25" name="Picture 24" descr="A person sitting on a chair&#10;&#10;Description automatically generated with low confidence">
            <a:extLst>
              <a:ext uri="{FF2B5EF4-FFF2-40B4-BE49-F238E27FC236}">
                <a16:creationId xmlns:a16="http://schemas.microsoft.com/office/drawing/2014/main" id="{7616D8DE-5F3F-4F0A-A236-17316480FAF2}"/>
              </a:ext>
            </a:extLst>
          </p:cNvPr>
          <p:cNvPicPr>
            <a:picLocks noChangeAspect="1"/>
          </p:cNvPicPr>
          <p:nvPr/>
        </p:nvPicPr>
        <p:blipFill>
          <a:blip r:embed="rId8"/>
          <a:stretch>
            <a:fillRect/>
          </a:stretch>
        </p:blipFill>
        <p:spPr>
          <a:xfrm>
            <a:off x="6753937" y="3845243"/>
            <a:ext cx="1366740" cy="2050611"/>
          </a:xfrm>
          <a:prstGeom prst="rect">
            <a:avLst/>
          </a:prstGeom>
        </p:spPr>
      </p:pic>
      <p:sp>
        <p:nvSpPr>
          <p:cNvPr id="26" name="TextBox 25">
            <a:extLst>
              <a:ext uri="{FF2B5EF4-FFF2-40B4-BE49-F238E27FC236}">
                <a16:creationId xmlns:a16="http://schemas.microsoft.com/office/drawing/2014/main" id="{1AF3D2FF-AAFC-450A-A407-9B2124B1FEA9}"/>
              </a:ext>
            </a:extLst>
          </p:cNvPr>
          <p:cNvSpPr txBox="1"/>
          <p:nvPr/>
        </p:nvSpPr>
        <p:spPr>
          <a:xfrm>
            <a:off x="284848" y="3502520"/>
            <a:ext cx="1353425"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Alison</a:t>
            </a:r>
          </a:p>
        </p:txBody>
      </p:sp>
      <p:sp>
        <p:nvSpPr>
          <p:cNvPr id="27" name="TextBox 26">
            <a:extLst>
              <a:ext uri="{FF2B5EF4-FFF2-40B4-BE49-F238E27FC236}">
                <a16:creationId xmlns:a16="http://schemas.microsoft.com/office/drawing/2014/main" id="{A6927D37-4567-41B8-9B3D-500EDCF86A3F}"/>
              </a:ext>
            </a:extLst>
          </p:cNvPr>
          <p:cNvSpPr txBox="1"/>
          <p:nvPr/>
        </p:nvSpPr>
        <p:spPr>
          <a:xfrm>
            <a:off x="1847455" y="3507323"/>
            <a:ext cx="1348406"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Amanda</a:t>
            </a:r>
          </a:p>
        </p:txBody>
      </p:sp>
      <p:sp>
        <p:nvSpPr>
          <p:cNvPr id="28" name="TextBox 27">
            <a:extLst>
              <a:ext uri="{FF2B5EF4-FFF2-40B4-BE49-F238E27FC236}">
                <a16:creationId xmlns:a16="http://schemas.microsoft.com/office/drawing/2014/main" id="{EBB140EF-78B9-4991-ADA1-FC52361E145C}"/>
              </a:ext>
            </a:extLst>
          </p:cNvPr>
          <p:cNvSpPr txBox="1"/>
          <p:nvPr/>
        </p:nvSpPr>
        <p:spPr>
          <a:xfrm>
            <a:off x="3440717" y="3496252"/>
            <a:ext cx="1393087"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Andie</a:t>
            </a:r>
          </a:p>
        </p:txBody>
      </p:sp>
      <p:sp>
        <p:nvSpPr>
          <p:cNvPr id="29" name="TextBox 28">
            <a:extLst>
              <a:ext uri="{FF2B5EF4-FFF2-40B4-BE49-F238E27FC236}">
                <a16:creationId xmlns:a16="http://schemas.microsoft.com/office/drawing/2014/main" id="{6CC4B28E-570D-4585-BFC5-321891A5A877}"/>
              </a:ext>
            </a:extLst>
          </p:cNvPr>
          <p:cNvSpPr txBox="1"/>
          <p:nvPr/>
        </p:nvSpPr>
        <p:spPr>
          <a:xfrm>
            <a:off x="5117166" y="3476262"/>
            <a:ext cx="1361343"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Ashli</a:t>
            </a:r>
          </a:p>
        </p:txBody>
      </p:sp>
      <p:sp>
        <p:nvSpPr>
          <p:cNvPr id="31" name="TextBox 30">
            <a:extLst>
              <a:ext uri="{FF2B5EF4-FFF2-40B4-BE49-F238E27FC236}">
                <a16:creationId xmlns:a16="http://schemas.microsoft.com/office/drawing/2014/main" id="{CDD250C2-4543-4307-B3DC-B7D597A5B2F6}"/>
              </a:ext>
            </a:extLst>
          </p:cNvPr>
          <p:cNvSpPr txBox="1"/>
          <p:nvPr/>
        </p:nvSpPr>
        <p:spPr>
          <a:xfrm>
            <a:off x="8295686" y="3565518"/>
            <a:ext cx="1374132"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Jan</a:t>
            </a:r>
          </a:p>
        </p:txBody>
      </p:sp>
      <p:sp>
        <p:nvSpPr>
          <p:cNvPr id="34" name="TextBox 33">
            <a:extLst>
              <a:ext uri="{FF2B5EF4-FFF2-40B4-BE49-F238E27FC236}">
                <a16:creationId xmlns:a16="http://schemas.microsoft.com/office/drawing/2014/main" id="{3D4D9902-E66A-44D9-9034-AF290C70044A}"/>
              </a:ext>
            </a:extLst>
          </p:cNvPr>
          <p:cNvSpPr txBox="1"/>
          <p:nvPr/>
        </p:nvSpPr>
        <p:spPr>
          <a:xfrm>
            <a:off x="3455166" y="5890433"/>
            <a:ext cx="1329129"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Stacy</a:t>
            </a:r>
          </a:p>
        </p:txBody>
      </p:sp>
      <p:sp>
        <p:nvSpPr>
          <p:cNvPr id="2" name="TextBox 1">
            <a:extLst>
              <a:ext uri="{FF2B5EF4-FFF2-40B4-BE49-F238E27FC236}">
                <a16:creationId xmlns:a16="http://schemas.microsoft.com/office/drawing/2014/main" id="{0CF11308-F541-F51E-A451-74B330DF7EE3}"/>
              </a:ext>
            </a:extLst>
          </p:cNvPr>
          <p:cNvSpPr txBox="1"/>
          <p:nvPr/>
        </p:nvSpPr>
        <p:spPr>
          <a:xfrm>
            <a:off x="282350" y="5902007"/>
            <a:ext cx="1370165"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Mandy</a:t>
            </a:r>
          </a:p>
        </p:txBody>
      </p:sp>
      <p:pic>
        <p:nvPicPr>
          <p:cNvPr id="9" name="Picture 8" descr="A person sitting in a chair&#10;&#10;Description automatically generated with medium confidence">
            <a:extLst>
              <a:ext uri="{FF2B5EF4-FFF2-40B4-BE49-F238E27FC236}">
                <a16:creationId xmlns:a16="http://schemas.microsoft.com/office/drawing/2014/main" id="{90313324-70C8-53FD-0515-02705BAD89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2449" y="1449710"/>
            <a:ext cx="1365171" cy="2048256"/>
          </a:xfrm>
          <a:prstGeom prst="rect">
            <a:avLst/>
          </a:prstGeom>
        </p:spPr>
      </p:pic>
      <p:pic>
        <p:nvPicPr>
          <p:cNvPr id="16" name="Picture 15" descr="A person in a suit sitting in a chair&#10;&#10;Description automatically generated with medium confidence">
            <a:extLst>
              <a:ext uri="{FF2B5EF4-FFF2-40B4-BE49-F238E27FC236}">
                <a16:creationId xmlns:a16="http://schemas.microsoft.com/office/drawing/2014/main" id="{DA69671E-7864-D523-20E1-3C46FD31EA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928" y="3845594"/>
            <a:ext cx="1365171" cy="2048256"/>
          </a:xfrm>
          <a:prstGeom prst="rect">
            <a:avLst/>
          </a:prstGeom>
        </p:spPr>
      </p:pic>
      <p:pic>
        <p:nvPicPr>
          <p:cNvPr id="4" name="Picture 3" descr="A person sitting on a couch&#10;&#10;Description automatically generated">
            <a:extLst>
              <a:ext uri="{FF2B5EF4-FFF2-40B4-BE49-F238E27FC236}">
                <a16:creationId xmlns:a16="http://schemas.microsoft.com/office/drawing/2014/main" id="{1341B669-DA6F-933C-DC2F-3272FF31B1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2394" y="1462652"/>
            <a:ext cx="1365171" cy="2048256"/>
          </a:xfrm>
          <a:prstGeom prst="rect">
            <a:avLst/>
          </a:prstGeom>
        </p:spPr>
      </p:pic>
      <p:sp>
        <p:nvSpPr>
          <p:cNvPr id="6" name="TextBox 5">
            <a:extLst>
              <a:ext uri="{FF2B5EF4-FFF2-40B4-BE49-F238E27FC236}">
                <a16:creationId xmlns:a16="http://schemas.microsoft.com/office/drawing/2014/main" id="{B2B680F9-B862-6822-9063-CE345FEB02D4}"/>
              </a:ext>
            </a:extLst>
          </p:cNvPr>
          <p:cNvSpPr txBox="1"/>
          <p:nvPr/>
        </p:nvSpPr>
        <p:spPr>
          <a:xfrm>
            <a:off x="6740471" y="3520691"/>
            <a:ext cx="1366740"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Christine</a:t>
            </a:r>
          </a:p>
        </p:txBody>
      </p:sp>
      <p:pic>
        <p:nvPicPr>
          <p:cNvPr id="14" name="Picture 13" descr="A person sitting in a chair&#10;&#10;Description automatically generated">
            <a:extLst>
              <a:ext uri="{FF2B5EF4-FFF2-40B4-BE49-F238E27FC236}">
                <a16:creationId xmlns:a16="http://schemas.microsoft.com/office/drawing/2014/main" id="{D440F557-22EC-4DA7-9CEE-98E4CE6389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4848" y="3845594"/>
            <a:ext cx="1365171" cy="2048256"/>
          </a:xfrm>
          <a:prstGeom prst="rect">
            <a:avLst/>
          </a:prstGeom>
        </p:spPr>
      </p:pic>
      <p:sp>
        <p:nvSpPr>
          <p:cNvPr id="15" name="TextBox 14">
            <a:extLst>
              <a:ext uri="{FF2B5EF4-FFF2-40B4-BE49-F238E27FC236}">
                <a16:creationId xmlns:a16="http://schemas.microsoft.com/office/drawing/2014/main" id="{B55B6CCC-5725-8120-893F-64AE3CE76C3E}"/>
              </a:ext>
            </a:extLst>
          </p:cNvPr>
          <p:cNvSpPr txBox="1"/>
          <p:nvPr/>
        </p:nvSpPr>
        <p:spPr>
          <a:xfrm>
            <a:off x="1752348" y="5890433"/>
            <a:ext cx="1343412"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Patrick</a:t>
            </a:r>
          </a:p>
        </p:txBody>
      </p:sp>
      <p:pic>
        <p:nvPicPr>
          <p:cNvPr id="20" name="Picture 19" descr="A person sitting on a chair&#10;&#10;Description automatically generated">
            <a:extLst>
              <a:ext uri="{FF2B5EF4-FFF2-40B4-BE49-F238E27FC236}">
                <a16:creationId xmlns:a16="http://schemas.microsoft.com/office/drawing/2014/main" id="{3EFA4ACF-8C42-AB1B-4E64-980A558D81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5166" y="3842177"/>
            <a:ext cx="1365171" cy="2048256"/>
          </a:xfrm>
          <a:prstGeom prst="rect">
            <a:avLst/>
          </a:prstGeom>
        </p:spPr>
      </p:pic>
      <p:sp>
        <p:nvSpPr>
          <p:cNvPr id="21" name="TextBox 20">
            <a:extLst>
              <a:ext uri="{FF2B5EF4-FFF2-40B4-BE49-F238E27FC236}">
                <a16:creationId xmlns:a16="http://schemas.microsoft.com/office/drawing/2014/main" id="{29004128-73FF-06D9-E287-2A890C2E0CC7}"/>
              </a:ext>
            </a:extLst>
          </p:cNvPr>
          <p:cNvSpPr txBox="1"/>
          <p:nvPr/>
        </p:nvSpPr>
        <p:spPr>
          <a:xfrm>
            <a:off x="5134222" y="5898187"/>
            <a:ext cx="1329129"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Tom</a:t>
            </a:r>
          </a:p>
        </p:txBody>
      </p:sp>
      <p:pic>
        <p:nvPicPr>
          <p:cNvPr id="22" name="Picture 21" descr="A picture containing text, sign, vector graphics&#10;&#10;Description automatically generated">
            <a:extLst>
              <a:ext uri="{FF2B5EF4-FFF2-40B4-BE49-F238E27FC236}">
                <a16:creationId xmlns:a16="http://schemas.microsoft.com/office/drawing/2014/main" id="{514137AD-3E6F-DE19-2D13-4B44DF787B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71101" y="5472331"/>
            <a:ext cx="1286691" cy="1234440"/>
          </a:xfrm>
          <a:prstGeom prst="rect">
            <a:avLst/>
          </a:prstGeom>
        </p:spPr>
      </p:pic>
      <p:pic>
        <p:nvPicPr>
          <p:cNvPr id="12" name="Picture 11" descr="A person standing in front of a window&#10;&#10;Description automatically generated">
            <a:extLst>
              <a:ext uri="{FF2B5EF4-FFF2-40B4-BE49-F238E27FC236}">
                <a16:creationId xmlns:a16="http://schemas.microsoft.com/office/drawing/2014/main" id="{DD66AA49-0954-6DCE-F173-4AD0BCD9BF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0785" y="3842177"/>
            <a:ext cx="1366171" cy="2048256"/>
          </a:xfrm>
          <a:prstGeom prst="rect">
            <a:avLst/>
          </a:prstGeom>
        </p:spPr>
      </p:pic>
      <p:sp>
        <p:nvSpPr>
          <p:cNvPr id="17" name="TextBox 16">
            <a:extLst>
              <a:ext uri="{FF2B5EF4-FFF2-40B4-BE49-F238E27FC236}">
                <a16:creationId xmlns:a16="http://schemas.microsoft.com/office/drawing/2014/main" id="{0B4154B1-19DA-ABC6-CE41-F6859D3FEC59}"/>
              </a:ext>
            </a:extLst>
          </p:cNvPr>
          <p:cNvSpPr txBox="1"/>
          <p:nvPr/>
        </p:nvSpPr>
        <p:spPr>
          <a:xfrm>
            <a:off x="6791548" y="5904885"/>
            <a:ext cx="1329129" cy="369332"/>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Toni</a:t>
            </a:r>
          </a:p>
        </p:txBody>
      </p:sp>
    </p:spTree>
    <p:extLst>
      <p:ext uri="{BB962C8B-B14F-4D97-AF65-F5344CB8AC3E}">
        <p14:creationId xmlns:p14="http://schemas.microsoft.com/office/powerpoint/2010/main" val="183865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lue Lion diagonal element">
            <a:extLst>
              <a:ext uri="{FF2B5EF4-FFF2-40B4-BE49-F238E27FC236}">
                <a16:creationId xmlns:a16="http://schemas.microsoft.com/office/drawing/2014/main" id="{B6445B81-7F4F-B246-895D-6A2CB7B83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865542" y="6366102"/>
            <a:ext cx="9234314" cy="8031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2FEFC6E-9753-6A45-B879-540B5689A768}"/>
              </a:ext>
            </a:extLst>
          </p:cNvPr>
          <p:cNvSpPr/>
          <p:nvPr/>
        </p:nvSpPr>
        <p:spPr>
          <a:xfrm>
            <a:off x="9731666" y="-137160"/>
            <a:ext cx="2583520"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77608F0-D9BD-B44E-9D42-CB7CA9DB7722}"/>
              </a:ext>
            </a:extLst>
          </p:cNvPr>
          <p:cNvSpPr txBox="1">
            <a:spLocks/>
          </p:cNvSpPr>
          <p:nvPr/>
        </p:nvSpPr>
        <p:spPr>
          <a:xfrm>
            <a:off x="507826" y="417127"/>
            <a:ext cx="10515600" cy="1006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Our Team – Internal Operations</a:t>
            </a:r>
          </a:p>
        </p:txBody>
      </p:sp>
      <p:pic>
        <p:nvPicPr>
          <p:cNvPr id="15" name="Picture 14" descr="A person sitting on a chair&#10;&#10;Description automatically generated with medium confidence">
            <a:extLst>
              <a:ext uri="{FF2B5EF4-FFF2-40B4-BE49-F238E27FC236}">
                <a16:creationId xmlns:a16="http://schemas.microsoft.com/office/drawing/2014/main" id="{64AFB5B5-C6FA-4D60-86FF-129A83193F9B}"/>
              </a:ext>
            </a:extLst>
          </p:cNvPr>
          <p:cNvPicPr>
            <a:picLocks noChangeAspect="1"/>
          </p:cNvPicPr>
          <p:nvPr/>
        </p:nvPicPr>
        <p:blipFill>
          <a:blip r:embed="rId4"/>
          <a:stretch>
            <a:fillRect/>
          </a:stretch>
        </p:blipFill>
        <p:spPr>
          <a:xfrm>
            <a:off x="2691965" y="1469099"/>
            <a:ext cx="1406176" cy="2048256"/>
          </a:xfrm>
          <a:prstGeom prst="rect">
            <a:avLst/>
          </a:prstGeom>
        </p:spPr>
      </p:pic>
      <p:pic>
        <p:nvPicPr>
          <p:cNvPr id="17" name="Picture 16" descr="A person sitting on a couch&#10;&#10;Description automatically generated with medium confidence">
            <a:extLst>
              <a:ext uri="{FF2B5EF4-FFF2-40B4-BE49-F238E27FC236}">
                <a16:creationId xmlns:a16="http://schemas.microsoft.com/office/drawing/2014/main" id="{5C4831DC-EBEF-4AFC-9D79-10AF47B31A68}"/>
              </a:ext>
            </a:extLst>
          </p:cNvPr>
          <p:cNvPicPr>
            <a:picLocks noChangeAspect="1"/>
          </p:cNvPicPr>
          <p:nvPr/>
        </p:nvPicPr>
        <p:blipFill>
          <a:blip r:embed="rId5"/>
          <a:stretch>
            <a:fillRect/>
          </a:stretch>
        </p:blipFill>
        <p:spPr>
          <a:xfrm>
            <a:off x="4433160" y="1469099"/>
            <a:ext cx="1365171" cy="2048256"/>
          </a:xfrm>
          <a:prstGeom prst="rect">
            <a:avLst/>
          </a:prstGeom>
        </p:spPr>
      </p:pic>
      <p:sp>
        <p:nvSpPr>
          <p:cNvPr id="26" name="TextBox 25">
            <a:extLst>
              <a:ext uri="{FF2B5EF4-FFF2-40B4-BE49-F238E27FC236}">
                <a16:creationId xmlns:a16="http://schemas.microsoft.com/office/drawing/2014/main" id="{1AF3D2FF-AAFC-450A-A407-9B2124B1FEA9}"/>
              </a:ext>
            </a:extLst>
          </p:cNvPr>
          <p:cNvSpPr txBox="1"/>
          <p:nvPr/>
        </p:nvSpPr>
        <p:spPr>
          <a:xfrm>
            <a:off x="1022172" y="3507601"/>
            <a:ext cx="1311845" cy="923330"/>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Chris</a:t>
            </a:r>
          </a:p>
          <a:p>
            <a:pPr algn="ctr"/>
            <a:r>
              <a:rPr lang="en-US" dirty="0">
                <a:solidFill>
                  <a:srgbClr val="002060"/>
                </a:solidFill>
                <a:latin typeface="Roboto Light" panose="020B0604020202020204" pitchFamily="2" charset="0"/>
                <a:ea typeface="Roboto Light" panose="020B0604020202020204" pitchFamily="2" charset="0"/>
              </a:rPr>
              <a:t>Operations Manager</a:t>
            </a:r>
          </a:p>
        </p:txBody>
      </p:sp>
      <p:sp>
        <p:nvSpPr>
          <p:cNvPr id="27" name="TextBox 26">
            <a:extLst>
              <a:ext uri="{FF2B5EF4-FFF2-40B4-BE49-F238E27FC236}">
                <a16:creationId xmlns:a16="http://schemas.microsoft.com/office/drawing/2014/main" id="{A6927D37-4567-41B8-9B3D-500EDCF86A3F}"/>
              </a:ext>
            </a:extLst>
          </p:cNvPr>
          <p:cNvSpPr txBox="1"/>
          <p:nvPr/>
        </p:nvSpPr>
        <p:spPr>
          <a:xfrm>
            <a:off x="2667360" y="3520210"/>
            <a:ext cx="1417556" cy="923330"/>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Erin</a:t>
            </a:r>
          </a:p>
          <a:p>
            <a:pPr algn="ctr"/>
            <a:r>
              <a:rPr lang="en-US" dirty="0">
                <a:solidFill>
                  <a:srgbClr val="002060"/>
                </a:solidFill>
                <a:latin typeface="Roboto Light" panose="020B0604020202020204" pitchFamily="2" charset="0"/>
                <a:ea typeface="Roboto Light" panose="020B0604020202020204" pitchFamily="2" charset="0"/>
              </a:rPr>
              <a:t>Marketing Associate</a:t>
            </a:r>
          </a:p>
        </p:txBody>
      </p:sp>
      <p:sp>
        <p:nvSpPr>
          <p:cNvPr id="28" name="TextBox 27">
            <a:extLst>
              <a:ext uri="{FF2B5EF4-FFF2-40B4-BE49-F238E27FC236}">
                <a16:creationId xmlns:a16="http://schemas.microsoft.com/office/drawing/2014/main" id="{EBB140EF-78B9-4991-ADA1-FC52361E145C}"/>
              </a:ext>
            </a:extLst>
          </p:cNvPr>
          <p:cNvSpPr txBox="1"/>
          <p:nvPr/>
        </p:nvSpPr>
        <p:spPr>
          <a:xfrm>
            <a:off x="4319086" y="3509163"/>
            <a:ext cx="1559335" cy="923330"/>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Heather</a:t>
            </a:r>
          </a:p>
          <a:p>
            <a:pPr algn="ctr"/>
            <a:r>
              <a:rPr lang="en-US" dirty="0">
                <a:solidFill>
                  <a:srgbClr val="002060"/>
                </a:solidFill>
                <a:latin typeface="Roboto Light" panose="020B0604020202020204" pitchFamily="2" charset="0"/>
                <a:ea typeface="Roboto Light" panose="020B0604020202020204" pitchFamily="2" charset="0"/>
              </a:rPr>
              <a:t>Executive</a:t>
            </a:r>
          </a:p>
          <a:p>
            <a:pPr algn="ctr"/>
            <a:r>
              <a:rPr lang="en-US" dirty="0">
                <a:solidFill>
                  <a:srgbClr val="002060"/>
                </a:solidFill>
                <a:latin typeface="Roboto Light" panose="020B0604020202020204" pitchFamily="2" charset="0"/>
                <a:ea typeface="Roboto Light" panose="020B0604020202020204" pitchFamily="2" charset="0"/>
              </a:rPr>
              <a:t>Administrator</a:t>
            </a:r>
          </a:p>
        </p:txBody>
      </p:sp>
      <p:sp>
        <p:nvSpPr>
          <p:cNvPr id="29" name="TextBox 28">
            <a:extLst>
              <a:ext uri="{FF2B5EF4-FFF2-40B4-BE49-F238E27FC236}">
                <a16:creationId xmlns:a16="http://schemas.microsoft.com/office/drawing/2014/main" id="{6CC4B28E-570D-4585-BFC5-321891A5A877}"/>
              </a:ext>
            </a:extLst>
          </p:cNvPr>
          <p:cNvSpPr txBox="1"/>
          <p:nvPr/>
        </p:nvSpPr>
        <p:spPr>
          <a:xfrm>
            <a:off x="6159802" y="3496252"/>
            <a:ext cx="1351945" cy="923330"/>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Michelle</a:t>
            </a:r>
          </a:p>
          <a:p>
            <a:pPr algn="ctr"/>
            <a:r>
              <a:rPr lang="en-US" dirty="0">
                <a:solidFill>
                  <a:srgbClr val="002060"/>
                </a:solidFill>
                <a:latin typeface="Roboto Light" panose="020B0604020202020204" pitchFamily="2" charset="0"/>
                <a:ea typeface="Roboto Light" panose="020B0604020202020204" pitchFamily="2" charset="0"/>
              </a:rPr>
              <a:t>Quality</a:t>
            </a:r>
          </a:p>
          <a:p>
            <a:pPr algn="ctr"/>
            <a:r>
              <a:rPr lang="en-US" dirty="0">
                <a:solidFill>
                  <a:srgbClr val="002060"/>
                </a:solidFill>
                <a:latin typeface="Roboto Light" panose="020B0604020202020204" pitchFamily="2" charset="0"/>
                <a:ea typeface="Roboto Light" panose="020B0604020202020204" pitchFamily="2" charset="0"/>
              </a:rPr>
              <a:t>Control</a:t>
            </a:r>
          </a:p>
        </p:txBody>
      </p:sp>
      <p:sp>
        <p:nvSpPr>
          <p:cNvPr id="30" name="TextBox 29">
            <a:extLst>
              <a:ext uri="{FF2B5EF4-FFF2-40B4-BE49-F238E27FC236}">
                <a16:creationId xmlns:a16="http://schemas.microsoft.com/office/drawing/2014/main" id="{541FD1B5-7C12-4B99-BF4B-D304F9003704}"/>
              </a:ext>
            </a:extLst>
          </p:cNvPr>
          <p:cNvSpPr txBox="1"/>
          <p:nvPr/>
        </p:nvSpPr>
        <p:spPr>
          <a:xfrm>
            <a:off x="7845089" y="3527108"/>
            <a:ext cx="1380074" cy="646331"/>
          </a:xfrm>
          <a:prstGeom prst="rect">
            <a:avLst/>
          </a:prstGeom>
          <a:noFill/>
        </p:spPr>
        <p:txBody>
          <a:bodyPr wrap="square" rtlCol="0">
            <a:spAutoFit/>
          </a:bodyPr>
          <a:lstStyle/>
          <a:p>
            <a:pPr algn="ctr"/>
            <a:r>
              <a:rPr lang="en-US" dirty="0">
                <a:solidFill>
                  <a:srgbClr val="002060"/>
                </a:solidFill>
                <a:latin typeface="Roboto Light" panose="020B0604020202020204" pitchFamily="2" charset="0"/>
                <a:ea typeface="Roboto Light" panose="020B0604020202020204" pitchFamily="2" charset="0"/>
              </a:rPr>
              <a:t>Nicki</a:t>
            </a:r>
          </a:p>
          <a:p>
            <a:pPr algn="ctr"/>
            <a:r>
              <a:rPr lang="en-US" dirty="0">
                <a:solidFill>
                  <a:srgbClr val="002060"/>
                </a:solidFill>
                <a:latin typeface="Roboto Light" panose="020B0604020202020204" pitchFamily="2" charset="0"/>
                <a:ea typeface="Roboto Light" panose="020B0604020202020204" pitchFamily="2" charset="0"/>
              </a:rPr>
              <a:t>Bookkeeper</a:t>
            </a:r>
          </a:p>
        </p:txBody>
      </p:sp>
      <p:pic>
        <p:nvPicPr>
          <p:cNvPr id="3" name="Picture 2" descr="A person in a black suit&#10;&#10;Description automatically generated with low confidence">
            <a:extLst>
              <a:ext uri="{FF2B5EF4-FFF2-40B4-BE49-F238E27FC236}">
                <a16:creationId xmlns:a16="http://schemas.microsoft.com/office/drawing/2014/main" id="{42AE8566-04F6-420C-98C9-E04F6CA2F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992" y="1469099"/>
            <a:ext cx="1365171" cy="2048256"/>
          </a:xfrm>
          <a:prstGeom prst="rect">
            <a:avLst/>
          </a:prstGeom>
        </p:spPr>
      </p:pic>
      <p:pic>
        <p:nvPicPr>
          <p:cNvPr id="14" name="Picture 13" descr="A person sitting in a chair&#10;&#10;Description automatically generated with medium confidence">
            <a:extLst>
              <a:ext uri="{FF2B5EF4-FFF2-40B4-BE49-F238E27FC236}">
                <a16:creationId xmlns:a16="http://schemas.microsoft.com/office/drawing/2014/main" id="{F0ED8AFF-30E6-48B1-96F5-B7C3CA4FB2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6576" y="1478852"/>
            <a:ext cx="1365171" cy="2048256"/>
          </a:xfrm>
          <a:prstGeom prst="rect">
            <a:avLst/>
          </a:prstGeom>
        </p:spPr>
      </p:pic>
      <p:pic>
        <p:nvPicPr>
          <p:cNvPr id="4" name="Picture 3">
            <a:extLst>
              <a:ext uri="{FF2B5EF4-FFF2-40B4-BE49-F238E27FC236}">
                <a16:creationId xmlns:a16="http://schemas.microsoft.com/office/drawing/2014/main" id="{6CC58803-F135-6C73-6E25-05A34B9F740F}"/>
              </a:ext>
            </a:extLst>
          </p:cNvPr>
          <p:cNvPicPr>
            <a:picLocks noChangeAspect="1"/>
          </p:cNvPicPr>
          <p:nvPr/>
        </p:nvPicPr>
        <p:blipFill>
          <a:blip r:embed="rId8"/>
          <a:stretch>
            <a:fillRect/>
          </a:stretch>
        </p:blipFill>
        <p:spPr>
          <a:xfrm>
            <a:off x="985012" y="1459345"/>
            <a:ext cx="1365171" cy="2048256"/>
          </a:xfrm>
          <a:prstGeom prst="rect">
            <a:avLst/>
          </a:prstGeom>
        </p:spPr>
      </p:pic>
      <p:pic>
        <p:nvPicPr>
          <p:cNvPr id="2" name="Picture 1" descr="A picture containing text, sign, vector graphics&#10;&#10;Description automatically generated">
            <a:extLst>
              <a:ext uri="{FF2B5EF4-FFF2-40B4-BE49-F238E27FC236}">
                <a16:creationId xmlns:a16="http://schemas.microsoft.com/office/drawing/2014/main" id="{BBF70E8D-D7E8-A6D9-230C-B28F911DA3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1929" y="5478781"/>
            <a:ext cx="1286691" cy="1234440"/>
          </a:xfrm>
          <a:prstGeom prst="rect">
            <a:avLst/>
          </a:prstGeom>
        </p:spPr>
      </p:pic>
    </p:spTree>
    <p:extLst>
      <p:ext uri="{BB962C8B-B14F-4D97-AF65-F5344CB8AC3E}">
        <p14:creationId xmlns:p14="http://schemas.microsoft.com/office/powerpoint/2010/main" val="253202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06AA-CE54-442A-B9AF-2C2E4F8EE3EF}"/>
              </a:ext>
            </a:extLst>
          </p:cNvPr>
          <p:cNvSpPr>
            <a:spLocks noGrp="1"/>
          </p:cNvSpPr>
          <p:nvPr>
            <p:ph type="title"/>
          </p:nvPr>
        </p:nvSpPr>
        <p:spPr>
          <a:xfrm>
            <a:off x="391187" y="537045"/>
            <a:ext cx="11187403" cy="963237"/>
          </a:xfrm>
        </p:spPr>
        <p:txBody>
          <a:bodyPr>
            <a:normAutofit/>
          </a:body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Presenter | Toni Runci, SHRM-CP, PHR</a:t>
            </a:r>
          </a:p>
        </p:txBody>
      </p:sp>
      <p:sp>
        <p:nvSpPr>
          <p:cNvPr id="7" name="TextBox 6">
            <a:extLst>
              <a:ext uri="{FF2B5EF4-FFF2-40B4-BE49-F238E27FC236}">
                <a16:creationId xmlns:a16="http://schemas.microsoft.com/office/drawing/2014/main" id="{27A0845D-DF9D-46D2-9F9D-C5F3F223C20A}"/>
              </a:ext>
            </a:extLst>
          </p:cNvPr>
          <p:cNvSpPr txBox="1"/>
          <p:nvPr/>
        </p:nvSpPr>
        <p:spPr>
          <a:xfrm>
            <a:off x="4586426" y="1499657"/>
            <a:ext cx="5903014" cy="4616648"/>
          </a:xfrm>
          <a:prstGeom prst="rect">
            <a:avLst/>
          </a:prstGeom>
          <a:noFill/>
        </p:spPr>
        <p:txBody>
          <a:bodyPr wrap="square" rtlCol="0">
            <a:spAutoFit/>
          </a:bodyPr>
          <a:lstStyle/>
          <a:p>
            <a:pPr>
              <a:spcAft>
                <a:spcPts val="1200"/>
              </a:spcAft>
            </a:pPr>
            <a:r>
              <a:rPr lang="en-US" sz="2200" dirty="0">
                <a:solidFill>
                  <a:srgbClr val="002060"/>
                </a:solidFill>
                <a:latin typeface="Roboto" panose="02000000000000000000" pitchFamily="2" charset="0"/>
                <a:ea typeface="Roboto" panose="02000000000000000000" pitchFamily="2" charset="0"/>
                <a:cs typeface="Angsana New" panose="02020603050405020304" pitchFamily="18" charset="-34"/>
              </a:rPr>
              <a:t>Toni has over 15 years experience in HR. She received her undergraduate from SNHU in Business and her Masters in Human Resources. </a:t>
            </a:r>
          </a:p>
          <a:p>
            <a:pPr>
              <a:spcAft>
                <a:spcPts val="1200"/>
              </a:spcAft>
            </a:pPr>
            <a:r>
              <a:rPr lang="en-US" sz="2200" dirty="0">
                <a:solidFill>
                  <a:srgbClr val="002060"/>
                </a:solidFill>
                <a:latin typeface="Roboto" panose="02000000000000000000" pitchFamily="2" charset="0"/>
                <a:ea typeface="Roboto" panose="02000000000000000000" pitchFamily="2" charset="0"/>
                <a:cs typeface="Angsana New" panose="02020603050405020304" pitchFamily="18" charset="-34"/>
              </a:rPr>
              <a:t>She has worked in retail, construction, healthcare, automotive, and so much more. </a:t>
            </a:r>
          </a:p>
          <a:p>
            <a:pPr>
              <a:spcAft>
                <a:spcPts val="1200"/>
              </a:spcAft>
            </a:pPr>
            <a:r>
              <a:rPr lang="en-US" sz="2200" dirty="0">
                <a:solidFill>
                  <a:srgbClr val="002060"/>
                </a:solidFill>
                <a:latin typeface="Roboto" panose="02000000000000000000" pitchFamily="2" charset="0"/>
                <a:ea typeface="Roboto" panose="02000000000000000000" pitchFamily="2" charset="0"/>
                <a:cs typeface="Angsana New" panose="02020603050405020304" pitchFamily="18" charset="-34"/>
              </a:rPr>
              <a:t>She holds a certification from both SHRM (Society of Human Resource Management) and HRCI (Human Resource Certification Institute). </a:t>
            </a:r>
          </a:p>
          <a:p>
            <a:pPr>
              <a:spcAft>
                <a:spcPts val="1200"/>
              </a:spcAft>
            </a:pPr>
            <a:r>
              <a:rPr lang="en-US" sz="2200" dirty="0">
                <a:solidFill>
                  <a:srgbClr val="002060"/>
                </a:solidFill>
                <a:latin typeface="Roboto" panose="02000000000000000000" pitchFamily="2" charset="0"/>
                <a:ea typeface="Roboto" panose="02000000000000000000" pitchFamily="2" charset="0"/>
                <a:cs typeface="Angsana New" panose="02020603050405020304" pitchFamily="18" charset="-34"/>
              </a:rPr>
              <a:t>She is also a co-founder and owner of BlueLion. </a:t>
            </a:r>
          </a:p>
        </p:txBody>
      </p:sp>
      <p:sp>
        <p:nvSpPr>
          <p:cNvPr id="9" name="Rectangle 8">
            <a:extLst>
              <a:ext uri="{FF2B5EF4-FFF2-40B4-BE49-F238E27FC236}">
                <a16:creationId xmlns:a16="http://schemas.microsoft.com/office/drawing/2014/main" id="{FB409AF8-553F-7440-AB32-43E383B8F932}"/>
              </a:ext>
            </a:extLst>
          </p:cNvPr>
          <p:cNvSpPr/>
          <p:nvPr/>
        </p:nvSpPr>
        <p:spPr>
          <a:xfrm>
            <a:off x="-56001" y="-127733"/>
            <a:ext cx="12344400" cy="585216"/>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Blue Lion diagonal element">
            <a:extLst>
              <a:ext uri="{FF2B5EF4-FFF2-40B4-BE49-F238E27FC236}">
                <a16:creationId xmlns:a16="http://schemas.microsoft.com/office/drawing/2014/main" id="{E2F2E43B-70B6-1944-966C-1AB181D49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4334129" y="22276"/>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2CE06FD0-4580-2147-96A2-2F460B5A9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6433" y="5416253"/>
            <a:ext cx="1282926" cy="1230960"/>
          </a:xfrm>
          <a:prstGeom prst="rect">
            <a:avLst/>
          </a:prstGeom>
        </p:spPr>
      </p:pic>
      <p:pic>
        <p:nvPicPr>
          <p:cNvPr id="4" name="Picture 3" descr="A person sitting on a chair&#10;&#10;Description automatically generated with low confidence">
            <a:extLst>
              <a:ext uri="{FF2B5EF4-FFF2-40B4-BE49-F238E27FC236}">
                <a16:creationId xmlns:a16="http://schemas.microsoft.com/office/drawing/2014/main" id="{2795AB9F-637E-4DE0-BC44-98AC2DB4D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00" y="1453937"/>
            <a:ext cx="3315414" cy="4974336"/>
          </a:xfrm>
          <a:prstGeom prst="rect">
            <a:avLst/>
          </a:prstGeom>
        </p:spPr>
      </p:pic>
    </p:spTree>
    <p:extLst>
      <p:ext uri="{BB962C8B-B14F-4D97-AF65-F5344CB8AC3E}">
        <p14:creationId xmlns:p14="http://schemas.microsoft.com/office/powerpoint/2010/main" val="243020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E1CFAF-23FD-9644-B0E7-3460D08A1130}"/>
              </a:ext>
            </a:extLst>
          </p:cNvPr>
          <p:cNvSpPr>
            <a:spLocks noGrp="1"/>
          </p:cNvSpPr>
          <p:nvPr>
            <p:ph type="title"/>
          </p:nvPr>
        </p:nvSpPr>
        <p:spPr>
          <a:xfrm>
            <a:off x="2773680" y="372078"/>
            <a:ext cx="10515600" cy="1006475"/>
          </a:xfrm>
        </p:spPr>
        <p:txBody>
          <a:bodyPr>
            <a:normAutofit/>
          </a:bodyPr>
          <a:lstStyle/>
          <a:p>
            <a:r>
              <a:rPr lang="en-US" sz="4800" dirty="0">
                <a:solidFill>
                  <a:srgbClr val="5377B4"/>
                </a:solidFill>
                <a:latin typeface="Roboto Medium" panose="02000000000000000000" pitchFamily="2" charset="0"/>
                <a:ea typeface="Roboto Medium" panose="02000000000000000000" pitchFamily="2" charset="0"/>
                <a:cs typeface="Angsana New" panose="02020603050405020304" pitchFamily="18" charset="-34"/>
              </a:rPr>
              <a:t>Common HR Concerns</a:t>
            </a:r>
          </a:p>
        </p:txBody>
      </p:sp>
      <p:sp>
        <p:nvSpPr>
          <p:cNvPr id="8" name="Content Placeholder 2">
            <a:extLst>
              <a:ext uri="{FF2B5EF4-FFF2-40B4-BE49-F238E27FC236}">
                <a16:creationId xmlns:a16="http://schemas.microsoft.com/office/drawing/2014/main" id="{FD413C49-9D03-4E45-9FA4-8A8D6A045179}"/>
              </a:ext>
            </a:extLst>
          </p:cNvPr>
          <p:cNvSpPr>
            <a:spLocks noGrp="1"/>
          </p:cNvSpPr>
          <p:nvPr>
            <p:ph idx="1"/>
          </p:nvPr>
        </p:nvSpPr>
        <p:spPr>
          <a:xfrm>
            <a:off x="3065054" y="1378553"/>
            <a:ext cx="8096053" cy="1728714"/>
          </a:xfrm>
        </p:spPr>
        <p:txBody>
          <a:bodyPr numCol="1">
            <a:noAutofit/>
          </a:bodyPr>
          <a:lstStyle/>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Payroll Compliance</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Safety Plan – over 15 employees</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Department of Labor Claims</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Selecting and Implementing Benefits </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Compensation Analysis </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Incentive base pay structures</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Recruiting and Retaining Staff</a:t>
            </a:r>
          </a:p>
          <a:p>
            <a:pPr>
              <a:lnSpc>
                <a:spcPct val="100000"/>
              </a:lnSpc>
              <a:spcBef>
                <a:spcPts val="0"/>
              </a:spcBef>
              <a:buBlip>
                <a:blip r:embed="rId2"/>
              </a:buBlip>
            </a:pPr>
            <a:r>
              <a:rPr lang="en-US" dirty="0">
                <a:solidFill>
                  <a:srgbClr val="002060"/>
                </a:solidFill>
                <a:latin typeface="Roboto" panose="02000000000000000000" pitchFamily="2" charset="0"/>
                <a:ea typeface="Roboto" panose="02000000000000000000" pitchFamily="2" charset="0"/>
                <a:cs typeface="Angsana New" panose="02020603050405020304" pitchFamily="18" charset="-34"/>
              </a:rPr>
              <a:t>  Handbooks and policies</a:t>
            </a:r>
          </a:p>
          <a:p>
            <a:pPr marL="0" indent="0">
              <a:lnSpc>
                <a:spcPct val="100000"/>
              </a:lnSpc>
              <a:spcBef>
                <a:spcPts val="0"/>
              </a:spcBef>
              <a:buNone/>
            </a:pPr>
            <a:endParaRPr lang="en-US" sz="20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a:p>
            <a:pPr marL="0" indent="0">
              <a:lnSpc>
                <a:spcPct val="100000"/>
              </a:lnSpc>
              <a:spcBef>
                <a:spcPts val="0"/>
              </a:spcBef>
              <a:buNone/>
            </a:pPr>
            <a:endParaRPr lang="en-US" sz="3200" dirty="0">
              <a:solidFill>
                <a:srgbClr val="002060"/>
              </a:solidFill>
              <a:latin typeface="Roboto" panose="02000000000000000000" pitchFamily="2" charset="0"/>
              <a:ea typeface="Roboto" panose="02000000000000000000" pitchFamily="2" charset="0"/>
            </a:endParaRPr>
          </a:p>
          <a:p>
            <a:pPr marL="0" indent="0">
              <a:lnSpc>
                <a:spcPct val="100000"/>
              </a:lnSpc>
              <a:spcBef>
                <a:spcPts val="0"/>
              </a:spcBef>
              <a:buNone/>
            </a:pPr>
            <a:endParaRPr lang="en-US" sz="2400" dirty="0">
              <a:solidFill>
                <a:srgbClr val="002060"/>
              </a:solidFill>
              <a:latin typeface="Roboto" panose="02000000000000000000" pitchFamily="2" charset="0"/>
              <a:ea typeface="Roboto" panose="02000000000000000000" pitchFamily="2" charset="0"/>
              <a:cs typeface="Angsana New" panose="02020603050405020304" pitchFamily="18" charset="-34"/>
            </a:endParaRPr>
          </a:p>
        </p:txBody>
      </p:sp>
      <p:pic>
        <p:nvPicPr>
          <p:cNvPr id="9" name="Picture 2" descr="Blue Lion diagonal element">
            <a:extLst>
              <a:ext uri="{FF2B5EF4-FFF2-40B4-BE49-F238E27FC236}">
                <a16:creationId xmlns:a16="http://schemas.microsoft.com/office/drawing/2014/main" id="{879C5236-F57E-6749-870A-C99EF7BEC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787761" y="5880162"/>
            <a:ext cx="9234314" cy="8031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65EE8F86-E708-F947-8A56-47951E089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644" y="5458714"/>
            <a:ext cx="1282926" cy="1230960"/>
          </a:xfrm>
          <a:prstGeom prst="rect">
            <a:avLst/>
          </a:prstGeom>
        </p:spPr>
      </p:pic>
      <p:sp>
        <p:nvSpPr>
          <p:cNvPr id="13" name="Rectangle 12">
            <a:extLst>
              <a:ext uri="{FF2B5EF4-FFF2-40B4-BE49-F238E27FC236}">
                <a16:creationId xmlns:a16="http://schemas.microsoft.com/office/drawing/2014/main" id="{3CEDAF75-E42E-FC48-A8C0-10F7FD477A19}"/>
              </a:ext>
            </a:extLst>
          </p:cNvPr>
          <p:cNvSpPr/>
          <p:nvPr/>
        </p:nvSpPr>
        <p:spPr>
          <a:xfrm>
            <a:off x="0" y="-274320"/>
            <a:ext cx="2638269" cy="7132320"/>
          </a:xfrm>
          <a:prstGeom prst="rect">
            <a:avLst/>
          </a:prstGeom>
          <a:solidFill>
            <a:srgbClr val="0A2C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904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8B78BF5-CFC6-AB49-9C4B-A1C5976A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BF1E34-9822-4DBA-B3DA-60A526902F13}"/>
              </a:ext>
            </a:extLst>
          </p:cNvPr>
          <p:cNvSpPr>
            <a:spLocks noGrp="1"/>
          </p:cNvSpPr>
          <p:nvPr>
            <p:ph type="ctrTitle"/>
          </p:nvPr>
        </p:nvSpPr>
        <p:spPr>
          <a:xfrm>
            <a:off x="849600" y="2516504"/>
            <a:ext cx="8378647" cy="1824989"/>
          </a:xfrm>
        </p:spPr>
        <p:txBody>
          <a:bodyPr>
            <a:normAutofit/>
          </a:bodyPr>
          <a:lstStyle/>
          <a:p>
            <a:r>
              <a:rPr lang="en-US" b="1" i="0" dirty="0">
                <a:solidFill>
                  <a:srgbClr val="0C347B"/>
                </a:solidFill>
                <a:effectLst/>
                <a:latin typeface="Roboto" panose="02000000000000000000" pitchFamily="2" charset="0"/>
                <a:ea typeface="Roboto" panose="02000000000000000000" pitchFamily="2" charset="0"/>
              </a:rPr>
              <a:t>Top </a:t>
            </a:r>
            <a:br>
              <a:rPr lang="en-US" b="1" i="0" dirty="0">
                <a:solidFill>
                  <a:srgbClr val="0C347B"/>
                </a:solidFill>
                <a:effectLst/>
                <a:latin typeface="Roboto" panose="02000000000000000000" pitchFamily="2" charset="0"/>
                <a:ea typeface="Roboto" panose="02000000000000000000" pitchFamily="2" charset="0"/>
              </a:rPr>
            </a:br>
            <a:r>
              <a:rPr lang="en-US" b="1" i="0" dirty="0">
                <a:solidFill>
                  <a:srgbClr val="0C347B"/>
                </a:solidFill>
                <a:effectLst/>
                <a:latin typeface="Roboto" panose="02000000000000000000" pitchFamily="2" charset="0"/>
                <a:ea typeface="Roboto" panose="02000000000000000000" pitchFamily="2" charset="0"/>
              </a:rPr>
              <a:t>DOL Violations</a:t>
            </a:r>
            <a:endParaRPr lang="en-US" b="1" dirty="0">
              <a:solidFill>
                <a:srgbClr val="0C347B"/>
              </a:solidFill>
              <a:latin typeface="Roboto" panose="02000000000000000000" pitchFamily="2" charset="0"/>
              <a:ea typeface="Roboto" panose="02000000000000000000" pitchFamily="2" charset="0"/>
            </a:endParaRPr>
          </a:p>
        </p:txBody>
      </p:sp>
      <p:pic>
        <p:nvPicPr>
          <p:cNvPr id="8" name="Picture 7" descr="A picture containing text, sign, vector graphics&#10;&#10;Description automatically generated">
            <a:extLst>
              <a:ext uri="{FF2B5EF4-FFF2-40B4-BE49-F238E27FC236}">
                <a16:creationId xmlns:a16="http://schemas.microsoft.com/office/drawing/2014/main" id="{184B8971-AC9A-5140-B75A-3F9B7BAD6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619" y="2101439"/>
            <a:ext cx="2767504" cy="2655118"/>
          </a:xfrm>
          <a:prstGeom prst="rect">
            <a:avLst/>
          </a:prstGeom>
        </p:spPr>
      </p:pic>
    </p:spTree>
    <p:extLst>
      <p:ext uri="{BB962C8B-B14F-4D97-AF65-F5344CB8AC3E}">
        <p14:creationId xmlns:p14="http://schemas.microsoft.com/office/powerpoint/2010/main" val="335218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38A78E6B587145A5A4B984283CA06B" ma:contentTypeVersion="18" ma:contentTypeDescription="Create a new document." ma:contentTypeScope="" ma:versionID="8dffff56e452cbaa26e2270e53686f3f">
  <xsd:schema xmlns:xsd="http://www.w3.org/2001/XMLSchema" xmlns:xs="http://www.w3.org/2001/XMLSchema" xmlns:p="http://schemas.microsoft.com/office/2006/metadata/properties" xmlns:ns2="f6454790-388e-408d-b878-2dcf2ecef32b" xmlns:ns3="7535232d-f53d-43fe-9235-44e94563b5ec" targetNamespace="http://schemas.microsoft.com/office/2006/metadata/properties" ma:root="true" ma:fieldsID="c717c6c203699c4112d5bf69e94c2154" ns2:_="" ns3:_="">
    <xsd:import namespace="f6454790-388e-408d-b878-2dcf2ecef32b"/>
    <xsd:import namespace="7535232d-f53d-43fe-9235-44e94563b5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3:SharedWithUsers" minOccurs="0"/>
                <xsd:element ref="ns3:SharedWithDetails" minOccurs="0"/>
                <xsd:element ref="ns2:DateandTime"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454790-388e-408d-b878-2dcf2ecef3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DateandTime" ma:index="19" nillable="true" ma:displayName="Date and Time" ma:format="DateTime" ma:internalName="DateandTime">
      <xsd:simpleType>
        <xsd:restriction base="dms:DateTime"/>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26b2e8c-0b7b-4af7-83dc-16f4973006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35232d-f53d-43fe-9235-44e94563b5e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403758d-12de-4c3c-87a1-8628862974e7}" ma:internalName="TaxCatchAll" ma:showField="CatchAllData" ma:web="7535232d-f53d-43fe-9235-44e94563b5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ndTime xmlns="f6454790-388e-408d-b878-2dcf2ecef32b" xsi:nil="true"/>
    <TaxCatchAll xmlns="7535232d-f53d-43fe-9235-44e94563b5ec" xsi:nil="true"/>
    <lcf76f155ced4ddcb4097134ff3c332f xmlns="f6454790-388e-408d-b878-2dcf2ecef3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ECB857-1E8A-4609-AC78-F523D8688C03}">
  <ds:schemaRefs>
    <ds:schemaRef ds:uri="http://schemas.microsoft.com/sharepoint/v3/contenttype/forms"/>
  </ds:schemaRefs>
</ds:datastoreItem>
</file>

<file path=customXml/itemProps2.xml><?xml version="1.0" encoding="utf-8"?>
<ds:datastoreItem xmlns:ds="http://schemas.openxmlformats.org/officeDocument/2006/customXml" ds:itemID="{C5DBEC31-5DA9-43BC-9A3A-F900FF722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454790-388e-408d-b878-2dcf2ecef32b"/>
    <ds:schemaRef ds:uri="7535232d-f53d-43fe-9235-44e94563b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EBEA1A-77F7-46D7-A2D7-317FECB6182A}">
  <ds:schemaRefs>
    <ds:schemaRef ds:uri="http://www.w3.org/XML/1998/namespace"/>
    <ds:schemaRef ds:uri="7535232d-f53d-43fe-9235-44e94563b5ec"/>
    <ds:schemaRef ds:uri="http://schemas.microsoft.com/office/2006/metadata/properties"/>
    <ds:schemaRef ds:uri="http://purl.org/dc/dcmitype/"/>
    <ds:schemaRef ds:uri="http://schemas.microsoft.com/office/2006/documentManagement/types"/>
    <ds:schemaRef ds:uri="http://schemas.microsoft.com/office/infopath/2007/PartnerControls"/>
    <ds:schemaRef ds:uri="f6454790-388e-408d-b878-2dcf2ecef32b"/>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5916</TotalTime>
  <Words>1187</Words>
  <Application>Microsoft Office PowerPoint</Application>
  <PresentationFormat>Widescreen</PresentationFormat>
  <Paragraphs>206</Paragraphs>
  <Slides>34</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Calibri</vt:lpstr>
      <vt:lpstr>Calibri Light</vt:lpstr>
      <vt:lpstr>Helvetica Neue</vt:lpstr>
      <vt:lpstr>Roboto</vt:lpstr>
      <vt:lpstr>Roboto Light</vt:lpstr>
      <vt:lpstr>Roboto Medium</vt:lpstr>
      <vt:lpstr>Wingdings</vt:lpstr>
      <vt:lpstr>Office Theme</vt:lpstr>
      <vt:lpstr>Office Theme</vt:lpstr>
      <vt:lpstr>BlueLion in Partnership with  Garage Door Freedom</vt:lpstr>
      <vt:lpstr>Business &amp; HR 101</vt:lpstr>
      <vt:lpstr>Disclaimer</vt:lpstr>
      <vt:lpstr>Who Are We?</vt:lpstr>
      <vt:lpstr>PowerPoint Presentation</vt:lpstr>
      <vt:lpstr>PowerPoint Presentation</vt:lpstr>
      <vt:lpstr>Presenter | Toni Runci, SHRM-CP, PHR</vt:lpstr>
      <vt:lpstr>Common HR Concerns</vt:lpstr>
      <vt:lpstr>Top  DOL Violations</vt:lpstr>
      <vt:lpstr>Violation #1 Failure to pay</vt:lpstr>
      <vt:lpstr>Violation #2 Record Keeping</vt:lpstr>
      <vt:lpstr>Violation #3 Illegal Employment Practices</vt:lpstr>
      <vt:lpstr>Violation #4 Undocumented Workers</vt:lpstr>
      <vt:lpstr>Violation #5 Required Pay</vt:lpstr>
      <vt:lpstr>Violation #6 Workers Compensation Insurance</vt:lpstr>
      <vt:lpstr>Violation #7 Wage Deduction</vt:lpstr>
      <vt:lpstr>Violation #8 Notification of Rate Change</vt:lpstr>
      <vt:lpstr>Violation #9 Minimum Hourly Rate</vt:lpstr>
      <vt:lpstr>Violation #10 Improper Classification of Independent Contractors</vt:lpstr>
      <vt:lpstr>Benefits 101</vt:lpstr>
      <vt:lpstr>What Are “Standard” Benefits?</vt:lpstr>
      <vt:lpstr>Supplemental Insurance</vt:lpstr>
      <vt:lpstr>EAP (Employee Assistance Program)</vt:lpstr>
      <vt:lpstr>Now Trending</vt:lpstr>
      <vt:lpstr>Hiring &amp; Retention</vt:lpstr>
      <vt:lpstr>Tips &amp; Tricks on Recruiting in 2024</vt:lpstr>
      <vt:lpstr>Tips &amp; Tricks on Recruiting in 2024</vt:lpstr>
      <vt:lpstr>PowerPoint Presentation</vt:lpstr>
      <vt:lpstr>PowerPoint Presentation</vt:lpstr>
      <vt:lpstr>PowerPoint Presentation</vt:lpstr>
      <vt:lpstr>PowerPoint Presentation</vt:lpstr>
      <vt:lpstr>2024 Training Topics &amp; Meetings</vt:lpstr>
      <vt:lpstr>Questions?</vt:lpstr>
      <vt:lpstr>Thank You | 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Conflict in the Workplace</dc:title>
  <dc:creator>Toni Runci</dc:creator>
  <cp:lastModifiedBy>Toni Runci</cp:lastModifiedBy>
  <cp:revision>4</cp:revision>
  <cp:lastPrinted>2022-11-10T03:20:18Z</cp:lastPrinted>
  <dcterms:created xsi:type="dcterms:W3CDTF">2019-10-07T17:50:08Z</dcterms:created>
  <dcterms:modified xsi:type="dcterms:W3CDTF">2024-01-04T19:00:40Z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0x010100B838A78E6B587145A5A4B984283CA06B</vt:lpwstr>
  </property>
  <property fmtid="{D5CDD505-2E9C-101B-9397-08002B2CF9AE}" pid="3" name="MediaServiceImageTags">
    <vt:lpwstr/>
  </property>
</Properties>
</file>