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4" r:id="rId1"/>
  </p:sldMasterIdLst>
  <p:sldIdLst>
    <p:sldId id="256" r:id="rId2"/>
    <p:sldId id="274" r:id="rId3"/>
    <p:sldId id="267" r:id="rId4"/>
    <p:sldId id="275" r:id="rId5"/>
    <p:sldId id="273" r:id="rId6"/>
    <p:sldId id="276" r:id="rId7"/>
    <p:sldId id="277" r:id="rId8"/>
    <p:sldId id="269" r:id="rId9"/>
    <p:sldId id="271" r:id="rId10"/>
    <p:sldId id="272" r:id="rId11"/>
    <p:sldId id="278" r:id="rId12"/>
    <p:sldId id="268"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D7EC"/>
    <a:srgbClr val="2EC6EA"/>
    <a:srgbClr val="30C5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98" d="100"/>
          <a:sy n="98" d="100"/>
        </p:scale>
        <p:origin x="102"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394-0A20-4CF6-9066-CFC2C1C9D30F}"/>
              </a:ext>
            </a:extLst>
          </p:cNvPr>
          <p:cNvSpPr>
            <a:spLocks noGrp="1"/>
          </p:cNvSpPr>
          <p:nvPr>
            <p:ph type="ctrTitle"/>
          </p:nvPr>
        </p:nvSpPr>
        <p:spPr>
          <a:xfrm>
            <a:off x="3359149" y="389840"/>
            <a:ext cx="8281987" cy="2954655"/>
          </a:xfrm>
        </p:spPr>
        <p:txBody>
          <a:bodyPr anchor="t" anchorCtr="0">
            <a:normAutofit/>
          </a:bodyPr>
          <a:lstStyle>
            <a:lvl1pPr algn="l">
              <a:lnSpc>
                <a:spcPct val="100000"/>
              </a:lnSpc>
              <a:defRPr sz="6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F10971F-8922-4B23-9C80-0643D7E35026}"/>
              </a:ext>
            </a:extLst>
          </p:cNvPr>
          <p:cNvSpPr>
            <a:spLocks noGrp="1"/>
          </p:cNvSpPr>
          <p:nvPr>
            <p:ph type="subTitle" idx="1"/>
          </p:nvPr>
        </p:nvSpPr>
        <p:spPr>
          <a:xfrm>
            <a:off x="3359149" y="3536951"/>
            <a:ext cx="8281989" cy="2555874"/>
          </a:xfrm>
        </p:spPr>
        <p:txBody>
          <a:bodyPr>
            <a:norm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lstStyle/>
          <a:p>
            <a:fld id="{72EA7947-E287-4738-8C82-07CE4F01EF03}" type="datetime2">
              <a:rPr lang="en-US" smtClean="0"/>
              <a:t>Tuesday, March 7, 2023</a:t>
            </a:fld>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19" name="Freeform: Shap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4" name="Group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793643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79361-B9A1-48F2-9473-23DE30E2D151}"/>
              </a:ext>
            </a:extLst>
          </p:cNvPr>
          <p:cNvSpPr>
            <a:spLocks noGrp="1"/>
          </p:cNvSpPr>
          <p:nvPr>
            <p:ph type="title"/>
          </p:nvPr>
        </p:nvSpPr>
        <p:spPr>
          <a:xfrm>
            <a:off x="550862" y="503906"/>
            <a:ext cx="11090275" cy="1333057"/>
          </a:xfrm>
        </p:spPr>
        <p:txBody>
          <a:bodyPr vert="horz" wrap="square" lIns="0" tIns="0" rIns="0" bIns="0" rtlCol="0" anchor="t" anchorCtr="0">
            <a:normAutofit/>
          </a:bodyPr>
          <a:lstStyle>
            <a:lvl1pPr>
              <a:defRPr lang="en-US" dirty="0"/>
            </a:lvl1pPr>
          </a:lstStyle>
          <a:p>
            <a:pPr lvl="0"/>
            <a:r>
              <a:rPr lang="en-US"/>
              <a:t>Click to edit Master title style</a:t>
            </a:r>
            <a:endParaRPr lang="en-US" dirty="0"/>
          </a:p>
        </p:txBody>
      </p:sp>
      <p:sp>
        <p:nvSpPr>
          <p:cNvPr id="3" name="Vertical Text Placeholder 2">
            <a:extLst>
              <a:ext uri="{FF2B5EF4-FFF2-40B4-BE49-F238E27FC236}">
                <a16:creationId xmlns:a16="http://schemas.microsoft.com/office/drawing/2014/main" id="{FD986779-C2F3-447D-85F7-F6B0E2C97D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661572-1A59-4E3B-BA65-3329E9468C69}"/>
              </a:ext>
            </a:extLst>
          </p:cNvPr>
          <p:cNvSpPr>
            <a:spLocks noGrp="1"/>
          </p:cNvSpPr>
          <p:nvPr>
            <p:ph type="dt" sz="half" idx="10"/>
          </p:nvPr>
        </p:nvSpPr>
        <p:spPr/>
        <p:txBody>
          <a:bodyPr/>
          <a:lstStyle/>
          <a:p>
            <a:fld id="{EE2EBD84-71F4-4271-8C46-0D47C0A9B12E}" type="datetime2">
              <a:rPr lang="en-US" smtClean="0"/>
              <a:t>Tuesday, March 7, 2023</a:t>
            </a:fld>
            <a:endParaRPr lang="en-US"/>
          </a:p>
        </p:txBody>
      </p:sp>
      <p:sp>
        <p:nvSpPr>
          <p:cNvPr id="5" name="Footer Placeholder 4">
            <a:extLst>
              <a:ext uri="{FF2B5EF4-FFF2-40B4-BE49-F238E27FC236}">
                <a16:creationId xmlns:a16="http://schemas.microsoft.com/office/drawing/2014/main" id="{AFEF84F1-99FE-4F0B-9E76-F581C2C1B6D9}"/>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405801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56583A-514F-4632-820D-E7EE236A46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73CBBB-7DDC-4437-8C7D-22A1C35202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C69EBF-DA20-4024-8006-B158D571E08E}"/>
              </a:ext>
            </a:extLst>
          </p:cNvPr>
          <p:cNvSpPr>
            <a:spLocks noGrp="1"/>
          </p:cNvSpPr>
          <p:nvPr>
            <p:ph type="dt" sz="half" idx="10"/>
          </p:nvPr>
        </p:nvSpPr>
        <p:spPr/>
        <p:txBody>
          <a:bodyPr/>
          <a:lstStyle/>
          <a:p>
            <a:fld id="{ABAE0CE1-F450-4107-B2CB-17B18F8A3F4A}" type="datetime2">
              <a:rPr lang="en-US" smtClean="0"/>
              <a:t>Tuesday, March 7, 2023</a:t>
            </a:fld>
            <a:endParaRPr lang="en-US"/>
          </a:p>
        </p:txBody>
      </p:sp>
      <p:sp>
        <p:nvSpPr>
          <p:cNvPr id="5" name="Footer Placeholder 4">
            <a:extLst>
              <a:ext uri="{FF2B5EF4-FFF2-40B4-BE49-F238E27FC236}">
                <a16:creationId xmlns:a16="http://schemas.microsoft.com/office/drawing/2014/main" id="{ADBAC8B9-14B5-4DF1-994D-AB47DB3BA0C5}"/>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C7876582-5F9B-4F5E-AAD5-D608CB68EA3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708427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BDBC526-6DCD-4FF6-8395-D8C22E46E527}"/>
              </a:ext>
            </a:extLst>
          </p:cNvPr>
          <p:cNvGrpSpPr/>
          <p:nvPr/>
        </p:nvGrpSpPr>
        <p:grpSpPr>
          <a:xfrm>
            <a:off x="613998" y="5334748"/>
            <a:ext cx="678135" cy="990000"/>
            <a:chOff x="10490969" y="1448827"/>
            <a:chExt cx="678135" cy="990000"/>
          </a:xfrm>
        </p:grpSpPr>
        <p:sp>
          <p:nvSpPr>
            <p:cNvPr id="13" name="Freef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Ov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Ov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Freeform: Shape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2" name="Title 1">
            <a:extLst>
              <a:ext uri="{FF2B5EF4-FFF2-40B4-BE49-F238E27FC236}">
                <a16:creationId xmlns:a16="http://schemas.microsoft.com/office/drawing/2014/main" id="{B1A4B040-51E3-4DA0-B21D-EEE173E7536F}"/>
              </a:ext>
            </a:extLst>
          </p:cNvPr>
          <p:cNvSpPr>
            <a:spLocks noGrp="1"/>
          </p:cNvSpPr>
          <p:nvPr>
            <p:ph type="title"/>
          </p:nvPr>
        </p:nvSpPr>
        <p:spPr>
          <a:xfrm>
            <a:off x="550862" y="549275"/>
            <a:ext cx="11091600" cy="1332000"/>
          </a:xfrm>
        </p:spPr>
        <p:txBody>
          <a:bodyPr vert="horz" wrap="square" lIns="0" tIns="0" rIns="0" bIns="0" rtlCol="0" anchor="t" anchorCtr="0">
            <a:normAutofit/>
          </a:bodyPr>
          <a:lstStyle>
            <a:lvl1pPr>
              <a:defRPr lang="en-US" dirty="0"/>
            </a:lvl1pPr>
          </a:lstStyle>
          <a:p>
            <a:pPr lvl="0">
              <a:lnSpc>
                <a:spcPct val="100000"/>
              </a:lnSpc>
            </a:pPr>
            <a:r>
              <a:rPr lang="en-US"/>
              <a:t>Click to edit Master title style</a:t>
            </a:r>
            <a:endParaRPr lang="en-US" dirty="0"/>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p:nvPr>
        </p:nvSpPr>
        <p:spPr>
          <a:xfrm>
            <a:off x="550863" y="2113199"/>
            <a:ext cx="11090274" cy="3979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D4EE704-5DCA-484E-85E0-0E3A7B1C5046}"/>
              </a:ext>
            </a:extLst>
          </p:cNvPr>
          <p:cNvSpPr>
            <a:spLocks noGrp="1"/>
          </p:cNvSpPr>
          <p:nvPr>
            <p:ph type="dt" sz="half" idx="10"/>
          </p:nvPr>
        </p:nvSpPr>
        <p:spPr/>
        <p:txBody>
          <a:bodyPr/>
          <a:lstStyle/>
          <a:p>
            <a:fld id="{6FE8C025-CD7A-4966-867E-81CF82B15267}" type="datetime2">
              <a:rPr lang="en-US" smtClean="0"/>
              <a:t>Tuesday, March 7, 2023</a:t>
            </a:fld>
            <a:endParaRPr lang="en-US"/>
          </a:p>
        </p:txBody>
      </p:sp>
      <p:sp>
        <p:nvSpPr>
          <p:cNvPr id="5" name="Footer Placeholder 4">
            <a:extLst>
              <a:ext uri="{FF2B5EF4-FFF2-40B4-BE49-F238E27FC236}">
                <a16:creationId xmlns:a16="http://schemas.microsoft.com/office/drawing/2014/main" id="{4CA69B66-1C18-44A2-93F7-97DED26F24AB}"/>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49186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4644CBB8-40B8-42F8-9172-07A476341DDA}"/>
              </a:ext>
            </a:extLst>
          </p:cNvPr>
          <p:cNvGrpSpPr/>
          <p:nvPr/>
        </p:nvGrpSpPr>
        <p:grpSpPr>
          <a:xfrm>
            <a:off x="356481" y="879007"/>
            <a:ext cx="734257" cy="760506"/>
            <a:chOff x="5243759" y="1363788"/>
            <a:chExt cx="734257" cy="760506"/>
          </a:xfrm>
        </p:grpSpPr>
        <p:sp>
          <p:nvSpPr>
            <p:cNvPr id="49" name="Freeform 5">
              <a:extLst>
                <a:ext uri="{FF2B5EF4-FFF2-40B4-BE49-F238E27FC236}">
                  <a16:creationId xmlns:a16="http://schemas.microsoft.com/office/drawing/2014/main" id="{35CE073E-302A-4AA7-98C7-8667DDDCFA18}"/>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0" name="Freeform 6">
              <a:extLst>
                <a:ext uri="{FF2B5EF4-FFF2-40B4-BE49-F238E27FC236}">
                  <a16:creationId xmlns:a16="http://schemas.microsoft.com/office/drawing/2014/main" id="{4FD1AE2F-DD70-4E93-B905-E052A23F0B1C}"/>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1" name="Freeform 8">
              <a:extLst>
                <a:ext uri="{FF2B5EF4-FFF2-40B4-BE49-F238E27FC236}">
                  <a16:creationId xmlns:a16="http://schemas.microsoft.com/office/drawing/2014/main" id="{E8D529E5-8838-47F0-98A4-2D46F11E499C}"/>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5DA2564-D3DB-48AD-83F0-6CC6B5743960}"/>
              </a:ext>
            </a:extLst>
          </p:cNvPr>
          <p:cNvSpPr>
            <a:spLocks noGrp="1"/>
          </p:cNvSpPr>
          <p:nvPr>
            <p:ph type="title"/>
          </p:nvPr>
        </p:nvSpPr>
        <p:spPr>
          <a:xfrm>
            <a:off x="563563" y="474345"/>
            <a:ext cx="11077574" cy="2954655"/>
          </a:xfrm>
        </p:spPr>
        <p:txBody>
          <a:bodyPr vert="horz" wrap="square" lIns="0" tIns="0" rIns="0" bIns="0" rtlCol="0" anchor="b" anchorCtr="0">
            <a:normAutofit/>
          </a:bodyPr>
          <a:lstStyle>
            <a:lvl1pPr>
              <a:defRPr lang="en-US" sz="6400" dirty="0"/>
            </a:lvl1pPr>
          </a:lstStyle>
          <a:p>
            <a:pPr lvl="0">
              <a:lnSpc>
                <a:spcPct val="100000"/>
              </a:lnSpc>
            </a:pPr>
            <a:r>
              <a:rPr lang="en-US"/>
              <a:t>Click to edit Master title style</a:t>
            </a:r>
            <a:endParaRPr lang="en-US" dirty="0"/>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fld id="{FE809929-0719-4517-94D6-FDF7F99E70F6}" type="datetime2">
              <a:rPr lang="en-US" smtClean="0"/>
              <a:t>Tuesday, March 7, 2023</a:t>
            </a:fld>
            <a:endParaRPr lang="en-US"/>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 name="Text Placeholder 2">
            <a:extLst>
              <a:ext uri="{FF2B5EF4-FFF2-40B4-BE49-F238E27FC236}">
                <a16:creationId xmlns:a16="http://schemas.microsoft.com/office/drawing/2014/main" id="{76EEA752-36DA-440B-8747-0EB2914080EE}"/>
              </a:ext>
            </a:extLst>
          </p:cNvPr>
          <p:cNvSpPr>
            <a:spLocks noGrp="1"/>
          </p:cNvSpPr>
          <p:nvPr>
            <p:ph type="body" idx="1"/>
          </p:nvPr>
        </p:nvSpPr>
        <p:spPr>
          <a:xfrm>
            <a:off x="566271" y="3629772"/>
            <a:ext cx="11074866" cy="2678953"/>
          </a:xfrm>
        </p:spPr>
        <p:txBody>
          <a:bodyPr>
            <a:normAutofit/>
          </a:bodyPr>
          <a:lstStyle>
            <a:lvl1pPr marL="0" indent="0">
              <a:lnSpc>
                <a:spcPct val="110000"/>
              </a:lnSpc>
              <a:spcBef>
                <a:spcPts val="0"/>
              </a:spcBef>
              <a:buNone/>
              <a:defRPr sz="2400">
                <a:solidFill>
                  <a:schemeClr val="tx1">
                    <a:alpha val="8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1" name="Freeform: Shape 40">
            <a:extLst>
              <a:ext uri="{FF2B5EF4-FFF2-40B4-BE49-F238E27FC236}">
                <a16:creationId xmlns:a16="http://schemas.microsoft.com/office/drawing/2014/main" id="{0BCC02B0-8581-4752-B7BC-3CE1EF17B9F7}"/>
              </a:ext>
            </a:extLst>
          </p:cNvPr>
          <p:cNvSpPr>
            <a:spLocks noChangeAspect="1"/>
          </p:cNvSpPr>
          <p:nvPr/>
        </p:nvSpPr>
        <p:spPr>
          <a:xfrm rot="18900000">
            <a:off x="11209132" y="4448189"/>
            <a:ext cx="999200" cy="1262947"/>
          </a:xfrm>
          <a:custGeom>
            <a:avLst/>
            <a:gdLst>
              <a:gd name="connsiteX0" fmla="*/ 540000 w 999200"/>
              <a:gd name="connsiteY0" fmla="*/ 0 h 1262947"/>
              <a:gd name="connsiteX1" fmla="*/ 999200 w 999200"/>
              <a:gd name="connsiteY1" fmla="*/ 815317 h 1262947"/>
              <a:gd name="connsiteX2" fmla="*/ 552185 w 999200"/>
              <a:gd name="connsiteY2" fmla="*/ 1262333 h 1262947"/>
              <a:gd name="connsiteX3" fmla="*/ 540000 w 999200"/>
              <a:gd name="connsiteY3" fmla="*/ 1262947 h 1262947"/>
              <a:gd name="connsiteX4" fmla="*/ 0 w 999200"/>
              <a:gd name="connsiteY4" fmla="*/ 992947 h 1262947"/>
              <a:gd name="connsiteX5" fmla="*/ 10971 w 999200"/>
              <a:gd name="connsiteY5" fmla="*/ 938533 h 1262947"/>
              <a:gd name="connsiteX6" fmla="*/ 15626 w 999200"/>
              <a:gd name="connsiteY6" fmla="*/ 931034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9200" h="1262947">
                <a:moveTo>
                  <a:pt x="540000" y="0"/>
                </a:moveTo>
                <a:lnTo>
                  <a:pt x="999200" y="815317"/>
                </a:lnTo>
                <a:lnTo>
                  <a:pt x="552185" y="1262333"/>
                </a:lnTo>
                <a:lnTo>
                  <a:pt x="540000" y="1262947"/>
                </a:lnTo>
                <a:cubicBezTo>
                  <a:pt x="241766" y="1262947"/>
                  <a:pt x="0" y="1142064"/>
                  <a:pt x="0" y="992947"/>
                </a:cubicBezTo>
                <a:cubicBezTo>
                  <a:pt x="0" y="974307"/>
                  <a:pt x="3778" y="956109"/>
                  <a:pt x="10971" y="938533"/>
                </a:cubicBezTo>
                <a:lnTo>
                  <a:pt x="15626" y="931034"/>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10200000" scaled="0"/>
          </a:gradFill>
          <a:ln>
            <a:noFill/>
          </a:ln>
          <a:effectLst>
            <a:innerShdw blurRad="254000" dist="101600" dir="42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3" name="Freeform: Shape 42">
            <a:extLst>
              <a:ext uri="{FF2B5EF4-FFF2-40B4-BE49-F238E27FC236}">
                <a16:creationId xmlns:a16="http://schemas.microsoft.com/office/drawing/2014/main" id="{EA0FF4DB-8180-4D26-AEAE-7ECDB670F71D}"/>
              </a:ext>
            </a:extLst>
          </p:cNvPr>
          <p:cNvSpPr/>
          <p:nvPr/>
        </p:nvSpPr>
        <p:spPr>
          <a:xfrm rot="2700000">
            <a:off x="11686937" y="4853516"/>
            <a:ext cx="540000" cy="978284"/>
          </a:xfrm>
          <a:custGeom>
            <a:avLst/>
            <a:gdLst>
              <a:gd name="connsiteX0" fmla="*/ 113288 w 540000"/>
              <a:gd name="connsiteY0" fmla="*/ 0 h 978284"/>
              <a:gd name="connsiteX1" fmla="*/ 539386 w 540000"/>
              <a:gd name="connsiteY1" fmla="*/ 426099 h 978284"/>
              <a:gd name="connsiteX2" fmla="*/ 540000 w 540000"/>
              <a:gd name="connsiteY2" fmla="*/ 438284 h 978284"/>
              <a:gd name="connsiteX3" fmla="*/ 270000 w 540000"/>
              <a:gd name="connsiteY3" fmla="*/ 978284 h 978284"/>
              <a:gd name="connsiteX4" fmla="*/ 0 w 540000"/>
              <a:gd name="connsiteY4" fmla="*/ 438284 h 978284"/>
              <a:gd name="connsiteX5" fmla="*/ 79081 w 540000"/>
              <a:gd name="connsiteY5" fmla="*/ 56446 h 978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978284">
                <a:moveTo>
                  <a:pt x="113288" y="0"/>
                </a:moveTo>
                <a:lnTo>
                  <a:pt x="539386" y="426099"/>
                </a:lnTo>
                <a:lnTo>
                  <a:pt x="540000" y="438284"/>
                </a:lnTo>
                <a:cubicBezTo>
                  <a:pt x="540000" y="736518"/>
                  <a:pt x="419117" y="978284"/>
                  <a:pt x="270000" y="978284"/>
                </a:cubicBezTo>
                <a:cubicBezTo>
                  <a:pt x="120883" y="978284"/>
                  <a:pt x="0" y="736518"/>
                  <a:pt x="0" y="438284"/>
                </a:cubicBezTo>
                <a:cubicBezTo>
                  <a:pt x="0" y="289167"/>
                  <a:pt x="30220" y="154167"/>
                  <a:pt x="79081" y="56446"/>
                </a:cubicBezTo>
                <a:close/>
              </a:path>
            </a:pathLst>
          </a:cu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4054622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3" name="Group 12">
            <a:extLst>
              <a:ext uri="{FF2B5EF4-FFF2-40B4-BE49-F238E27FC236}">
                <a16:creationId xmlns:a16="http://schemas.microsoft.com/office/drawing/2014/main" id="{168347B7-45FA-4A01-924D-DC385B720B3E}"/>
              </a:ext>
            </a:extLst>
          </p:cNvPr>
          <p:cNvGrpSpPr/>
          <p:nvPr/>
        </p:nvGrpSpPr>
        <p:grpSpPr>
          <a:xfrm>
            <a:off x="331786" y="5528198"/>
            <a:ext cx="631474" cy="667800"/>
            <a:chOff x="2994153" y="1378666"/>
            <a:chExt cx="631474" cy="667800"/>
          </a:xfrm>
        </p:grpSpPr>
        <p:sp>
          <p:nvSpPr>
            <p:cNvPr id="20" name="Freef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8978E540-142B-4A82-9C3F-E61BC190AEED}"/>
              </a:ext>
            </a:extLst>
          </p:cNvPr>
          <p:cNvSpPr>
            <a:spLocks noGrp="1"/>
          </p:cNvSpPr>
          <p:nvPr>
            <p:ph type="title"/>
          </p:nvPr>
        </p:nvSpPr>
        <p:spPr>
          <a:xfrm>
            <a:off x="550863" y="549275"/>
            <a:ext cx="11090274" cy="1332000"/>
          </a:xfrm>
        </p:spPr>
        <p:txBody>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p:nvPr>
        </p:nvSpPr>
        <p:spPr>
          <a:xfrm>
            <a:off x="550862"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8362910-87AA-4E67-992D-8D4822FD89FE}"/>
              </a:ext>
            </a:extLst>
          </p:cNvPr>
          <p:cNvSpPr>
            <a:spLocks noGrp="1"/>
          </p:cNvSpPr>
          <p:nvPr>
            <p:ph sz="half" idx="2"/>
          </p:nvPr>
        </p:nvSpPr>
        <p:spPr>
          <a:xfrm>
            <a:off x="6205538"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a:lstStyle/>
          <a:p>
            <a:fld id="{20E95673-5512-4AAA-9AEB-E00C61EC65D5}" type="datetime2">
              <a:rPr lang="en-US" smtClean="0"/>
              <a:t>Tuesday, March 7, 2023</a:t>
            </a:fld>
            <a:endParaRPr lang="en-US"/>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285698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E62014-F04C-495A-964E-6B888D49CDE9}"/>
              </a:ext>
            </a:extLst>
          </p:cNvPr>
          <p:cNvSpPr>
            <a:spLocks noGrp="1"/>
          </p:cNvSpPr>
          <p:nvPr>
            <p:ph type="title"/>
          </p:nvPr>
        </p:nvSpPr>
        <p:spPr>
          <a:xfrm>
            <a:off x="550862" y="549275"/>
            <a:ext cx="11097551" cy="1332000"/>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555DF027-E633-44EE-ACA0-C205930AA93E}"/>
              </a:ext>
            </a:extLst>
          </p:cNvPr>
          <p:cNvSpPr>
            <a:spLocks noGrp="1"/>
          </p:cNvSpPr>
          <p:nvPr>
            <p:ph type="body" idx="1"/>
          </p:nvPr>
        </p:nvSpPr>
        <p:spPr>
          <a:xfrm>
            <a:off x="550864" y="1881275"/>
            <a:ext cx="5437186" cy="535354"/>
          </a:xfrm>
        </p:spPr>
        <p:txBody>
          <a:bodyPr anchor="b">
            <a:norm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4F363-FEEF-4CD2-A18E-17AE8D485171}"/>
              </a:ext>
            </a:extLst>
          </p:cNvPr>
          <p:cNvSpPr>
            <a:spLocks noGrp="1"/>
          </p:cNvSpPr>
          <p:nvPr>
            <p:ph sz="half" idx="2"/>
          </p:nvPr>
        </p:nvSpPr>
        <p:spPr>
          <a:xfrm>
            <a:off x="550863" y="2577270"/>
            <a:ext cx="5429114"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4E50F8C-4D64-40FD-AE8C-6A1F3C2A84ED}"/>
              </a:ext>
            </a:extLst>
          </p:cNvPr>
          <p:cNvSpPr>
            <a:spLocks noGrp="1"/>
          </p:cNvSpPr>
          <p:nvPr>
            <p:ph type="body" sz="quarter" idx="3"/>
          </p:nvPr>
        </p:nvSpPr>
        <p:spPr>
          <a:xfrm>
            <a:off x="6212024" y="1881275"/>
            <a:ext cx="5436392" cy="535354"/>
          </a:xfrm>
        </p:spPr>
        <p:txBody>
          <a:bodyPr vert="horz" wrap="square" lIns="0" tIns="0" rIns="0" bIns="0" rtlCol="0" anchor="b">
            <a:normAutofit/>
          </a:bodyPr>
          <a:lstStyle>
            <a:lvl1pPr>
              <a:defRPr lang="en-US" sz="1400" b="0" cap="all" spc="200" baseline="0" dirty="0">
                <a:solidFill>
                  <a:schemeClr val="tx1"/>
                </a:solidFill>
              </a:defRPr>
            </a:lvl1pPr>
          </a:lstStyle>
          <a:p>
            <a:pPr marL="0" lvl="0" indent="0">
              <a:buNone/>
            </a:pPr>
            <a:r>
              <a:rPr lang="en-US"/>
              <a:t>Click to edit Master text styles</a:t>
            </a:r>
          </a:p>
        </p:txBody>
      </p:sp>
      <p:sp>
        <p:nvSpPr>
          <p:cNvPr id="6" name="Content Placeholder 5">
            <a:extLst>
              <a:ext uri="{FF2B5EF4-FFF2-40B4-BE49-F238E27FC236}">
                <a16:creationId xmlns:a16="http://schemas.microsoft.com/office/drawing/2014/main" id="{A7AC943E-DB2B-40E0-907F-8EA1404791DE}"/>
              </a:ext>
            </a:extLst>
          </p:cNvPr>
          <p:cNvSpPr>
            <a:spLocks noGrp="1"/>
          </p:cNvSpPr>
          <p:nvPr>
            <p:ph sz="quarter" idx="4"/>
          </p:nvPr>
        </p:nvSpPr>
        <p:spPr>
          <a:xfrm>
            <a:off x="6212023" y="2577270"/>
            <a:ext cx="5436391"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CDCD5B-3F26-4AFA-8BD4-E5D8DD2AF494}"/>
              </a:ext>
            </a:extLst>
          </p:cNvPr>
          <p:cNvSpPr>
            <a:spLocks noGrp="1"/>
          </p:cNvSpPr>
          <p:nvPr>
            <p:ph type="dt" sz="half" idx="10"/>
          </p:nvPr>
        </p:nvSpPr>
        <p:spPr/>
        <p:txBody>
          <a:bodyPr/>
          <a:lstStyle/>
          <a:p>
            <a:fld id="{C13138FA-2E87-4873-8BBA-13E447C9A99A}" type="datetime2">
              <a:rPr lang="en-US" smtClean="0"/>
              <a:t>Tuesday, March 7, 2023</a:t>
            </a:fld>
            <a:endParaRPr lang="en-US"/>
          </a:p>
        </p:txBody>
      </p:sp>
      <p:sp>
        <p:nvSpPr>
          <p:cNvPr id="8" name="Footer Placeholder 7">
            <a:extLst>
              <a:ext uri="{FF2B5EF4-FFF2-40B4-BE49-F238E27FC236}">
                <a16:creationId xmlns:a16="http://schemas.microsoft.com/office/drawing/2014/main" id="{3D10D1EE-83A0-4FB5-9B25-8A73DE891A87}"/>
              </a:ext>
            </a:extLst>
          </p:cNvPr>
          <p:cNvSpPr>
            <a:spLocks noGrp="1"/>
          </p:cNvSpPr>
          <p:nvPr>
            <p:ph type="ftr" sz="quarter" idx="11"/>
          </p:nvPr>
        </p:nvSpPr>
        <p:spPr/>
        <p:txBody>
          <a:bodyPr/>
          <a:lstStyle/>
          <a:p>
            <a:r>
              <a:rPr lang="en-US"/>
              <a:t>Sample Footer</a:t>
            </a:r>
          </a:p>
        </p:txBody>
      </p:sp>
      <p:sp>
        <p:nvSpPr>
          <p:cNvPr id="9" name="Slide Number Placehold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802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2053C-0E9C-4159-B7C9-6AB74343918D}"/>
              </a:ext>
            </a:extLst>
          </p:cNvPr>
          <p:cNvSpPr>
            <a:spLocks noGrp="1"/>
          </p:cNvSpPr>
          <p:nvPr>
            <p:ph type="title"/>
          </p:nvPr>
        </p:nvSpPr>
        <p:spPr>
          <a:xfrm>
            <a:off x="3359149" y="550799"/>
            <a:ext cx="8283313" cy="5542025"/>
          </a:xfrm>
        </p:spPr>
        <p:txBody>
          <a:bodyPr vert="horz" wrap="square" lIns="0" tIns="0" rIns="0" bIns="0" rtlCol="0" anchor="ctr" anchorCtr="0">
            <a:normAutofit/>
          </a:bodyPr>
          <a:lstStyle>
            <a:lvl1pPr>
              <a:defRPr lang="en-US" dirty="0"/>
            </a:lvl1pPr>
          </a:lstStyle>
          <a:p>
            <a:pPr lvl="0">
              <a:lnSpc>
                <a:spcPct val="100000"/>
              </a:lnSpc>
            </a:pPr>
            <a:r>
              <a:rPr lang="en-US"/>
              <a:t>Click to edit Master title style</a:t>
            </a:r>
            <a:endParaRPr lang="en-US" dirty="0"/>
          </a:p>
        </p:txBody>
      </p:sp>
      <p:sp>
        <p:nvSpPr>
          <p:cNvPr id="3" name="Date Placeholder 2">
            <a:extLst>
              <a:ext uri="{FF2B5EF4-FFF2-40B4-BE49-F238E27FC236}">
                <a16:creationId xmlns:a16="http://schemas.microsoft.com/office/drawing/2014/main" id="{D4F51F65-E111-4656-83BE-CFCDE2DD6CD6}"/>
              </a:ext>
            </a:extLst>
          </p:cNvPr>
          <p:cNvSpPr>
            <a:spLocks noGrp="1"/>
          </p:cNvSpPr>
          <p:nvPr>
            <p:ph type="dt" sz="half" idx="10"/>
          </p:nvPr>
        </p:nvSpPr>
        <p:spPr/>
        <p:txBody>
          <a:bodyPr/>
          <a:lstStyle/>
          <a:p>
            <a:fld id="{D75BB40A-97BD-4BFB-B639-0BFF95FDE8B7}" type="datetime2">
              <a:rPr lang="en-US" smtClean="0"/>
              <a:t>Tuesday, March 7, 2023</a:t>
            </a:fld>
            <a:endParaRPr lang="en-US"/>
          </a:p>
        </p:txBody>
      </p:sp>
      <p:sp>
        <p:nvSpPr>
          <p:cNvPr id="4" name="Footer Placeholder 3">
            <a:extLst>
              <a:ext uri="{FF2B5EF4-FFF2-40B4-BE49-F238E27FC236}">
                <a16:creationId xmlns:a16="http://schemas.microsoft.com/office/drawing/2014/main" id="{F9FF82CB-2D17-4918-821E-485475CF243B}"/>
              </a:ext>
            </a:extLst>
          </p:cNvPr>
          <p:cNvSpPr>
            <a:spLocks noGrp="1"/>
          </p:cNvSpPr>
          <p:nvPr>
            <p:ph type="ftr" sz="quarter" idx="11"/>
          </p:nvPr>
        </p:nvSpPr>
        <p:spPr/>
        <p:txBody>
          <a:bodyPr/>
          <a:lstStyle/>
          <a:p>
            <a:r>
              <a:rPr lang="en-US"/>
              <a:t>Sample Footer</a:t>
            </a:r>
          </a:p>
        </p:txBody>
      </p:sp>
      <p:sp>
        <p:nvSpPr>
          <p:cNvPr id="5" name="Slide Number Placeholder 4">
            <a:extLst>
              <a:ext uri="{FF2B5EF4-FFF2-40B4-BE49-F238E27FC236}">
                <a16:creationId xmlns:a16="http://schemas.microsoft.com/office/drawing/2014/main" id="{7B66589D-A056-4817-AE15-39D87FE13169}"/>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9" name="Freeform: Shape 38">
            <a:extLst>
              <a:ext uri="{FF2B5EF4-FFF2-40B4-BE49-F238E27FC236}">
                <a16:creationId xmlns:a16="http://schemas.microsoft.com/office/drawing/2014/main" id="{E489F067-39E1-4757-BC11-6169A343F2E1}"/>
              </a:ext>
            </a:extLst>
          </p:cNvPr>
          <p:cNvSpPr>
            <a:spLocks noChangeAspect="1"/>
          </p:cNvSpPr>
          <p:nvPr/>
        </p:nvSpPr>
        <p:spPr>
          <a:xfrm rot="18900000" flipV="1">
            <a:off x="-410727" y="3958416"/>
            <a:ext cx="3536330" cy="1853969"/>
          </a:xfrm>
          <a:custGeom>
            <a:avLst/>
            <a:gdLst>
              <a:gd name="connsiteX0" fmla="*/ 3536330 w 3536330"/>
              <a:gd name="connsiteY0" fmla="*/ 1853969 h 1853969"/>
              <a:gd name="connsiteX1" fmla="*/ 1682362 w 3536330"/>
              <a:gd name="connsiteY1" fmla="*/ 0 h 1853969"/>
              <a:gd name="connsiteX2" fmla="*/ 52157 w 3536330"/>
              <a:gd name="connsiteY2" fmla="*/ 970257 h 1853969"/>
              <a:gd name="connsiteX3" fmla="*/ 0 w 3536330"/>
              <a:gd name="connsiteY3" fmla="*/ 1078528 h 1853969"/>
              <a:gd name="connsiteX4" fmla="*/ 757215 w 3536330"/>
              <a:gd name="connsiteY4" fmla="*/ 1835743 h 1853969"/>
              <a:gd name="connsiteX5" fmla="*/ 774211 w 3536330"/>
              <a:gd name="connsiteY5" fmla="*/ 1667149 h 1853969"/>
              <a:gd name="connsiteX6" fmla="*/ 1682362 w 3536330"/>
              <a:gd name="connsiteY6" fmla="*/ 926985 h 1853969"/>
              <a:gd name="connsiteX7" fmla="*/ 2609345 w 3536330"/>
              <a:gd name="connsiteY7" fmla="*/ 1853969 h 1853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36330" h="1853969">
                <a:moveTo>
                  <a:pt x="3536330" y="1853969"/>
                </a:moveTo>
                <a:cubicBezTo>
                  <a:pt x="3536330" y="830051"/>
                  <a:pt x="2706280" y="0"/>
                  <a:pt x="1682362" y="0"/>
                </a:cubicBezTo>
                <a:cubicBezTo>
                  <a:pt x="978418" y="0"/>
                  <a:pt x="366107" y="392328"/>
                  <a:pt x="52157" y="970257"/>
                </a:cubicBezTo>
                <a:lnTo>
                  <a:pt x="0" y="1078528"/>
                </a:lnTo>
                <a:lnTo>
                  <a:pt x="757215" y="1835743"/>
                </a:lnTo>
                <a:lnTo>
                  <a:pt x="774211" y="1667149"/>
                </a:lnTo>
                <a:cubicBezTo>
                  <a:pt x="860649" y="1244739"/>
                  <a:pt x="1234397" y="926985"/>
                  <a:pt x="1682362" y="926985"/>
                </a:cubicBezTo>
                <a:cubicBezTo>
                  <a:pt x="2194320" y="926985"/>
                  <a:pt x="2609345" y="1342010"/>
                  <a:pt x="2609345" y="1853969"/>
                </a:cubicBezTo>
                <a:close/>
              </a:path>
            </a:pathLst>
          </a:custGeom>
          <a:gradFill flip="none" rotWithShape="1">
            <a:gsLst>
              <a:gs pos="97000">
                <a:schemeClr val="bg2"/>
              </a:gs>
              <a:gs pos="31000">
                <a:schemeClr val="bg2">
                  <a:lumMod val="90000"/>
                  <a:lumOff val="10000"/>
                </a:schemeClr>
              </a:gs>
            </a:gsLst>
            <a:lin ang="15000000" scaled="0"/>
            <a:tileRect/>
          </a:gradFill>
          <a:ln>
            <a:noFill/>
          </a:ln>
          <a:effectLst>
            <a:innerShdw blurRad="355600" dist="101600" dir="16200000">
              <a:schemeClr val="accent1">
                <a:lumMod val="60000"/>
                <a:lumOff val="40000"/>
                <a:alpha val="8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Freeform: Shape 32">
            <a:extLst>
              <a:ext uri="{FF2B5EF4-FFF2-40B4-BE49-F238E27FC236}">
                <a16:creationId xmlns:a16="http://schemas.microsoft.com/office/drawing/2014/main" id="{DD231011-607F-42F1-B2D9-2BA8E91CC6AF}"/>
              </a:ext>
            </a:extLst>
          </p:cNvPr>
          <p:cNvSpPr>
            <a:spLocks noChangeAspect="1"/>
          </p:cNvSpPr>
          <p:nvPr/>
        </p:nvSpPr>
        <p:spPr>
          <a:xfrm rot="18900000" flipV="1">
            <a:off x="-481151" y="3649708"/>
            <a:ext cx="3478701" cy="2164843"/>
          </a:xfrm>
          <a:custGeom>
            <a:avLst/>
            <a:gdLst>
              <a:gd name="connsiteX0" fmla="*/ 3478701 w 3478701"/>
              <a:gd name="connsiteY0" fmla="*/ 2164843 h 2164843"/>
              <a:gd name="connsiteX1" fmla="*/ 1624733 w 3478701"/>
              <a:gd name="connsiteY1" fmla="*/ 0 h 2164843"/>
              <a:gd name="connsiteX2" fmla="*/ 87393 w 3478701"/>
              <a:gd name="connsiteY2" fmla="*/ 954459 h 2164843"/>
              <a:gd name="connsiteX3" fmla="*/ 0 w 3478701"/>
              <a:gd name="connsiteY3" fmla="*/ 1122434 h 2164843"/>
              <a:gd name="connsiteX4" fmla="*/ 736015 w 3478701"/>
              <a:gd name="connsiteY4" fmla="*/ 1858449 h 2164843"/>
              <a:gd name="connsiteX5" fmla="*/ 739424 w 3478701"/>
              <a:gd name="connsiteY5" fmla="*/ 1842964 h 2164843"/>
              <a:gd name="connsiteX6" fmla="*/ 1624733 w 3478701"/>
              <a:gd name="connsiteY6" fmla="*/ 1082422 h 2164843"/>
              <a:gd name="connsiteX7" fmla="*/ 2551716 w 3478701"/>
              <a:gd name="connsiteY7" fmla="*/ 2164843 h 216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701" h="2164843">
                <a:moveTo>
                  <a:pt x="3478701" y="2164843"/>
                </a:moveTo>
                <a:cubicBezTo>
                  <a:pt x="3478701" y="969234"/>
                  <a:pt x="2648651" y="0"/>
                  <a:pt x="1624733" y="0"/>
                </a:cubicBezTo>
                <a:cubicBezTo>
                  <a:pt x="984784" y="0"/>
                  <a:pt x="420564" y="378607"/>
                  <a:pt x="87393" y="954459"/>
                </a:cubicBezTo>
                <a:lnTo>
                  <a:pt x="0" y="1122434"/>
                </a:lnTo>
                <a:lnTo>
                  <a:pt x="736015" y="1858449"/>
                </a:lnTo>
                <a:lnTo>
                  <a:pt x="739424" y="1842964"/>
                </a:lnTo>
                <a:cubicBezTo>
                  <a:pt x="856791" y="1402344"/>
                  <a:pt x="1208766" y="1082422"/>
                  <a:pt x="1624733" y="1082422"/>
                </a:cubicBezTo>
                <a:cubicBezTo>
                  <a:pt x="2136692" y="1082422"/>
                  <a:pt x="2551716" y="1567038"/>
                  <a:pt x="2551716" y="2164843"/>
                </a:cubicBezTo>
                <a:close/>
              </a:path>
            </a:pathLst>
          </a:custGeom>
          <a:solidFill>
            <a:schemeClr val="bg2">
              <a:lumMod val="50000"/>
              <a:lumOff val="50000"/>
              <a:alpha val="40000"/>
            </a:schemeClr>
          </a:solidFill>
          <a:ln>
            <a:noFill/>
          </a:ln>
          <a:effectLst>
            <a:softEdge rad="381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Oval 23">
            <a:extLst>
              <a:ext uri="{FF2B5EF4-FFF2-40B4-BE49-F238E27FC236}">
                <a16:creationId xmlns:a16="http://schemas.microsoft.com/office/drawing/2014/main" id="{EC472EFA-56B5-4A41-8D4B-E9F37727F34D}"/>
              </a:ext>
            </a:extLst>
          </p:cNvPr>
          <p:cNvSpPr/>
          <p:nvPr/>
        </p:nvSpPr>
        <p:spPr>
          <a:xfrm rot="13500000" flipV="1">
            <a:off x="1512277" y="2840042"/>
            <a:ext cx="214196" cy="933178"/>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2" name="Oval 41">
            <a:extLst>
              <a:ext uri="{FF2B5EF4-FFF2-40B4-BE49-F238E27FC236}">
                <a16:creationId xmlns:a16="http://schemas.microsoft.com/office/drawing/2014/main" id="{33781B6C-21AD-489D-A3CB-522BB2AC543F}"/>
              </a:ext>
            </a:extLst>
          </p:cNvPr>
          <p:cNvSpPr>
            <a:spLocks noChangeAspect="1"/>
          </p:cNvSpPr>
          <p:nvPr/>
        </p:nvSpPr>
        <p:spPr>
          <a:xfrm>
            <a:off x="1780661" y="385236"/>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51" name="Group 50">
            <a:extLst>
              <a:ext uri="{FF2B5EF4-FFF2-40B4-BE49-F238E27FC236}">
                <a16:creationId xmlns:a16="http://schemas.microsoft.com/office/drawing/2014/main" id="{01AD5B80-530E-44CD-8D4A-2796FB214CBF}"/>
              </a:ext>
            </a:extLst>
          </p:cNvPr>
          <p:cNvGrpSpPr/>
          <p:nvPr/>
        </p:nvGrpSpPr>
        <p:grpSpPr>
          <a:xfrm>
            <a:off x="623181" y="1514007"/>
            <a:ext cx="734257" cy="760506"/>
            <a:chOff x="5243759" y="1363788"/>
            <a:chExt cx="734257" cy="760506"/>
          </a:xfrm>
        </p:grpSpPr>
        <p:sp>
          <p:nvSpPr>
            <p:cNvPr id="52" name="Freeform 5">
              <a:extLst>
                <a:ext uri="{FF2B5EF4-FFF2-40B4-BE49-F238E27FC236}">
                  <a16:creationId xmlns:a16="http://schemas.microsoft.com/office/drawing/2014/main" id="{2F746AA8-9050-4515-9B17-BC850368529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3" name="Freeform 6">
              <a:extLst>
                <a:ext uri="{FF2B5EF4-FFF2-40B4-BE49-F238E27FC236}">
                  <a16:creationId xmlns:a16="http://schemas.microsoft.com/office/drawing/2014/main" id="{23EC1AC3-1698-46D5-80B7-F22F15E1A5E4}"/>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4" name="Freeform 8">
              <a:extLst>
                <a:ext uri="{FF2B5EF4-FFF2-40B4-BE49-F238E27FC236}">
                  <a16:creationId xmlns:a16="http://schemas.microsoft.com/office/drawing/2014/main" id="{73766156-553C-46EB-93FA-4F37CC0FF5CF}"/>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2245223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lstStyle/>
          <a:p>
            <a:fld id="{9EE9E0E3-ECF6-4CFE-8698-AEFEBCECC3C0}" type="datetime2">
              <a:rPr lang="en-US" smtClean="0"/>
              <a:t>Tuesday, March 7, 2023</a:t>
            </a:fld>
            <a:endParaRPr lang="en-US"/>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lstStyle/>
          <a:p>
            <a:r>
              <a:rPr lang="en-US"/>
              <a:t>Sample Footer</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587281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78B0BE9-88B0-4883-9BA9-CD594C400EC1}"/>
              </a:ext>
            </a:extLst>
          </p:cNvPr>
          <p:cNvGrpSpPr/>
          <p:nvPr/>
        </p:nvGrpSpPr>
        <p:grpSpPr>
          <a:xfrm>
            <a:off x="4949631" y="5111861"/>
            <a:ext cx="1262947" cy="1335600"/>
            <a:chOff x="2678417" y="2427951"/>
            <a:chExt cx="1262947" cy="1335600"/>
          </a:xfrm>
        </p:grpSpPr>
        <p:sp>
          <p:nvSpPr>
            <p:cNvPr id="11" name="Freef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BF3FF76C-A012-4CDA-8AE7-E9413955716A}"/>
              </a:ext>
            </a:extLst>
          </p:cNvPr>
          <p:cNvSpPr>
            <a:spLocks noGrp="1"/>
          </p:cNvSpPr>
          <p:nvPr>
            <p:ph type="title"/>
          </p:nvPr>
        </p:nvSpPr>
        <p:spPr>
          <a:xfrm>
            <a:off x="550863" y="549275"/>
            <a:ext cx="11090275" cy="984885"/>
          </a:xfrm>
        </p:spPr>
        <p:txBody>
          <a:bodyPr anchor="t">
            <a:normAutofit/>
          </a:bodyPr>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1A4C80-DC38-4641-924F-90D6078CF592}"/>
              </a:ext>
            </a:extLst>
          </p:cNvPr>
          <p:cNvSpPr>
            <a:spLocks noGrp="1"/>
          </p:cNvSpPr>
          <p:nvPr>
            <p:ph idx="1"/>
          </p:nvPr>
        </p:nvSpPr>
        <p:spPr>
          <a:xfrm>
            <a:off x="4295775" y="1750060"/>
            <a:ext cx="7345362" cy="4342765"/>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2C42771-D3A7-4072-85DC-B7C5E530E8AA}"/>
              </a:ext>
            </a:extLst>
          </p:cNvPr>
          <p:cNvSpPr>
            <a:spLocks noGrp="1"/>
          </p:cNvSpPr>
          <p:nvPr>
            <p:ph type="body" sz="half" idx="2"/>
          </p:nvPr>
        </p:nvSpPr>
        <p:spPr>
          <a:xfrm>
            <a:off x="550863" y="1750060"/>
            <a:ext cx="3565525" cy="434276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D47AB1-6EB5-4E2C-B4A7-42DC643E9FF9}"/>
              </a:ext>
            </a:extLst>
          </p:cNvPr>
          <p:cNvSpPr>
            <a:spLocks noGrp="1"/>
          </p:cNvSpPr>
          <p:nvPr>
            <p:ph type="dt" sz="half" idx="10"/>
          </p:nvPr>
        </p:nvSpPr>
        <p:spPr/>
        <p:txBody>
          <a:bodyPr/>
          <a:lstStyle/>
          <a:p>
            <a:fld id="{251462FC-960E-4740-921F-B36862979F21}" type="datetime2">
              <a:rPr lang="en-US" smtClean="0"/>
              <a:t>Tuesday, March 7, 2023</a:t>
            </a:fld>
            <a:endParaRPr lang="en-US"/>
          </a:p>
        </p:txBody>
      </p:sp>
      <p:sp>
        <p:nvSpPr>
          <p:cNvPr id="6" name="Footer Placeholder 5">
            <a:extLst>
              <a:ext uri="{FF2B5EF4-FFF2-40B4-BE49-F238E27FC236}">
                <a16:creationId xmlns:a16="http://schemas.microsoft.com/office/drawing/2014/main" id="{5BA9D15F-B6ED-46E1-9840-0B625880EE4B}"/>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158848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F98F1FBA-F8BB-42CF-8B3E-D19AAFEE96C1}"/>
              </a:ext>
            </a:extLst>
          </p:cNvPr>
          <p:cNvGrpSpPr/>
          <p:nvPr/>
        </p:nvGrpSpPr>
        <p:grpSpPr>
          <a:xfrm>
            <a:off x="334964" y="5115518"/>
            <a:ext cx="734257" cy="760506"/>
            <a:chOff x="5243759" y="1363788"/>
            <a:chExt cx="734257" cy="760506"/>
          </a:xfrm>
        </p:grpSpPr>
        <p:sp>
          <p:nvSpPr>
            <p:cNvPr id="18" name="Freeform 5">
              <a:extLst>
                <a:ext uri="{FF2B5EF4-FFF2-40B4-BE49-F238E27FC236}">
                  <a16:creationId xmlns:a16="http://schemas.microsoft.com/office/drawing/2014/main" id="{60EE09DD-C3DB-4266-BCC3-A765CFFBF37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Freeform 6">
              <a:extLst>
                <a:ext uri="{FF2B5EF4-FFF2-40B4-BE49-F238E27FC236}">
                  <a16:creationId xmlns:a16="http://schemas.microsoft.com/office/drawing/2014/main" id="{5F301FE0-96DC-4EFB-BBEE-AED762C337C9}"/>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Freeform 8">
              <a:extLst>
                <a:ext uri="{FF2B5EF4-FFF2-40B4-BE49-F238E27FC236}">
                  <a16:creationId xmlns:a16="http://schemas.microsoft.com/office/drawing/2014/main" id="{3BEAD276-8850-4C0C-9777-8537000D522A}"/>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E5EE0A0-B07E-479B-9684-4BD09FA4376C}"/>
              </a:ext>
            </a:extLst>
          </p:cNvPr>
          <p:cNvSpPr>
            <a:spLocks noGrp="1"/>
          </p:cNvSpPr>
          <p:nvPr>
            <p:ph type="title"/>
          </p:nvPr>
        </p:nvSpPr>
        <p:spPr>
          <a:xfrm>
            <a:off x="550863" y="575409"/>
            <a:ext cx="4500562" cy="984885"/>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Picture Placeholder 2">
            <a:extLst>
              <a:ext uri="{FF2B5EF4-FFF2-40B4-BE49-F238E27FC236}">
                <a16:creationId xmlns:a16="http://schemas.microsoft.com/office/drawing/2014/main" id="{C11893A9-3462-4F51-83AE-5D2F124B985F}"/>
              </a:ext>
            </a:extLst>
          </p:cNvPr>
          <p:cNvSpPr>
            <a:spLocks noGrp="1"/>
          </p:cNvSpPr>
          <p:nvPr>
            <p:ph type="pic" idx="1"/>
          </p:nvPr>
        </p:nvSpPr>
        <p:spPr>
          <a:xfrm>
            <a:off x="5267324" y="575409"/>
            <a:ext cx="6373813" cy="5733316"/>
          </a:xfrm>
        </p:spPr>
        <p:txBody>
          <a:bodyPr>
            <a:normAutofit/>
          </a:bodyPr>
          <a:lstStyle>
            <a:lvl1pPr marL="0" indent="0">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BA9240C-79C0-4A88-A476-725DE1B9C28F}"/>
              </a:ext>
            </a:extLst>
          </p:cNvPr>
          <p:cNvSpPr>
            <a:spLocks noGrp="1"/>
          </p:cNvSpPr>
          <p:nvPr>
            <p:ph type="body" sz="half" idx="2"/>
          </p:nvPr>
        </p:nvSpPr>
        <p:spPr>
          <a:xfrm>
            <a:off x="550863" y="1776195"/>
            <a:ext cx="4500562" cy="4532530"/>
          </a:xfrm>
        </p:spPr>
        <p:txBody>
          <a:bodyPr anchor="t" anchorCtr="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lstStyle/>
          <a:p>
            <a:fld id="{E50BC9E2-CB44-4C05-9BB5-496C18A241E0}" type="datetime2">
              <a:rPr lang="en-US" smtClean="0"/>
              <a:t>Tuesday, March 7, 2023</a:t>
            </a:fld>
            <a:endParaRPr lang="en-US"/>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494370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vert="horz" wrap="square" lIns="0" tIns="0" rIns="0" bIns="0" rtlCol="0" anchor="t" anchorCtr="0">
            <a:normAutofit/>
          </a:body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vert="horz" wrap="square"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vert="horz" wrap="square" lIns="0" tIns="0" rIns="0" bIns="0" rtlCol="0" anchor="ctr">
            <a:spAutoFit/>
          </a:bodyPr>
          <a:lstStyle>
            <a:lvl1pPr algn="l">
              <a:defRPr sz="900">
                <a:solidFill>
                  <a:schemeClr val="tx1">
                    <a:alpha val="80000"/>
                  </a:schemeClr>
                </a:solidFill>
              </a:defRPr>
            </a:lvl1pPr>
          </a:lstStyle>
          <a:p>
            <a:fld id="{246CB39B-5F4C-4A7E-9BE3-AAFD45576D16}" type="datetime2">
              <a:rPr lang="en-US" smtClean="0"/>
              <a:t>Tuesday, March 7, 2023</a:t>
            </a:fld>
            <a:endParaRPr lang="en-US" dirty="0"/>
          </a:p>
        </p:txBody>
      </p:sp>
      <p:sp>
        <p:nvSpPr>
          <p:cNvPr id="5" name="Footer Placeholder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vert="horz" wrap="square" lIns="0" tIns="0" rIns="0" bIns="0" rtlCol="0" anchor="ctr">
            <a:spAutoFit/>
          </a:bodyPr>
          <a:lstStyle>
            <a:lvl1pPr algn="l">
              <a:defRPr sz="900">
                <a:solidFill>
                  <a:schemeClr val="tx1">
                    <a:alpha val="80000"/>
                  </a:schemeClr>
                </a:solidFill>
              </a:defRPr>
            </a:lvl1pPr>
          </a:lstStyle>
          <a:p>
            <a:r>
              <a:rPr lang="en-US"/>
              <a:t>Sample Footer</a:t>
            </a:r>
            <a:endParaRPr lang="en-US" dirty="0"/>
          </a:p>
        </p:txBody>
      </p:sp>
      <p:sp>
        <p:nvSpPr>
          <p:cNvPr id="6" name="Slide Number Placeholder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vert="horz" wrap="square" lIns="0" tIns="0" rIns="0" bIns="0" rtlCol="0" anchor="ctr">
            <a:spAutoFit/>
          </a:bodyPr>
          <a:lstStyle>
            <a:lvl1pPr algn="r">
              <a:defRPr sz="900">
                <a:solidFill>
                  <a:schemeClr val="tx1">
                    <a:alpha val="80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16022398"/>
      </p:ext>
    </p:extLst>
  </p:cSld>
  <p:clrMap bg1="dk1" tx1="lt1" bg2="dk2" tx2="lt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hf sldNum="0" hdr="0" ftr="0" dt="0"/>
  <p:txStyles>
    <p:titleStyle>
      <a:lvl1pPr algn="l" defTabSz="914400" rtl="0" eaLnBrk="1" latinLnBrk="0" hangingPunct="1">
        <a:lnSpc>
          <a:spcPct val="100000"/>
        </a:lnSpc>
        <a:spcBef>
          <a:spcPct val="0"/>
        </a:spcBef>
        <a:buNone/>
        <a:defRPr lang="en-US" sz="4800" kern="120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0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Simple%20Gantt%20Chart1.xls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package" Target="../embeddings/Microsoft_Excel_Worksheet.xlsx"/><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package" Target="../embeddings/Microsoft_Excel_Worksheet1.xlsx"/><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5193117-9506-4419-9C5C-434B9804B516}"/>
              </a:ext>
            </a:extLst>
          </p:cNvPr>
          <p:cNvPicPr>
            <a:picLocks noChangeAspect="1"/>
          </p:cNvPicPr>
          <p:nvPr/>
        </p:nvPicPr>
        <p:blipFill rotWithShape="1">
          <a:blip r:embed="rId2"/>
          <a:srcRect t="7865" b="7865"/>
          <a:stretch/>
        </p:blipFill>
        <p:spPr>
          <a:xfrm>
            <a:off x="0" y="0"/>
            <a:ext cx="12191980" cy="6858000"/>
          </a:xfrm>
          <a:custGeom>
            <a:avLst/>
            <a:gdLst/>
            <a:ahLst/>
            <a:cxnLst/>
            <a:rect l="l" t="t" r="r" b="b"/>
            <a:pathLst>
              <a:path w="12192000" h="6858000">
                <a:moveTo>
                  <a:pt x="0" y="0"/>
                </a:moveTo>
                <a:lnTo>
                  <a:pt x="12192000" y="0"/>
                </a:lnTo>
                <a:lnTo>
                  <a:pt x="12192000" y="6858000"/>
                </a:lnTo>
                <a:lnTo>
                  <a:pt x="0" y="6858000"/>
                </a:lnTo>
                <a:close/>
              </a:path>
            </a:pathLst>
          </a:custGeom>
        </p:spPr>
      </p:pic>
      <p:sp>
        <p:nvSpPr>
          <p:cNvPr id="2" name="Title 1"/>
          <p:cNvSpPr>
            <a:spLocks noGrp="1"/>
          </p:cNvSpPr>
          <p:nvPr>
            <p:ph type="ctrTitle"/>
          </p:nvPr>
        </p:nvSpPr>
        <p:spPr>
          <a:xfrm>
            <a:off x="536555" y="2704771"/>
            <a:ext cx="4102120" cy="1448441"/>
          </a:xfrm>
        </p:spPr>
        <p:txBody>
          <a:bodyPr anchor="b">
            <a:normAutofit fontScale="90000"/>
          </a:bodyPr>
          <a:lstStyle/>
          <a:p>
            <a:r>
              <a:rPr lang="en-US" sz="6600" b="1" dirty="0">
                <a:cs typeface="Calibri Light"/>
              </a:rPr>
              <a:t>Project Leadership</a:t>
            </a:r>
            <a:endParaRPr lang="en-US" sz="6600" b="1" dirty="0"/>
          </a:p>
        </p:txBody>
      </p:sp>
      <p:pic>
        <p:nvPicPr>
          <p:cNvPr id="1026" name="Picture 2" descr="Logo, company name&#10;&#10;Description automatically generated">
            <a:extLst>
              <a:ext uri="{FF2B5EF4-FFF2-40B4-BE49-F238E27FC236}">
                <a16:creationId xmlns:a16="http://schemas.microsoft.com/office/drawing/2014/main" id="{566615CD-0415-AA38-E449-FFB68D3F91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1179611"/>
            <a:ext cx="5997575" cy="4192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C9446-3CEC-739E-626B-2DD229504DE7}"/>
              </a:ext>
            </a:extLst>
          </p:cNvPr>
          <p:cNvSpPr>
            <a:spLocks noGrp="1"/>
          </p:cNvSpPr>
          <p:nvPr>
            <p:ph type="title"/>
          </p:nvPr>
        </p:nvSpPr>
        <p:spPr>
          <a:xfrm>
            <a:off x="132572" y="383904"/>
            <a:ext cx="6793521" cy="939057"/>
          </a:xfrm>
        </p:spPr>
        <p:txBody>
          <a:bodyPr>
            <a:normAutofit fontScale="90000"/>
          </a:bodyPr>
          <a:lstStyle/>
          <a:p>
            <a:r>
              <a:rPr lang="en-US" dirty="0">
                <a:solidFill>
                  <a:schemeClr val="accent6">
                    <a:lumMod val="60000"/>
                    <a:lumOff val="40000"/>
                  </a:schemeClr>
                </a:solidFill>
                <a:latin typeface="+mn-lt"/>
              </a:rPr>
              <a:t>Group Break Out Session </a:t>
            </a:r>
          </a:p>
        </p:txBody>
      </p:sp>
      <p:sp>
        <p:nvSpPr>
          <p:cNvPr id="3" name="Content Placeholder 2">
            <a:extLst>
              <a:ext uri="{FF2B5EF4-FFF2-40B4-BE49-F238E27FC236}">
                <a16:creationId xmlns:a16="http://schemas.microsoft.com/office/drawing/2014/main" id="{6335C857-8028-CD7C-CCAA-18EE0FFBC59A}"/>
              </a:ext>
            </a:extLst>
          </p:cNvPr>
          <p:cNvSpPr>
            <a:spLocks noGrp="1"/>
          </p:cNvSpPr>
          <p:nvPr>
            <p:ph idx="1"/>
          </p:nvPr>
        </p:nvSpPr>
        <p:spPr>
          <a:xfrm>
            <a:off x="447472" y="1517514"/>
            <a:ext cx="11566188" cy="4873557"/>
          </a:xfrm>
        </p:spPr>
        <p:txBody>
          <a:bodyPr>
            <a:normAutofit/>
          </a:bodyPr>
          <a:lstStyle/>
          <a:p>
            <a:pPr marL="0" indent="0">
              <a:buNone/>
            </a:pPr>
            <a:r>
              <a:rPr lang="en-US" sz="3600" dirty="0">
                <a:solidFill>
                  <a:schemeClr val="accent1">
                    <a:alpha val="60000"/>
                  </a:schemeClr>
                </a:solidFill>
              </a:rPr>
              <a:t>Action Priority Matrix </a:t>
            </a:r>
          </a:p>
          <a:p>
            <a:pPr marL="914400" lvl="1" indent="-457200">
              <a:buFont typeface="+mj-lt"/>
              <a:buAutoNum type="arabicPeriod"/>
            </a:pPr>
            <a:r>
              <a:rPr lang="en-US" sz="2400" dirty="0"/>
              <a:t>Create a list of 5-10 projects as a group</a:t>
            </a:r>
          </a:p>
          <a:p>
            <a:pPr marL="914400" lvl="1" indent="-457200">
              <a:buFont typeface="+mj-lt"/>
              <a:buAutoNum type="arabicPeriod"/>
            </a:pPr>
            <a:r>
              <a:rPr lang="en-US" sz="2400" dirty="0"/>
              <a:t>Prioritize them based on your efforts vs impact to your business</a:t>
            </a:r>
          </a:p>
          <a:p>
            <a:pPr marL="914400" lvl="1" indent="-457200">
              <a:buFont typeface="+mj-lt"/>
              <a:buAutoNum type="arabicPeriod"/>
            </a:pPr>
            <a:r>
              <a:rPr lang="en-US" sz="2400" dirty="0"/>
              <a:t>Plot each project on the Action Priority Matrix</a:t>
            </a:r>
          </a:p>
          <a:p>
            <a:pPr marL="914400" lvl="1" indent="-457200">
              <a:buFont typeface="+mj-lt"/>
              <a:buAutoNum type="arabicPeriod"/>
            </a:pPr>
            <a:r>
              <a:rPr lang="en-US" sz="2400" dirty="0"/>
              <a:t>Determine which 2-3 projects you should work on immediately</a:t>
            </a:r>
          </a:p>
          <a:p>
            <a:pPr marL="457200" lvl="1" indent="0">
              <a:buNone/>
            </a:pPr>
            <a:endParaRPr lang="en-US" sz="2400" dirty="0"/>
          </a:p>
          <a:p>
            <a:pPr marL="457200" lvl="1" indent="0">
              <a:buNone/>
            </a:pPr>
            <a:r>
              <a:rPr lang="en-US" sz="2400" dirty="0">
                <a:solidFill>
                  <a:srgbClr val="FFFF00">
                    <a:alpha val="60000"/>
                  </a:srgbClr>
                </a:solidFill>
              </a:rPr>
              <a:t>BONUS: </a:t>
            </a:r>
            <a:r>
              <a:rPr lang="en-US" sz="2400" dirty="0"/>
              <a:t>Pick one project and determine the resources, time needed to complete, and goal of the project. </a:t>
            </a:r>
          </a:p>
        </p:txBody>
      </p:sp>
      <p:pic>
        <p:nvPicPr>
          <p:cNvPr id="8194" name="Picture 2" descr="Business Meeting Discussion Teamwork Activity People Around The Table  Vector Illustration Stock Illustration - Download Image Now - iStock">
            <a:extLst>
              <a:ext uri="{FF2B5EF4-FFF2-40B4-BE49-F238E27FC236}">
                <a16:creationId xmlns:a16="http://schemas.microsoft.com/office/drawing/2014/main" id="{A08B9C4D-00EF-CA16-5294-FD83808125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22581" y="348675"/>
            <a:ext cx="2143125" cy="2143125"/>
          </a:xfrm>
          <a:prstGeom prst="rect">
            <a:avLst/>
          </a:prstGeom>
          <a:noFill/>
          <a:effectLst>
            <a:glow rad="127000">
              <a:schemeClr val="accent1">
                <a:alpha val="93000"/>
              </a:schemeClr>
            </a:glow>
            <a:softEdge rad="63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5652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844BF-3E18-E9B1-713D-B5DAE94FF389}"/>
              </a:ext>
            </a:extLst>
          </p:cNvPr>
          <p:cNvSpPr>
            <a:spLocks noGrp="1"/>
          </p:cNvSpPr>
          <p:nvPr>
            <p:ph type="title"/>
          </p:nvPr>
        </p:nvSpPr>
        <p:spPr>
          <a:xfrm>
            <a:off x="2144763" y="43435"/>
            <a:ext cx="7902474" cy="948785"/>
          </a:xfrm>
        </p:spPr>
        <p:txBody>
          <a:bodyPr/>
          <a:lstStyle/>
          <a:p>
            <a:r>
              <a:rPr lang="en-US" dirty="0">
                <a:solidFill>
                  <a:srgbClr val="FF0000"/>
                </a:solidFill>
                <a:latin typeface="+mn-lt"/>
              </a:rPr>
              <a:t>Common Project Challenges</a:t>
            </a:r>
          </a:p>
        </p:txBody>
      </p:sp>
      <p:sp>
        <p:nvSpPr>
          <p:cNvPr id="3" name="Content Placeholder 2">
            <a:extLst>
              <a:ext uri="{FF2B5EF4-FFF2-40B4-BE49-F238E27FC236}">
                <a16:creationId xmlns:a16="http://schemas.microsoft.com/office/drawing/2014/main" id="{3DEC158D-01E9-7158-1764-731494083389}"/>
              </a:ext>
            </a:extLst>
          </p:cNvPr>
          <p:cNvSpPr>
            <a:spLocks noGrp="1"/>
          </p:cNvSpPr>
          <p:nvPr>
            <p:ph idx="1"/>
          </p:nvPr>
        </p:nvSpPr>
        <p:spPr>
          <a:xfrm>
            <a:off x="194553" y="992220"/>
            <a:ext cx="11663464" cy="5476673"/>
          </a:xfrm>
        </p:spPr>
        <p:txBody>
          <a:bodyPr/>
          <a:lstStyle/>
          <a:p>
            <a:endParaRPr lang="en-US" dirty="0"/>
          </a:p>
        </p:txBody>
      </p:sp>
      <p:pic>
        <p:nvPicPr>
          <p:cNvPr id="9220" name="Picture 4" descr="What is Scope Creep in Project Management and its Causes?">
            <a:extLst>
              <a:ext uri="{FF2B5EF4-FFF2-40B4-BE49-F238E27FC236}">
                <a16:creationId xmlns:a16="http://schemas.microsoft.com/office/drawing/2014/main" id="{87967E6E-610D-F797-BFA5-CB5BE077C6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1709" y="935899"/>
            <a:ext cx="9080076" cy="5589314"/>
          </a:xfrm>
          <a:prstGeom prst="rect">
            <a:avLst/>
          </a:prstGeom>
          <a:noFill/>
          <a:effectLst>
            <a:glow rad="127000">
              <a:schemeClr val="accent1">
                <a:alpha val="0"/>
              </a:schemeClr>
            </a:glow>
          </a:effectLst>
          <a:extLst>
            <a:ext uri="{909E8E84-426E-40DD-AFC4-6F175D3DCCD1}">
              <a14:hiddenFill xmlns:a14="http://schemas.microsoft.com/office/drawing/2010/main">
                <a:solidFill>
                  <a:srgbClr val="FFFFFF"/>
                </a:solidFill>
              </a14:hiddenFill>
            </a:ext>
          </a:extLst>
        </p:spPr>
      </p:pic>
      <p:pic>
        <p:nvPicPr>
          <p:cNvPr id="9222" name="Picture 6" descr="Students Are Distracted. What Can Educators Do About It? | EdSurge News">
            <a:extLst>
              <a:ext uri="{FF2B5EF4-FFF2-40B4-BE49-F238E27FC236}">
                <a16:creationId xmlns:a16="http://schemas.microsoft.com/office/drawing/2014/main" id="{211C44AD-2CBA-6585-2D5C-ECF1813C63B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9471" t="2707" r="11221"/>
          <a:stretch/>
        </p:blipFill>
        <p:spPr bwMode="auto">
          <a:xfrm>
            <a:off x="92382" y="807742"/>
            <a:ext cx="11765635" cy="58456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5251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9220"/>
                                        </p:tgtEl>
                                        <p:attrNameLst>
                                          <p:attrName>style.visibility</p:attrName>
                                        </p:attrNameLst>
                                      </p:cBhvr>
                                      <p:to>
                                        <p:strVal val="visible"/>
                                      </p:to>
                                    </p:set>
                                    <p:animEffect transition="in" filter="fade">
                                      <p:cBhvr>
                                        <p:cTn id="13" dur="500"/>
                                        <p:tgtEl>
                                          <p:spTgt spid="9220"/>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9222"/>
                                        </p:tgtEl>
                                        <p:attrNameLst>
                                          <p:attrName>style.visibility</p:attrName>
                                        </p:attrNameLst>
                                      </p:cBhvr>
                                      <p:to>
                                        <p:strVal val="visible"/>
                                      </p:to>
                                    </p:set>
                                    <p:animEffect transition="in" filter="fade">
                                      <p:cBhvr>
                                        <p:cTn id="18" dur="500"/>
                                        <p:tgtEl>
                                          <p:spTgt spid="9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41BBA-D68F-2637-DF91-4E2E4D69FA77}"/>
              </a:ext>
            </a:extLst>
          </p:cNvPr>
          <p:cNvSpPr>
            <a:spLocks noGrp="1"/>
          </p:cNvSpPr>
          <p:nvPr>
            <p:ph type="title"/>
          </p:nvPr>
        </p:nvSpPr>
        <p:spPr>
          <a:xfrm>
            <a:off x="525695" y="140714"/>
            <a:ext cx="11091600" cy="1332000"/>
          </a:xfrm>
        </p:spPr>
        <p:txBody>
          <a:bodyPr/>
          <a:lstStyle/>
          <a:p>
            <a:pPr algn="ctr"/>
            <a:r>
              <a:rPr lang="en-US" dirty="0">
                <a:solidFill>
                  <a:srgbClr val="92D050"/>
                </a:solidFill>
              </a:rPr>
              <a:t>Gantt Charts</a:t>
            </a:r>
          </a:p>
        </p:txBody>
      </p:sp>
      <p:sp>
        <p:nvSpPr>
          <p:cNvPr id="3" name="Content Placeholder 2">
            <a:extLst>
              <a:ext uri="{FF2B5EF4-FFF2-40B4-BE49-F238E27FC236}">
                <a16:creationId xmlns:a16="http://schemas.microsoft.com/office/drawing/2014/main" id="{F79CE8F0-1043-B801-455E-D985BD282349}"/>
              </a:ext>
            </a:extLst>
          </p:cNvPr>
          <p:cNvSpPr>
            <a:spLocks noGrp="1"/>
          </p:cNvSpPr>
          <p:nvPr>
            <p:ph idx="1"/>
          </p:nvPr>
        </p:nvSpPr>
        <p:spPr>
          <a:xfrm>
            <a:off x="272374" y="933856"/>
            <a:ext cx="11368763" cy="5374870"/>
          </a:xfrm>
        </p:spPr>
        <p:txBody>
          <a:bodyPr>
            <a:normAutofit fontScale="47500" lnSpcReduction="20000"/>
          </a:bodyPr>
          <a:lstStyle/>
          <a:p>
            <a:pPr marL="0" indent="0">
              <a:buNone/>
            </a:pPr>
            <a:r>
              <a:rPr lang="en-US" sz="7200" b="1" dirty="0"/>
              <a:t>What is a Gantt Chart and why is it used? </a:t>
            </a:r>
          </a:p>
          <a:p>
            <a:pPr marL="0" indent="0">
              <a:buNone/>
            </a:pPr>
            <a:r>
              <a:rPr lang="en-US" sz="5900" dirty="0"/>
              <a:t>A Gantt Chart is a project management tool that illustrates work completed over a period in relation to the time planned for the work. It typically includes two sections: the left side outlines a list of tasks, while the right side has a timeline with schedule bars that visualize work</a:t>
            </a:r>
          </a:p>
          <a:p>
            <a:pPr marL="0" indent="0">
              <a:buNone/>
            </a:pPr>
            <a:endParaRPr lang="en-US" sz="5900" dirty="0"/>
          </a:p>
          <a:p>
            <a:pPr marL="0" indent="0">
              <a:buNone/>
            </a:pPr>
            <a:r>
              <a:rPr lang="en-US" sz="5900" dirty="0"/>
              <a:t>Benefits of using Gantt Charts: easy to schedule tasks, easy to understand and provides clear visual representation of time frames. </a:t>
            </a:r>
          </a:p>
          <a:p>
            <a:pPr marL="0" indent="0">
              <a:buNone/>
            </a:pPr>
            <a:endParaRPr lang="en-US" sz="5900" dirty="0"/>
          </a:p>
          <a:p>
            <a:pPr marL="0" indent="0">
              <a:buNone/>
            </a:pPr>
            <a:r>
              <a:rPr lang="en-US" sz="7200" b="1" dirty="0"/>
              <a:t>Let’s build one together! </a:t>
            </a:r>
            <a:r>
              <a:rPr lang="en-US" sz="7200" dirty="0">
                <a:hlinkClick r:id="rId2" action="ppaction://hlinkfile"/>
              </a:rPr>
              <a:t>Simple Gantt Chart1.xlsx</a:t>
            </a:r>
            <a:endParaRPr lang="en-US" sz="7200" dirty="0"/>
          </a:p>
          <a:p>
            <a:pPr marL="457200" indent="-457200">
              <a:buFont typeface="+mj-lt"/>
              <a:buAutoNum type="arabicPeriod"/>
            </a:pPr>
            <a:endParaRPr lang="en-US" dirty="0"/>
          </a:p>
        </p:txBody>
      </p:sp>
    </p:spTree>
    <p:extLst>
      <p:ext uri="{BB962C8B-B14F-4D97-AF65-F5344CB8AC3E}">
        <p14:creationId xmlns:p14="http://schemas.microsoft.com/office/powerpoint/2010/main" val="874609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247" name="Rectangle 10246">
            <a:extLst>
              <a:ext uri="{FF2B5EF4-FFF2-40B4-BE49-F238E27FC236}">
                <a16:creationId xmlns:a16="http://schemas.microsoft.com/office/drawing/2014/main" id="{A5931BE0-4B93-4D6C-878E-ACC59D6B4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42" name="Picture 2" descr="Self-help Resources: FAQs &amp; Resources to Resolve Issues | Russ Harvey  Consulting">
            <a:extLst>
              <a:ext uri="{FF2B5EF4-FFF2-40B4-BE49-F238E27FC236}">
                <a16:creationId xmlns:a16="http://schemas.microsoft.com/office/drawing/2014/main" id="{B1ADA718-1074-BD7C-38CD-BF2A2E18B2A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19194" y="1235414"/>
            <a:ext cx="5550007" cy="4178576"/>
          </a:xfrm>
          <a:custGeom>
            <a:avLst/>
            <a:gdLst/>
            <a:ahLst/>
            <a:cxnLst/>
            <a:rect l="l" t="t" r="r" b="b"/>
            <a:pathLst>
              <a:path w="5092062" h="5759450">
                <a:moveTo>
                  <a:pt x="0" y="0"/>
                </a:moveTo>
                <a:lnTo>
                  <a:pt x="5092062" y="0"/>
                </a:lnTo>
                <a:lnTo>
                  <a:pt x="5092062" y="5759450"/>
                </a:lnTo>
                <a:lnTo>
                  <a:pt x="0" y="5759450"/>
                </a:lnTo>
                <a:close/>
              </a:path>
            </a:pathLst>
          </a:custGeom>
          <a:noFill/>
          <a:effectLst>
            <a:softEdge rad="177800"/>
          </a:effectLst>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F79CE8F0-1043-B801-455E-D985BD282349}"/>
              </a:ext>
            </a:extLst>
          </p:cNvPr>
          <p:cNvSpPr>
            <a:spLocks noGrp="1"/>
          </p:cNvSpPr>
          <p:nvPr>
            <p:ph idx="1"/>
          </p:nvPr>
        </p:nvSpPr>
        <p:spPr>
          <a:xfrm>
            <a:off x="5948490" y="1364072"/>
            <a:ext cx="6035987" cy="4049918"/>
          </a:xfrm>
        </p:spPr>
        <p:txBody>
          <a:bodyPr anchor="t">
            <a:normAutofit/>
          </a:bodyPr>
          <a:lstStyle/>
          <a:p>
            <a:pPr marL="457200" indent="-457200">
              <a:buAutoNum type="arabicPeriod"/>
            </a:pPr>
            <a:r>
              <a:rPr lang="en-US" sz="2400" dirty="0"/>
              <a:t>A white board where you can jot down project ideas </a:t>
            </a:r>
          </a:p>
          <a:p>
            <a:pPr marL="457200" indent="-457200">
              <a:buAutoNum type="arabicPeriod"/>
            </a:pPr>
            <a:r>
              <a:rPr lang="en-US" sz="2400" dirty="0"/>
              <a:t>Gantt Charts or a tracking software</a:t>
            </a:r>
          </a:p>
          <a:p>
            <a:pPr marL="457200" indent="-457200">
              <a:buAutoNum type="arabicPeriod"/>
            </a:pPr>
            <a:r>
              <a:rPr lang="en-US" sz="2400" dirty="0"/>
              <a:t>Calendar/Outlook-Set dedicated time aside for projects</a:t>
            </a:r>
          </a:p>
          <a:p>
            <a:pPr marL="457200" indent="-457200">
              <a:buAutoNum type="arabicPeriod"/>
            </a:pPr>
            <a:r>
              <a:rPr lang="en-US" sz="2400" dirty="0"/>
              <a:t>Book: </a:t>
            </a:r>
            <a:r>
              <a:rPr lang="en-US" sz="2400" b="1" i="1" dirty="0"/>
              <a:t>The One Minute Manager Meets the Monkey </a:t>
            </a:r>
            <a:r>
              <a:rPr lang="en-US" sz="2400" dirty="0"/>
              <a:t>by Kenneth Blanchard</a:t>
            </a:r>
          </a:p>
        </p:txBody>
      </p:sp>
    </p:spTree>
    <p:extLst>
      <p:ext uri="{BB962C8B-B14F-4D97-AF65-F5344CB8AC3E}">
        <p14:creationId xmlns:p14="http://schemas.microsoft.com/office/powerpoint/2010/main" val="2162619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127" name="Rectangle 5126">
            <a:extLst>
              <a:ext uri="{FF2B5EF4-FFF2-40B4-BE49-F238E27FC236}">
                <a16:creationId xmlns:a16="http://schemas.microsoft.com/office/drawing/2014/main" id="{A5931BE0-4B93-4D6C-878E-ACC59D6B4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0FD34E-CDDD-12A4-B3E0-5C3465BED650}"/>
              </a:ext>
            </a:extLst>
          </p:cNvPr>
          <p:cNvSpPr>
            <a:spLocks noGrp="1"/>
          </p:cNvSpPr>
          <p:nvPr>
            <p:ph type="title"/>
          </p:nvPr>
        </p:nvSpPr>
        <p:spPr>
          <a:xfrm>
            <a:off x="321013" y="175098"/>
            <a:ext cx="3795375" cy="848147"/>
          </a:xfrm>
        </p:spPr>
        <p:txBody>
          <a:bodyPr wrap="square" anchor="b">
            <a:normAutofit/>
          </a:bodyPr>
          <a:lstStyle/>
          <a:p>
            <a:r>
              <a:rPr lang="en-US" sz="5400" dirty="0">
                <a:solidFill>
                  <a:srgbClr val="92D050"/>
                </a:solidFill>
              </a:rPr>
              <a:t>Self Check…</a:t>
            </a:r>
          </a:p>
        </p:txBody>
      </p:sp>
      <p:sp>
        <p:nvSpPr>
          <p:cNvPr id="3" name="Content Placeholder 2">
            <a:extLst>
              <a:ext uri="{FF2B5EF4-FFF2-40B4-BE49-F238E27FC236}">
                <a16:creationId xmlns:a16="http://schemas.microsoft.com/office/drawing/2014/main" id="{21DA7A9B-63AC-B1B6-11B2-6F43D509B387}"/>
              </a:ext>
            </a:extLst>
          </p:cNvPr>
          <p:cNvSpPr>
            <a:spLocks noGrp="1"/>
          </p:cNvSpPr>
          <p:nvPr>
            <p:ph idx="1"/>
          </p:nvPr>
        </p:nvSpPr>
        <p:spPr>
          <a:xfrm>
            <a:off x="550863" y="1702340"/>
            <a:ext cx="6365503" cy="4390486"/>
          </a:xfrm>
        </p:spPr>
        <p:txBody>
          <a:bodyPr anchor="t">
            <a:normAutofit/>
          </a:bodyPr>
          <a:lstStyle/>
          <a:p>
            <a:r>
              <a:rPr lang="en-US" sz="2400" dirty="0"/>
              <a:t>Am I </a:t>
            </a:r>
            <a:r>
              <a:rPr lang="en-US" sz="2400" dirty="0">
                <a:solidFill>
                  <a:srgbClr val="92D050">
                    <a:alpha val="60000"/>
                  </a:srgbClr>
                </a:solidFill>
              </a:rPr>
              <a:t>ON </a:t>
            </a:r>
            <a:r>
              <a:rPr lang="en-US" sz="2400" dirty="0"/>
              <a:t>my business or </a:t>
            </a:r>
            <a:r>
              <a:rPr lang="en-US" sz="2400" dirty="0">
                <a:solidFill>
                  <a:srgbClr val="92D050">
                    <a:alpha val="60000"/>
                  </a:srgbClr>
                </a:solidFill>
              </a:rPr>
              <a:t>IN </a:t>
            </a:r>
            <a:r>
              <a:rPr lang="en-US" sz="2400" dirty="0"/>
              <a:t>the business? </a:t>
            </a:r>
          </a:p>
          <a:p>
            <a:r>
              <a:rPr lang="en-US" sz="2400" dirty="0"/>
              <a:t>What dictates a project vs. a day-to-day task?</a:t>
            </a:r>
          </a:p>
          <a:p>
            <a:r>
              <a:rPr lang="en-US" sz="2400" dirty="0"/>
              <a:t>What challenges are associated with completing a project successfully </a:t>
            </a:r>
            <a:r>
              <a:rPr lang="en-US" sz="2400" dirty="0">
                <a:solidFill>
                  <a:srgbClr val="92D050">
                    <a:alpha val="60000"/>
                  </a:srgbClr>
                </a:solidFill>
              </a:rPr>
              <a:t>AND</a:t>
            </a:r>
            <a:r>
              <a:rPr lang="en-US" sz="2400" dirty="0"/>
              <a:t> on budget/time? </a:t>
            </a:r>
          </a:p>
          <a:p>
            <a:endParaRPr lang="en-US" sz="1600" dirty="0"/>
          </a:p>
        </p:txBody>
      </p:sp>
      <p:grpSp>
        <p:nvGrpSpPr>
          <p:cNvPr id="5129" name="Group 5128">
            <a:extLst>
              <a:ext uri="{FF2B5EF4-FFF2-40B4-BE49-F238E27FC236}">
                <a16:creationId xmlns:a16="http://schemas.microsoft.com/office/drawing/2014/main" id="{C4967C49-2278-4724-94A5-A258F20C3D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366428" y="2112234"/>
            <a:ext cx="1335600" cy="1262947"/>
            <a:chOff x="10145015" y="2343978"/>
            <a:chExt cx="1335600" cy="1262947"/>
          </a:xfrm>
        </p:grpSpPr>
        <p:sp>
          <p:nvSpPr>
            <p:cNvPr id="5130" name="Freeform: Shape 5129">
              <a:extLst>
                <a:ext uri="{FF2B5EF4-FFF2-40B4-BE49-F238E27FC236}">
                  <a16:creationId xmlns:a16="http://schemas.microsoft.com/office/drawing/2014/main" id="{C5513748-F890-422C-8BC7-7C16A7D3AF8E}"/>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8100000">
              <a:off x="10400615" y="234397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254000" dist="101600" dir="732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131" name="Oval 5130">
              <a:extLst>
                <a:ext uri="{FF2B5EF4-FFF2-40B4-BE49-F238E27FC236}">
                  <a16:creationId xmlns:a16="http://schemas.microsoft.com/office/drawing/2014/main" id="{B93B83E9-9019-4D2F-B887-BD399181BD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10415015" y="2179851"/>
              <a:ext cx="540000" cy="1080000"/>
            </a:xfrm>
            <a:prstGeom prst="ellipse">
              <a:avLst/>
            </a:prstGeom>
            <a:gradFill>
              <a:gsLst>
                <a:gs pos="100000">
                  <a:schemeClr val="accent1">
                    <a:lumMod val="60000"/>
                    <a:lumOff val="40000"/>
                    <a:alpha val="0"/>
                  </a:schemeClr>
                </a:gs>
                <a:gs pos="0">
                  <a:schemeClr val="bg2">
                    <a:lumMod val="75000"/>
                    <a:lumOff val="25000"/>
                    <a:alpha val="33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5133" name="Oval 5132">
            <a:extLst>
              <a:ext uri="{FF2B5EF4-FFF2-40B4-BE49-F238E27FC236}">
                <a16:creationId xmlns:a16="http://schemas.microsoft.com/office/drawing/2014/main" id="{5171FAFB-7223-4BE1-983D-8A0626EAC5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8612" y="573282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pic>
        <p:nvPicPr>
          <p:cNvPr id="5122" name="Picture 2" descr="Take a Brand Inventory Self-Check - Brenda Bence">
            <a:extLst>
              <a:ext uri="{FF2B5EF4-FFF2-40B4-BE49-F238E27FC236}">
                <a16:creationId xmlns:a16="http://schemas.microsoft.com/office/drawing/2014/main" id="{E0B87DB1-CC0D-9DA0-506C-75EE3483C94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9237" r="6927" b="2"/>
          <a:stretch/>
        </p:blipFill>
        <p:spPr bwMode="auto">
          <a:xfrm>
            <a:off x="7243390" y="1023245"/>
            <a:ext cx="4150502" cy="4811510"/>
          </a:xfrm>
          <a:custGeom>
            <a:avLst/>
            <a:gdLst/>
            <a:ahLst/>
            <a:cxnLst/>
            <a:rect l="l" t="t" r="r" b="b"/>
            <a:pathLst>
              <a:path w="4868976" h="5644408">
                <a:moveTo>
                  <a:pt x="2398421" y="0"/>
                </a:moveTo>
                <a:lnTo>
                  <a:pt x="4868974" y="1424628"/>
                </a:lnTo>
                <a:lnTo>
                  <a:pt x="4868976" y="1424625"/>
                </a:lnTo>
                <a:lnTo>
                  <a:pt x="4868976" y="1424628"/>
                </a:lnTo>
                <a:lnTo>
                  <a:pt x="4868976" y="4219781"/>
                </a:lnTo>
                <a:lnTo>
                  <a:pt x="2398419" y="5644408"/>
                </a:lnTo>
                <a:lnTo>
                  <a:pt x="0" y="4219781"/>
                </a:lnTo>
                <a:lnTo>
                  <a:pt x="0" y="1424628"/>
                </a:lnTo>
                <a:lnTo>
                  <a:pt x="0" y="1424625"/>
                </a:lnTo>
                <a:lnTo>
                  <a:pt x="3" y="1424628"/>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7243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41BBA-D68F-2637-DF91-4E2E4D69FA77}"/>
              </a:ext>
            </a:extLst>
          </p:cNvPr>
          <p:cNvSpPr>
            <a:spLocks noGrp="1"/>
          </p:cNvSpPr>
          <p:nvPr>
            <p:ph type="title"/>
          </p:nvPr>
        </p:nvSpPr>
        <p:spPr>
          <a:xfrm>
            <a:off x="2212162" y="207631"/>
            <a:ext cx="8125936" cy="726866"/>
          </a:xfrm>
        </p:spPr>
        <p:txBody>
          <a:bodyPr>
            <a:normAutofit fontScale="90000"/>
          </a:bodyPr>
          <a:lstStyle/>
          <a:p>
            <a:pPr algn="ctr"/>
            <a:r>
              <a:rPr lang="en-US" dirty="0">
                <a:solidFill>
                  <a:srgbClr val="FFFF00"/>
                </a:solidFill>
              </a:rPr>
              <a:t>Projects vs. Day-to-Day Tasks</a:t>
            </a:r>
          </a:p>
        </p:txBody>
      </p:sp>
      <p:sp>
        <p:nvSpPr>
          <p:cNvPr id="3" name="Content Placeholder 2">
            <a:extLst>
              <a:ext uri="{FF2B5EF4-FFF2-40B4-BE49-F238E27FC236}">
                <a16:creationId xmlns:a16="http://schemas.microsoft.com/office/drawing/2014/main" id="{F79CE8F0-1043-B801-455E-D985BD282349}"/>
              </a:ext>
            </a:extLst>
          </p:cNvPr>
          <p:cNvSpPr>
            <a:spLocks noGrp="1"/>
          </p:cNvSpPr>
          <p:nvPr>
            <p:ph idx="1"/>
          </p:nvPr>
        </p:nvSpPr>
        <p:spPr>
          <a:xfrm>
            <a:off x="224444" y="1125415"/>
            <a:ext cx="11416693" cy="5524954"/>
          </a:xfrm>
        </p:spPr>
        <p:txBody>
          <a:bodyPr>
            <a:normAutofit/>
          </a:bodyPr>
          <a:lstStyle/>
          <a:p>
            <a:pPr marL="0" indent="0">
              <a:buNone/>
            </a:pPr>
            <a:r>
              <a:rPr lang="en-US" b="1" u="sng" dirty="0"/>
              <a:t>Learn to ask yourself these questions: </a:t>
            </a:r>
          </a:p>
          <a:p>
            <a:pPr marL="457200" indent="-457200">
              <a:buAutoNum type="arabicPeriod"/>
            </a:pPr>
            <a:r>
              <a:rPr lang="en-US" dirty="0"/>
              <a:t>Is this a daily task or one associated with a focused temporary effort? </a:t>
            </a:r>
          </a:p>
          <a:p>
            <a:pPr marL="457200" indent="-457200">
              <a:buAutoNum type="arabicPeriod"/>
            </a:pPr>
            <a:r>
              <a:rPr lang="en-US" dirty="0"/>
              <a:t>Who should be handling this specific task? </a:t>
            </a:r>
          </a:p>
          <a:p>
            <a:pPr marL="457200" indent="-457200">
              <a:buAutoNum type="arabicPeriod"/>
            </a:pPr>
            <a:r>
              <a:rPr lang="en-US" dirty="0"/>
              <a:t>Am I working on the business or in the business? </a:t>
            </a:r>
          </a:p>
          <a:p>
            <a:pPr marL="457200" indent="-457200">
              <a:buAutoNum type="arabicPeriod"/>
            </a:pPr>
            <a:r>
              <a:rPr lang="en-US" dirty="0"/>
              <a:t>What benefits, both short and long term, will I gain from my efforts? </a:t>
            </a:r>
          </a:p>
          <a:p>
            <a:pPr marL="457200" indent="-457200">
              <a:buAutoNum type="arabicPeriod"/>
            </a:pPr>
            <a:endParaRPr lang="en-US" dirty="0"/>
          </a:p>
          <a:p>
            <a:pPr marL="457200" indent="-457200">
              <a:buAutoNum type="arabicPeriod"/>
            </a:pPr>
            <a:endParaRPr lang="en-US" dirty="0"/>
          </a:p>
          <a:p>
            <a:pPr marL="0" indent="0">
              <a:buNone/>
            </a:pPr>
            <a:r>
              <a:rPr lang="en-US" sz="1800" dirty="0"/>
              <a:t>	 From our Survey: How do you decide if a "Project is a Project" or if it is a "Day to Day Activity"? </a:t>
            </a:r>
          </a:p>
          <a:p>
            <a:pPr marL="0" indent="0" algn="ctr">
              <a:buNone/>
            </a:pPr>
            <a:r>
              <a:rPr lang="en-US" sz="1600" dirty="0"/>
              <a:t>“A project has a defined objective and end point and often happens once. It is unique and not part of a standard process or workflow. Often it requires additional people, resources, and effort to coordinate. Day to day activities are recurring and standardizable processes tied to a particular timeframe</a:t>
            </a:r>
            <a:r>
              <a:rPr lang="en-US" sz="1600" dirty="0">
                <a:solidFill>
                  <a:srgbClr val="FFFF00">
                    <a:alpha val="60000"/>
                  </a:srgbClr>
                </a:solidFill>
              </a:rPr>
              <a:t>.”  -Martin Madden Overhead Door Systems </a:t>
            </a:r>
            <a:endParaRPr lang="en-US" sz="1800" dirty="0">
              <a:solidFill>
                <a:srgbClr val="FFFF00">
                  <a:alpha val="60000"/>
                </a:srgbClr>
              </a:solidFill>
            </a:endParaRPr>
          </a:p>
        </p:txBody>
      </p:sp>
      <p:pic>
        <p:nvPicPr>
          <p:cNvPr id="6148" name="Picture 4" descr="Gold star 3D - TurboSquid 1703064">
            <a:extLst>
              <a:ext uri="{FF2B5EF4-FFF2-40B4-BE49-F238E27FC236}">
                <a16:creationId xmlns:a16="http://schemas.microsoft.com/office/drawing/2014/main" id="{715F88BC-AA81-BF97-26F4-813FB21583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0564" y="4459856"/>
            <a:ext cx="893063" cy="893063"/>
          </a:xfrm>
          <a:prstGeom prst="rect">
            <a:avLst/>
          </a:prstGeom>
          <a:noFill/>
          <a:effectLst>
            <a:softEdge rad="101600"/>
          </a:effectLst>
          <a:extLst>
            <a:ext uri="{909E8E84-426E-40DD-AFC4-6F175D3DCCD1}">
              <a14:hiddenFill xmlns:a14="http://schemas.microsoft.com/office/drawing/2010/main">
                <a:solidFill>
                  <a:srgbClr val="FFFFFF"/>
                </a:solidFill>
              </a14:hiddenFill>
            </a:ext>
          </a:extLst>
        </p:spPr>
      </p:pic>
      <p:pic>
        <p:nvPicPr>
          <p:cNvPr id="4" name="Picture 4" descr="Gold star 3D - TurboSquid 1703064">
            <a:extLst>
              <a:ext uri="{FF2B5EF4-FFF2-40B4-BE49-F238E27FC236}">
                <a16:creationId xmlns:a16="http://schemas.microsoft.com/office/drawing/2014/main" id="{9C7E6CE3-4831-4BF3-D64F-BA247CD97E6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4444" y="4459855"/>
            <a:ext cx="893063" cy="893063"/>
          </a:xfrm>
          <a:prstGeom prst="rect">
            <a:avLst/>
          </a:prstGeom>
          <a:noFill/>
          <a:effectLst>
            <a:softEdge rad="1016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8410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down)">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down)">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ipe(down)">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wipe(down)">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wipe(down)">
                                      <p:cBhvr>
                                        <p:cTn id="39" dur="500"/>
                                        <p:tgtEl>
                                          <p:spTgt spid="3">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wipe(down)">
                                      <p:cBhvr>
                                        <p:cTn id="4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103" name="Rectangle 4102">
            <a:extLst>
              <a:ext uri="{FF2B5EF4-FFF2-40B4-BE49-F238E27FC236}">
                <a16:creationId xmlns:a16="http://schemas.microsoft.com/office/drawing/2014/main" id="{A5931BE0-4B93-4D6C-878E-ACC59D6B4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74E4F1-8A8F-F8D8-D543-6A38A8C4345E}"/>
              </a:ext>
            </a:extLst>
          </p:cNvPr>
          <p:cNvSpPr>
            <a:spLocks noGrp="1"/>
          </p:cNvSpPr>
          <p:nvPr>
            <p:ph type="title"/>
          </p:nvPr>
        </p:nvSpPr>
        <p:spPr>
          <a:xfrm>
            <a:off x="222655" y="235821"/>
            <a:ext cx="6022501" cy="834222"/>
          </a:xfrm>
        </p:spPr>
        <p:txBody>
          <a:bodyPr wrap="square" anchor="b">
            <a:noAutofit/>
          </a:bodyPr>
          <a:lstStyle/>
          <a:p>
            <a:pPr>
              <a:lnSpc>
                <a:spcPct val="90000"/>
              </a:lnSpc>
            </a:pPr>
            <a:r>
              <a:rPr lang="en-US" sz="3200" dirty="0">
                <a:solidFill>
                  <a:schemeClr val="accent6">
                    <a:lumMod val="60000"/>
                    <a:lumOff val="40000"/>
                  </a:schemeClr>
                </a:solidFill>
              </a:rPr>
              <a:t>Project Planning…</a:t>
            </a:r>
            <a:r>
              <a:rPr lang="en-US" sz="2400" dirty="0">
                <a:solidFill>
                  <a:schemeClr val="accent6">
                    <a:lumMod val="60000"/>
                    <a:lumOff val="40000"/>
                  </a:schemeClr>
                </a:solidFill>
              </a:rPr>
              <a:t> </a:t>
            </a:r>
            <a:r>
              <a:rPr lang="en-US" sz="2000" dirty="0"/>
              <a:t>is a temporary sequence of activities that is aimed at a particular goal. </a:t>
            </a:r>
            <a:endParaRPr lang="en-US" sz="3200" dirty="0"/>
          </a:p>
        </p:txBody>
      </p:sp>
      <p:sp>
        <p:nvSpPr>
          <p:cNvPr id="3" name="Content Placeholder 2">
            <a:extLst>
              <a:ext uri="{FF2B5EF4-FFF2-40B4-BE49-F238E27FC236}">
                <a16:creationId xmlns:a16="http://schemas.microsoft.com/office/drawing/2014/main" id="{784C79FB-C57E-F1ED-6DCF-EE02C2350533}"/>
              </a:ext>
            </a:extLst>
          </p:cNvPr>
          <p:cNvSpPr>
            <a:spLocks noGrp="1"/>
          </p:cNvSpPr>
          <p:nvPr>
            <p:ph idx="1"/>
          </p:nvPr>
        </p:nvSpPr>
        <p:spPr>
          <a:xfrm>
            <a:off x="317738" y="1662947"/>
            <a:ext cx="5347533" cy="4699315"/>
          </a:xfrm>
        </p:spPr>
        <p:txBody>
          <a:bodyPr anchor="t">
            <a:normAutofit/>
          </a:bodyPr>
          <a:lstStyle/>
          <a:p>
            <a:pPr>
              <a:lnSpc>
                <a:spcPct val="100000"/>
              </a:lnSpc>
            </a:pPr>
            <a:r>
              <a:rPr lang="en-US" sz="1800" dirty="0">
                <a:solidFill>
                  <a:srgbClr val="30C5E8"/>
                </a:solidFill>
              </a:rPr>
              <a:t>Timeline or Lifecycle </a:t>
            </a:r>
            <a:r>
              <a:rPr lang="en-US" sz="1800" dirty="0"/>
              <a:t>is the temporary period over which a project is executed.</a:t>
            </a:r>
          </a:p>
          <a:p>
            <a:pPr>
              <a:lnSpc>
                <a:spcPct val="100000"/>
              </a:lnSpc>
            </a:pPr>
            <a:r>
              <a:rPr lang="en-US" sz="1800" dirty="0">
                <a:solidFill>
                  <a:srgbClr val="2EC6EA"/>
                </a:solidFill>
              </a:rPr>
              <a:t>Resources</a:t>
            </a:r>
            <a:r>
              <a:rPr lang="en-US" sz="1800" dirty="0"/>
              <a:t> are the considerable allocation of money, personnel, and equipment needed to complete this goal. </a:t>
            </a:r>
          </a:p>
          <a:p>
            <a:pPr>
              <a:lnSpc>
                <a:spcPct val="100000"/>
              </a:lnSpc>
            </a:pPr>
            <a:r>
              <a:rPr lang="en-US" sz="1800" dirty="0">
                <a:solidFill>
                  <a:schemeClr val="accent6">
                    <a:lumMod val="60000"/>
                    <a:lumOff val="40000"/>
                  </a:schemeClr>
                </a:solidFill>
              </a:rPr>
              <a:t>Tasks </a:t>
            </a:r>
            <a:r>
              <a:rPr lang="en-US" sz="1800" dirty="0"/>
              <a:t>are the activities that need to be accomplished in the project to get it to completion.</a:t>
            </a:r>
          </a:p>
          <a:p>
            <a:pPr>
              <a:lnSpc>
                <a:spcPct val="100000"/>
              </a:lnSpc>
            </a:pPr>
            <a:r>
              <a:rPr lang="en-US" sz="1800" dirty="0">
                <a:solidFill>
                  <a:srgbClr val="2EC6EA"/>
                </a:solidFill>
              </a:rPr>
              <a:t>Goals</a:t>
            </a:r>
            <a:r>
              <a:rPr lang="en-US" sz="1800" dirty="0">
                <a:solidFill>
                  <a:schemeClr val="accent6">
                    <a:lumMod val="60000"/>
                    <a:lumOff val="40000"/>
                    <a:alpha val="60000"/>
                  </a:schemeClr>
                </a:solidFill>
              </a:rPr>
              <a:t> </a:t>
            </a:r>
            <a:r>
              <a:rPr lang="en-US" sz="1800" dirty="0"/>
              <a:t>are the specific unique products, services, or results intended to be created by this focused efforts.  Typically, this is an </a:t>
            </a:r>
            <a:r>
              <a:rPr lang="en-US" sz="1800" dirty="0">
                <a:solidFill>
                  <a:srgbClr val="6ED7EC"/>
                </a:solidFill>
              </a:rPr>
              <a:t>INVESTMENT</a:t>
            </a:r>
            <a:r>
              <a:rPr lang="en-US" sz="1800" dirty="0">
                <a:solidFill>
                  <a:schemeClr val="accent6">
                    <a:lumMod val="60000"/>
                    <a:lumOff val="40000"/>
                    <a:alpha val="60000"/>
                  </a:schemeClr>
                </a:solidFill>
              </a:rPr>
              <a:t>, </a:t>
            </a:r>
            <a:r>
              <a:rPr lang="en-US" sz="1800" dirty="0"/>
              <a:t>in your future growth or to resolve a current challenge in the business.  </a:t>
            </a:r>
          </a:p>
        </p:txBody>
      </p:sp>
      <p:pic>
        <p:nvPicPr>
          <p:cNvPr id="4098" name="Picture 2" descr="Alice In Wonderland White Rabbit - 5D Diamond Painting - DiamondByNumbers -  Diamond Painting art">
            <a:extLst>
              <a:ext uri="{FF2B5EF4-FFF2-40B4-BE49-F238E27FC236}">
                <a16:creationId xmlns:a16="http://schemas.microsoft.com/office/drawing/2014/main" id="{F39705CB-FEB9-FD32-CA85-DCFACC90DB9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383" r="8867"/>
          <a:stretch/>
        </p:blipFill>
        <p:spPr bwMode="auto">
          <a:xfrm>
            <a:off x="5938195" y="844576"/>
            <a:ext cx="5132388" cy="5132388"/>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a:noFill/>
          <a:extLst>
            <a:ext uri="{909E8E84-426E-40DD-AFC4-6F175D3DCCD1}">
              <a14:hiddenFill xmlns:a14="http://schemas.microsoft.com/office/drawing/2010/main">
                <a:solidFill>
                  <a:srgbClr val="FFFFFF"/>
                </a:solidFill>
              </a14:hiddenFill>
            </a:ext>
          </a:extLst>
        </p:spPr>
      </p:pic>
      <p:grpSp>
        <p:nvGrpSpPr>
          <p:cNvPr id="4105" name="Group 4104">
            <a:extLst>
              <a:ext uri="{FF2B5EF4-FFF2-40B4-BE49-F238E27FC236}">
                <a16:creationId xmlns:a16="http://schemas.microsoft.com/office/drawing/2014/main" id="{183B29DA-9BB8-4BA8-B8E1-8C2B544078C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22156" y="4143453"/>
            <a:ext cx="734257" cy="760506"/>
            <a:chOff x="5243759" y="1363788"/>
            <a:chExt cx="734257" cy="760506"/>
          </a:xfrm>
        </p:grpSpPr>
        <p:sp>
          <p:nvSpPr>
            <p:cNvPr id="4106" name="Freeform 5">
              <a:extLst>
                <a:ext uri="{FF2B5EF4-FFF2-40B4-BE49-F238E27FC236}">
                  <a16:creationId xmlns:a16="http://schemas.microsoft.com/office/drawing/2014/main" id="{D02496F8-166D-469A-8040-08608013BF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107" name="Freeform 6">
              <a:extLst>
                <a:ext uri="{FF2B5EF4-FFF2-40B4-BE49-F238E27FC236}">
                  <a16:creationId xmlns:a16="http://schemas.microsoft.com/office/drawing/2014/main" id="{23E648A7-A02A-4DC7-9FEC-489F1BA6F77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108" name="Freeform 8">
              <a:extLst>
                <a:ext uri="{FF2B5EF4-FFF2-40B4-BE49-F238E27FC236}">
                  <a16:creationId xmlns:a16="http://schemas.microsoft.com/office/drawing/2014/main" id="{4EF573B1-38BC-4C7B-894C-BE3864A04AD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4110" name="Oval 4109">
            <a:extLst>
              <a:ext uri="{FF2B5EF4-FFF2-40B4-BE49-F238E27FC236}">
                <a16:creationId xmlns:a16="http://schemas.microsoft.com/office/drawing/2014/main" id="{647A77D8-817B-4A9F-86AA-FE781E813D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8780" y="5059009"/>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800122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404AF-87DC-0533-3494-94C6785AD9E4}"/>
              </a:ext>
            </a:extLst>
          </p:cNvPr>
          <p:cNvSpPr>
            <a:spLocks noGrp="1"/>
          </p:cNvSpPr>
          <p:nvPr>
            <p:ph type="title"/>
          </p:nvPr>
        </p:nvSpPr>
        <p:spPr/>
        <p:txBody>
          <a:bodyPr/>
          <a:lstStyle/>
          <a:p>
            <a:r>
              <a:rPr lang="en-US" dirty="0"/>
              <a:t>TO ADD IDEAS</a:t>
            </a:r>
          </a:p>
        </p:txBody>
      </p:sp>
      <p:sp>
        <p:nvSpPr>
          <p:cNvPr id="3" name="Content Placeholder 2">
            <a:extLst>
              <a:ext uri="{FF2B5EF4-FFF2-40B4-BE49-F238E27FC236}">
                <a16:creationId xmlns:a16="http://schemas.microsoft.com/office/drawing/2014/main" id="{53D82126-9253-382C-2DEE-1351C60E6AEF}"/>
              </a:ext>
            </a:extLst>
          </p:cNvPr>
          <p:cNvSpPr>
            <a:spLocks noGrp="1"/>
          </p:cNvSpPr>
          <p:nvPr>
            <p:ph idx="1"/>
          </p:nvPr>
        </p:nvSpPr>
        <p:spPr>
          <a:xfrm>
            <a:off x="482769" y="1704637"/>
            <a:ext cx="11090274" cy="3979625"/>
          </a:xfrm>
        </p:spPr>
        <p:txBody>
          <a:bodyPr/>
          <a:lstStyle/>
          <a:p>
            <a:r>
              <a:rPr lang="en-US" dirty="0"/>
              <a:t>Identifying projects / how to identify projects </a:t>
            </a:r>
          </a:p>
        </p:txBody>
      </p:sp>
    </p:spTree>
    <p:extLst>
      <p:ext uri="{BB962C8B-B14F-4D97-AF65-F5344CB8AC3E}">
        <p14:creationId xmlns:p14="http://schemas.microsoft.com/office/powerpoint/2010/main" val="1165441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77CF4-6DA5-257F-A2F9-36C0EE5EAB86}"/>
              </a:ext>
            </a:extLst>
          </p:cNvPr>
          <p:cNvSpPr>
            <a:spLocks noGrp="1"/>
          </p:cNvSpPr>
          <p:nvPr>
            <p:ph type="title"/>
          </p:nvPr>
        </p:nvSpPr>
        <p:spPr>
          <a:xfrm>
            <a:off x="3113191" y="147341"/>
            <a:ext cx="5628874" cy="1028316"/>
          </a:xfrm>
        </p:spPr>
        <p:txBody>
          <a:bodyPr/>
          <a:lstStyle/>
          <a:p>
            <a:pPr algn="ctr"/>
            <a:r>
              <a:rPr lang="en-US" dirty="0">
                <a:solidFill>
                  <a:srgbClr val="00B050"/>
                </a:solidFill>
                <a:latin typeface="+mn-lt"/>
              </a:rPr>
              <a:t>Action Priority Matrix</a:t>
            </a:r>
          </a:p>
        </p:txBody>
      </p:sp>
      <p:pic>
        <p:nvPicPr>
          <p:cNvPr id="7170" name="Picture 2" descr="Project Priorities Matrix: Which Type Is Best? | monday.com Blog">
            <a:extLst>
              <a:ext uri="{FF2B5EF4-FFF2-40B4-BE49-F238E27FC236}">
                <a16:creationId xmlns:a16="http://schemas.microsoft.com/office/drawing/2014/main" id="{D16C3173-9F4E-A02C-BFC3-AB1F71188B0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3385" y="1021404"/>
            <a:ext cx="5770759" cy="4614843"/>
          </a:xfrm>
          <a:prstGeom prst="rect">
            <a:avLst/>
          </a:prstGeom>
          <a:noFill/>
          <a:extLst>
            <a:ext uri="{909E8E84-426E-40DD-AFC4-6F175D3DCCD1}">
              <a14:hiddenFill xmlns:a14="http://schemas.microsoft.com/office/drawing/2010/main">
                <a:solidFill>
                  <a:srgbClr val="FFFFFF"/>
                </a:solidFill>
              </a14:hiddenFill>
            </a:ext>
          </a:extLst>
        </p:spPr>
      </p:pic>
      <p:pic>
        <p:nvPicPr>
          <p:cNvPr id="7176" name="Picture 8" descr="Time Management Month (Part 1): Introducing the Action Priority Matrix -  InLoox">
            <a:extLst>
              <a:ext uri="{FF2B5EF4-FFF2-40B4-BE49-F238E27FC236}">
                <a16:creationId xmlns:a16="http://schemas.microsoft.com/office/drawing/2014/main" id="{BA0AE3E7-D4A5-CBAD-A016-627575CB28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9363" y="1021403"/>
            <a:ext cx="5688594" cy="46148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5844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EE31E-F773-0033-4B2F-E84E64AC47A0}"/>
              </a:ext>
            </a:extLst>
          </p:cNvPr>
          <p:cNvSpPr>
            <a:spLocks noGrp="1"/>
          </p:cNvSpPr>
          <p:nvPr>
            <p:ph type="title"/>
          </p:nvPr>
        </p:nvSpPr>
        <p:spPr>
          <a:xfrm>
            <a:off x="2335625" y="146350"/>
            <a:ext cx="8320764" cy="939057"/>
          </a:xfrm>
        </p:spPr>
        <p:txBody>
          <a:bodyPr/>
          <a:lstStyle/>
          <a:p>
            <a:pPr algn="ctr"/>
            <a:r>
              <a:rPr lang="en-US" b="1" u="sng" dirty="0">
                <a:solidFill>
                  <a:srgbClr val="FFC000"/>
                </a:solidFill>
              </a:rPr>
              <a:t>Sample Action Priority Matrix</a:t>
            </a:r>
          </a:p>
        </p:txBody>
      </p:sp>
      <p:sp>
        <p:nvSpPr>
          <p:cNvPr id="8" name="Rectangle 7">
            <a:extLst>
              <a:ext uri="{FF2B5EF4-FFF2-40B4-BE49-F238E27FC236}">
                <a16:creationId xmlns:a16="http://schemas.microsoft.com/office/drawing/2014/main" id="{AB81CC24-2142-BDCC-650A-0CFC3BE70CF2}"/>
              </a:ext>
            </a:extLst>
          </p:cNvPr>
          <p:cNvSpPr/>
          <p:nvPr/>
        </p:nvSpPr>
        <p:spPr>
          <a:xfrm>
            <a:off x="6577341" y="1069684"/>
            <a:ext cx="4105073" cy="2597284"/>
          </a:xfrm>
          <a:prstGeom prst="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solidFill>
              </a:rPr>
              <a:t>MAJOR PROJECT</a:t>
            </a:r>
          </a:p>
        </p:txBody>
      </p:sp>
      <p:sp>
        <p:nvSpPr>
          <p:cNvPr id="9" name="Rectangle 8">
            <a:extLst>
              <a:ext uri="{FF2B5EF4-FFF2-40B4-BE49-F238E27FC236}">
                <a16:creationId xmlns:a16="http://schemas.microsoft.com/office/drawing/2014/main" id="{36CD1F71-9D79-FF9E-0C8F-76722B1DEC17}"/>
              </a:ext>
            </a:extLst>
          </p:cNvPr>
          <p:cNvSpPr/>
          <p:nvPr/>
        </p:nvSpPr>
        <p:spPr>
          <a:xfrm>
            <a:off x="6577341" y="3666968"/>
            <a:ext cx="4105073" cy="2597284"/>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solidFill>
              </a:rPr>
              <a:t>THANKLESS TASKS</a:t>
            </a:r>
          </a:p>
        </p:txBody>
      </p:sp>
      <p:sp>
        <p:nvSpPr>
          <p:cNvPr id="10" name="Rectangle 9">
            <a:extLst>
              <a:ext uri="{FF2B5EF4-FFF2-40B4-BE49-F238E27FC236}">
                <a16:creationId xmlns:a16="http://schemas.microsoft.com/office/drawing/2014/main" id="{DE0F74C7-BA2A-0785-5AE0-2D14C3850EA2}"/>
              </a:ext>
            </a:extLst>
          </p:cNvPr>
          <p:cNvSpPr/>
          <p:nvPr/>
        </p:nvSpPr>
        <p:spPr>
          <a:xfrm>
            <a:off x="2472268" y="3678959"/>
            <a:ext cx="4105073" cy="2597284"/>
          </a:xfrm>
          <a:prstGeom prst="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solidFill>
              </a:rPr>
              <a:t>FILL INS</a:t>
            </a:r>
          </a:p>
        </p:txBody>
      </p:sp>
      <p:sp>
        <p:nvSpPr>
          <p:cNvPr id="11" name="Rectangle 10">
            <a:extLst>
              <a:ext uri="{FF2B5EF4-FFF2-40B4-BE49-F238E27FC236}">
                <a16:creationId xmlns:a16="http://schemas.microsoft.com/office/drawing/2014/main" id="{98F1341A-2FD4-816B-CBD4-D6123FFA44F6}"/>
              </a:ext>
            </a:extLst>
          </p:cNvPr>
          <p:cNvSpPr/>
          <p:nvPr/>
        </p:nvSpPr>
        <p:spPr>
          <a:xfrm>
            <a:off x="2472268" y="1081675"/>
            <a:ext cx="4105073" cy="2597284"/>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solidFill>
              </a:rPr>
              <a:t>QUICK WINS</a:t>
            </a:r>
          </a:p>
        </p:txBody>
      </p:sp>
      <p:sp>
        <p:nvSpPr>
          <p:cNvPr id="12" name="Arrow: Right 11">
            <a:extLst>
              <a:ext uri="{FF2B5EF4-FFF2-40B4-BE49-F238E27FC236}">
                <a16:creationId xmlns:a16="http://schemas.microsoft.com/office/drawing/2014/main" id="{66E5035B-0768-B4F4-CD0B-D4FFDC8E457D}"/>
              </a:ext>
            </a:extLst>
          </p:cNvPr>
          <p:cNvSpPr/>
          <p:nvPr/>
        </p:nvSpPr>
        <p:spPr>
          <a:xfrm rot="16200000">
            <a:off x="-326528" y="3489250"/>
            <a:ext cx="5460949" cy="211745"/>
          </a:xfrm>
          <a:prstGeom prst="rightArrow">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Right 12">
            <a:extLst>
              <a:ext uri="{FF2B5EF4-FFF2-40B4-BE49-F238E27FC236}">
                <a16:creationId xmlns:a16="http://schemas.microsoft.com/office/drawing/2014/main" id="{CC620D34-B7FF-7186-1999-26E73846449D}"/>
              </a:ext>
            </a:extLst>
          </p:cNvPr>
          <p:cNvSpPr/>
          <p:nvPr/>
        </p:nvSpPr>
        <p:spPr>
          <a:xfrm>
            <a:off x="2335625" y="6219725"/>
            <a:ext cx="8483431" cy="211745"/>
          </a:xfrm>
          <a:prstGeom prst="rightArrow">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7B88C66B-1B4A-0017-46DC-A4AF4E9EC619}"/>
              </a:ext>
            </a:extLst>
          </p:cNvPr>
          <p:cNvSpPr txBox="1"/>
          <p:nvPr/>
        </p:nvSpPr>
        <p:spPr>
          <a:xfrm rot="16200000">
            <a:off x="1593837" y="3587764"/>
            <a:ext cx="1094043" cy="369332"/>
          </a:xfrm>
          <a:prstGeom prst="rect">
            <a:avLst/>
          </a:prstGeom>
          <a:noFill/>
          <a:ln>
            <a:solidFill>
              <a:schemeClr val="bg1"/>
            </a:solidFill>
          </a:ln>
        </p:spPr>
        <p:txBody>
          <a:bodyPr wrap="square" rtlCol="0">
            <a:spAutoFit/>
          </a:bodyPr>
          <a:lstStyle/>
          <a:p>
            <a:r>
              <a:rPr lang="en-US" dirty="0"/>
              <a:t>IMPACT</a:t>
            </a:r>
          </a:p>
        </p:txBody>
      </p:sp>
      <p:sp>
        <p:nvSpPr>
          <p:cNvPr id="18" name="TextBox 17">
            <a:extLst>
              <a:ext uri="{FF2B5EF4-FFF2-40B4-BE49-F238E27FC236}">
                <a16:creationId xmlns:a16="http://schemas.microsoft.com/office/drawing/2014/main" id="{2BF1552D-99D4-DBE0-F644-12D13FE6D043}"/>
              </a:ext>
            </a:extLst>
          </p:cNvPr>
          <p:cNvSpPr txBox="1"/>
          <p:nvPr/>
        </p:nvSpPr>
        <p:spPr>
          <a:xfrm>
            <a:off x="6096000" y="6434467"/>
            <a:ext cx="1189940" cy="369332"/>
          </a:xfrm>
          <a:prstGeom prst="rect">
            <a:avLst/>
          </a:prstGeom>
          <a:noFill/>
          <a:ln>
            <a:solidFill>
              <a:schemeClr val="bg1"/>
            </a:solidFill>
          </a:ln>
        </p:spPr>
        <p:txBody>
          <a:bodyPr wrap="square" rtlCol="0">
            <a:spAutoFit/>
          </a:bodyPr>
          <a:lstStyle/>
          <a:p>
            <a:r>
              <a:rPr lang="en-US" dirty="0"/>
              <a:t>EFFORT</a:t>
            </a:r>
          </a:p>
        </p:txBody>
      </p:sp>
      <p:sp>
        <p:nvSpPr>
          <p:cNvPr id="19" name="TextBox 18">
            <a:extLst>
              <a:ext uri="{FF2B5EF4-FFF2-40B4-BE49-F238E27FC236}">
                <a16:creationId xmlns:a16="http://schemas.microsoft.com/office/drawing/2014/main" id="{19D643D0-EA42-6486-2481-8B89CCE74B0D}"/>
              </a:ext>
            </a:extLst>
          </p:cNvPr>
          <p:cNvSpPr txBox="1"/>
          <p:nvPr/>
        </p:nvSpPr>
        <p:spPr>
          <a:xfrm>
            <a:off x="8345581" y="6419479"/>
            <a:ext cx="817598" cy="369332"/>
          </a:xfrm>
          <a:prstGeom prst="rect">
            <a:avLst/>
          </a:prstGeom>
          <a:noFill/>
          <a:ln>
            <a:solidFill>
              <a:schemeClr val="bg1"/>
            </a:solidFill>
          </a:ln>
        </p:spPr>
        <p:txBody>
          <a:bodyPr wrap="square" rtlCol="0">
            <a:spAutoFit/>
          </a:bodyPr>
          <a:lstStyle/>
          <a:p>
            <a:r>
              <a:rPr lang="en-US" dirty="0">
                <a:solidFill>
                  <a:srgbClr val="FFC000"/>
                </a:solidFill>
              </a:rPr>
              <a:t>HIGH</a:t>
            </a:r>
          </a:p>
        </p:txBody>
      </p:sp>
      <p:sp>
        <p:nvSpPr>
          <p:cNvPr id="20" name="TextBox 19">
            <a:extLst>
              <a:ext uri="{FF2B5EF4-FFF2-40B4-BE49-F238E27FC236}">
                <a16:creationId xmlns:a16="http://schemas.microsoft.com/office/drawing/2014/main" id="{AA98B482-AB0D-993E-2A98-5A004D4CF691}"/>
              </a:ext>
            </a:extLst>
          </p:cNvPr>
          <p:cNvSpPr txBox="1"/>
          <p:nvPr/>
        </p:nvSpPr>
        <p:spPr>
          <a:xfrm rot="16200000">
            <a:off x="1732059" y="2277132"/>
            <a:ext cx="817598" cy="369332"/>
          </a:xfrm>
          <a:prstGeom prst="rect">
            <a:avLst/>
          </a:prstGeom>
          <a:noFill/>
          <a:ln>
            <a:solidFill>
              <a:schemeClr val="bg1"/>
            </a:solidFill>
          </a:ln>
        </p:spPr>
        <p:txBody>
          <a:bodyPr wrap="square" rtlCol="0">
            <a:spAutoFit/>
          </a:bodyPr>
          <a:lstStyle/>
          <a:p>
            <a:r>
              <a:rPr lang="en-US" dirty="0">
                <a:solidFill>
                  <a:srgbClr val="FFC000"/>
                </a:solidFill>
              </a:rPr>
              <a:t>HIGH</a:t>
            </a:r>
          </a:p>
        </p:txBody>
      </p:sp>
      <p:sp>
        <p:nvSpPr>
          <p:cNvPr id="21" name="TextBox 20">
            <a:extLst>
              <a:ext uri="{FF2B5EF4-FFF2-40B4-BE49-F238E27FC236}">
                <a16:creationId xmlns:a16="http://schemas.microsoft.com/office/drawing/2014/main" id="{4D6ED15A-00B6-E177-911A-6A818672DAAA}"/>
              </a:ext>
            </a:extLst>
          </p:cNvPr>
          <p:cNvSpPr txBox="1"/>
          <p:nvPr/>
        </p:nvSpPr>
        <p:spPr>
          <a:xfrm rot="16200000">
            <a:off x="1732059" y="4902641"/>
            <a:ext cx="817598" cy="369332"/>
          </a:xfrm>
          <a:prstGeom prst="rect">
            <a:avLst/>
          </a:prstGeom>
          <a:noFill/>
          <a:ln>
            <a:solidFill>
              <a:schemeClr val="bg1"/>
            </a:solidFill>
          </a:ln>
        </p:spPr>
        <p:txBody>
          <a:bodyPr wrap="square" rtlCol="0">
            <a:spAutoFit/>
          </a:bodyPr>
          <a:lstStyle/>
          <a:p>
            <a:r>
              <a:rPr lang="en-US" dirty="0">
                <a:solidFill>
                  <a:srgbClr val="FFC000"/>
                </a:solidFill>
              </a:rPr>
              <a:t>LOW</a:t>
            </a:r>
          </a:p>
        </p:txBody>
      </p:sp>
      <p:sp>
        <p:nvSpPr>
          <p:cNvPr id="22" name="TextBox 21">
            <a:extLst>
              <a:ext uri="{FF2B5EF4-FFF2-40B4-BE49-F238E27FC236}">
                <a16:creationId xmlns:a16="http://schemas.microsoft.com/office/drawing/2014/main" id="{78C500C2-619D-8928-CCED-A27F81F53D65}"/>
              </a:ext>
            </a:extLst>
          </p:cNvPr>
          <p:cNvSpPr txBox="1"/>
          <p:nvPr/>
        </p:nvSpPr>
        <p:spPr>
          <a:xfrm>
            <a:off x="4116005" y="6434467"/>
            <a:ext cx="817598" cy="369332"/>
          </a:xfrm>
          <a:prstGeom prst="rect">
            <a:avLst/>
          </a:prstGeom>
          <a:noFill/>
          <a:ln>
            <a:solidFill>
              <a:schemeClr val="bg1"/>
            </a:solidFill>
          </a:ln>
        </p:spPr>
        <p:txBody>
          <a:bodyPr wrap="square" rtlCol="0">
            <a:spAutoFit/>
          </a:bodyPr>
          <a:lstStyle/>
          <a:p>
            <a:r>
              <a:rPr lang="en-US" dirty="0">
                <a:solidFill>
                  <a:srgbClr val="FFC000"/>
                </a:solidFill>
              </a:rPr>
              <a:t>LOW</a:t>
            </a:r>
          </a:p>
        </p:txBody>
      </p:sp>
    </p:spTree>
    <p:extLst>
      <p:ext uri="{BB962C8B-B14F-4D97-AF65-F5344CB8AC3E}">
        <p14:creationId xmlns:p14="http://schemas.microsoft.com/office/powerpoint/2010/main" val="1341424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41BBA-D68F-2637-DF91-4E2E4D69FA77}"/>
              </a:ext>
            </a:extLst>
          </p:cNvPr>
          <p:cNvSpPr>
            <a:spLocks noGrp="1"/>
          </p:cNvSpPr>
          <p:nvPr>
            <p:ph type="title"/>
          </p:nvPr>
        </p:nvSpPr>
        <p:spPr>
          <a:xfrm>
            <a:off x="525695" y="189351"/>
            <a:ext cx="11091600" cy="1332000"/>
          </a:xfrm>
        </p:spPr>
        <p:txBody>
          <a:bodyPr/>
          <a:lstStyle/>
          <a:p>
            <a:pPr algn="ctr"/>
            <a:r>
              <a:rPr lang="en-US" dirty="0"/>
              <a:t>Action Priority Matrix</a:t>
            </a:r>
          </a:p>
        </p:txBody>
      </p:sp>
      <p:sp>
        <p:nvSpPr>
          <p:cNvPr id="3" name="Content Placeholder 2">
            <a:extLst>
              <a:ext uri="{FF2B5EF4-FFF2-40B4-BE49-F238E27FC236}">
                <a16:creationId xmlns:a16="http://schemas.microsoft.com/office/drawing/2014/main" id="{F79CE8F0-1043-B801-455E-D985BD282349}"/>
              </a:ext>
            </a:extLst>
          </p:cNvPr>
          <p:cNvSpPr>
            <a:spLocks noGrp="1"/>
          </p:cNvSpPr>
          <p:nvPr>
            <p:ph idx="1"/>
          </p:nvPr>
        </p:nvSpPr>
        <p:spPr>
          <a:xfrm>
            <a:off x="518646" y="813442"/>
            <a:ext cx="11090274" cy="1242397"/>
          </a:xfrm>
        </p:spPr>
        <p:txBody>
          <a:bodyPr>
            <a:normAutofit fontScale="25000" lnSpcReduction="20000"/>
          </a:bodyPr>
          <a:lstStyle/>
          <a:p>
            <a:pPr marL="0" indent="0">
              <a:buNone/>
            </a:pPr>
            <a:r>
              <a:rPr lang="en-US" sz="4400" dirty="0"/>
              <a:t>What is an Action Priority Matrix? </a:t>
            </a:r>
          </a:p>
          <a:p>
            <a:pPr marL="0" indent="0">
              <a:buNone/>
            </a:pPr>
            <a:r>
              <a:rPr lang="en-US" sz="4400" dirty="0"/>
              <a:t>An action priority matrix is a visual diagram that helps teams focus on individual tasks by prioritizing them. By separating and prioritizing tasks, teams can focus their attention and resources where they’re most needed, completing individual tasks or larger projects in order of importance. </a:t>
            </a:r>
          </a:p>
          <a:p>
            <a:pPr marL="0" indent="0">
              <a:buNone/>
            </a:pPr>
            <a:r>
              <a:rPr lang="en-US" sz="4400" dirty="0"/>
              <a:t>How to use an Action Priority Matrix</a:t>
            </a:r>
          </a:p>
          <a:p>
            <a:pPr marL="914400" indent="-914400">
              <a:buFont typeface="+mj-lt"/>
              <a:buAutoNum type="arabicPeriod"/>
            </a:pPr>
            <a:r>
              <a:rPr lang="en-US" sz="4400" dirty="0"/>
              <a:t>Create a list of activities and tasks that you are currently working on </a:t>
            </a:r>
          </a:p>
          <a:p>
            <a:pPr marL="914400" indent="-914400">
              <a:buFont typeface="+mj-lt"/>
              <a:buAutoNum type="arabicPeriod"/>
            </a:pPr>
            <a:r>
              <a:rPr lang="en-US" sz="4400" dirty="0"/>
              <a:t>Assign an impact and effort score to each item. Consider the effort and impact that each items has on the project. Items that require a lot of resources, time and money will score higher in effort. </a:t>
            </a:r>
          </a:p>
          <a:p>
            <a:pPr marL="914400" indent="-914400">
              <a:buFont typeface="+mj-lt"/>
              <a:buAutoNum type="arabicPeriod"/>
            </a:pPr>
            <a:r>
              <a:rPr lang="en-US" sz="4400" dirty="0"/>
              <a:t>List your items in their correct squares. Items that require a lot of effort but have a minimum impact are in the bottom right square, items that require minimal effort but have a larger impact will go in the top left square. Everything else fits in between those squares on the spectrum of effort and impact. </a:t>
            </a:r>
          </a:p>
          <a:p>
            <a:pPr marL="914400" indent="-914400">
              <a:buFont typeface="+mj-lt"/>
              <a:buAutoNum type="arabicPeriod"/>
            </a:pPr>
            <a:r>
              <a:rPr lang="en-US" sz="4400" dirty="0"/>
              <a:t>Complete tasks in order of importance. You can adjust the scores for each task as the project progresses and priorities change. </a:t>
            </a:r>
          </a:p>
          <a:p>
            <a:pPr marL="0" indent="0">
              <a:buNone/>
            </a:pPr>
            <a:endParaRPr lang="en-US" dirty="0"/>
          </a:p>
          <a:p>
            <a:pPr marL="0" indent="0">
              <a:buNone/>
            </a:pPr>
            <a:endParaRPr lang="en-US" dirty="0"/>
          </a:p>
        </p:txBody>
      </p:sp>
      <p:graphicFrame>
        <p:nvGraphicFramePr>
          <p:cNvPr id="8" name="Object 7">
            <a:extLst>
              <a:ext uri="{FF2B5EF4-FFF2-40B4-BE49-F238E27FC236}">
                <a16:creationId xmlns:a16="http://schemas.microsoft.com/office/drawing/2014/main" id="{0518166F-A561-4D71-46D6-96C1FA8F62A1}"/>
              </a:ext>
            </a:extLst>
          </p:cNvPr>
          <p:cNvGraphicFramePr>
            <a:graphicFrameLocks noChangeAspect="1"/>
          </p:cNvGraphicFramePr>
          <p:nvPr>
            <p:extLst>
              <p:ext uri="{D42A27DB-BD31-4B8C-83A1-F6EECF244321}">
                <p14:modId xmlns:p14="http://schemas.microsoft.com/office/powerpoint/2010/main" val="3899727085"/>
              </p:ext>
            </p:extLst>
          </p:nvPr>
        </p:nvGraphicFramePr>
        <p:xfrm>
          <a:off x="3542660" y="3767401"/>
          <a:ext cx="4220012" cy="2752110"/>
        </p:xfrm>
        <a:graphic>
          <a:graphicData uri="http://schemas.openxmlformats.org/presentationml/2006/ole">
            <mc:AlternateContent xmlns:mc="http://schemas.openxmlformats.org/markup-compatibility/2006">
              <mc:Choice xmlns:v="urn:schemas-microsoft-com:vml" Requires="v">
                <p:oleObj name="Worksheet" r:id="rId2" imgW="10163175" imgH="6629400" progId="Excel.Sheet.12">
                  <p:embed/>
                </p:oleObj>
              </mc:Choice>
              <mc:Fallback>
                <p:oleObj name="Worksheet" r:id="rId2" imgW="10163175" imgH="6629400" progId="Excel.Sheet.12">
                  <p:embed/>
                  <p:pic>
                    <p:nvPicPr>
                      <p:cNvPr id="7" name="Object 6">
                        <a:extLst>
                          <a:ext uri="{FF2B5EF4-FFF2-40B4-BE49-F238E27FC236}">
                            <a16:creationId xmlns:a16="http://schemas.microsoft.com/office/drawing/2014/main" id="{97EE6895-D9A8-80E7-554E-FD14B337A320}"/>
                          </a:ext>
                        </a:extLst>
                      </p:cNvPr>
                      <p:cNvPicPr/>
                      <p:nvPr/>
                    </p:nvPicPr>
                    <p:blipFill>
                      <a:blip r:embed="rId3"/>
                      <a:stretch>
                        <a:fillRect/>
                      </a:stretch>
                    </p:blipFill>
                    <p:spPr>
                      <a:xfrm>
                        <a:off x="3542660" y="3767401"/>
                        <a:ext cx="4220012" cy="2752110"/>
                      </a:xfrm>
                      <a:prstGeom prst="rect">
                        <a:avLst/>
                      </a:prstGeom>
                    </p:spPr>
                  </p:pic>
                </p:oleObj>
              </mc:Fallback>
            </mc:AlternateContent>
          </a:graphicData>
        </a:graphic>
      </p:graphicFrame>
      <p:pic>
        <p:nvPicPr>
          <p:cNvPr id="3074" name="Straight Arrow Connector 5">
            <a:extLst>
              <a:ext uri="{FF2B5EF4-FFF2-40B4-BE49-F238E27FC236}">
                <a16:creationId xmlns:a16="http://schemas.microsoft.com/office/drawing/2014/main" id="{C459C93A-CEA3-6F80-37B2-FCFD7E18993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 y="6115050"/>
            <a:ext cx="9229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2840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41BBA-D68F-2637-DF91-4E2E4D69FA77}"/>
              </a:ext>
            </a:extLst>
          </p:cNvPr>
          <p:cNvSpPr>
            <a:spLocks noGrp="1"/>
          </p:cNvSpPr>
          <p:nvPr>
            <p:ph type="title"/>
          </p:nvPr>
        </p:nvSpPr>
        <p:spPr>
          <a:xfrm>
            <a:off x="1556827" y="0"/>
            <a:ext cx="11091600" cy="1332000"/>
          </a:xfrm>
        </p:spPr>
        <p:txBody>
          <a:bodyPr/>
          <a:lstStyle/>
          <a:p>
            <a:pPr algn="ctr"/>
            <a:r>
              <a:rPr lang="en-US" dirty="0"/>
              <a:t>Sample Action Priority Matrix</a:t>
            </a:r>
          </a:p>
        </p:txBody>
      </p:sp>
      <p:sp>
        <p:nvSpPr>
          <p:cNvPr id="3" name="Content Placeholder 2">
            <a:extLst>
              <a:ext uri="{FF2B5EF4-FFF2-40B4-BE49-F238E27FC236}">
                <a16:creationId xmlns:a16="http://schemas.microsoft.com/office/drawing/2014/main" id="{F79CE8F0-1043-B801-455E-D985BD282349}"/>
              </a:ext>
            </a:extLst>
          </p:cNvPr>
          <p:cNvSpPr>
            <a:spLocks noGrp="1"/>
          </p:cNvSpPr>
          <p:nvPr>
            <p:ph idx="1"/>
          </p:nvPr>
        </p:nvSpPr>
        <p:spPr>
          <a:xfrm>
            <a:off x="508918" y="1358191"/>
            <a:ext cx="11090274" cy="1242397"/>
          </a:xfrm>
        </p:spPr>
        <p:txBody>
          <a:bodyPr>
            <a:normAutofit/>
          </a:bodyPr>
          <a:lstStyle/>
          <a:p>
            <a:pPr marL="0" indent="0">
              <a:buNone/>
            </a:pPr>
            <a:endParaRPr lang="en-US" dirty="0"/>
          </a:p>
          <a:p>
            <a:pPr marL="0" indent="0">
              <a:buNone/>
            </a:pPr>
            <a:endParaRPr lang="en-US" dirty="0"/>
          </a:p>
        </p:txBody>
      </p:sp>
      <p:graphicFrame>
        <p:nvGraphicFramePr>
          <p:cNvPr id="7" name="Object 6">
            <a:extLst>
              <a:ext uri="{FF2B5EF4-FFF2-40B4-BE49-F238E27FC236}">
                <a16:creationId xmlns:a16="http://schemas.microsoft.com/office/drawing/2014/main" id="{97EE6895-D9A8-80E7-554E-FD14B337A320}"/>
              </a:ext>
            </a:extLst>
          </p:cNvPr>
          <p:cNvGraphicFramePr>
            <a:graphicFrameLocks noChangeAspect="1"/>
          </p:cNvGraphicFramePr>
          <p:nvPr>
            <p:extLst>
              <p:ext uri="{D42A27DB-BD31-4B8C-83A1-F6EECF244321}">
                <p14:modId xmlns:p14="http://schemas.microsoft.com/office/powerpoint/2010/main" val="2030574715"/>
              </p:ext>
            </p:extLst>
          </p:nvPr>
        </p:nvGraphicFramePr>
        <p:xfrm>
          <a:off x="3678846" y="804964"/>
          <a:ext cx="8023225" cy="5232400"/>
        </p:xfrm>
        <a:graphic>
          <a:graphicData uri="http://schemas.openxmlformats.org/presentationml/2006/ole">
            <mc:AlternateContent xmlns:mc="http://schemas.openxmlformats.org/markup-compatibility/2006">
              <mc:Choice xmlns:v="urn:schemas-microsoft-com:vml" Requires="v">
                <p:oleObj name="Worksheet" r:id="rId2" imgW="10163175" imgH="6629400" progId="Excel.Sheet.12">
                  <p:embed/>
                </p:oleObj>
              </mc:Choice>
              <mc:Fallback>
                <p:oleObj name="Worksheet" r:id="rId2" imgW="10163175" imgH="6629400" progId="Excel.Sheet.12">
                  <p:embed/>
                  <p:pic>
                    <p:nvPicPr>
                      <p:cNvPr id="0" name=""/>
                      <p:cNvPicPr/>
                      <p:nvPr/>
                    </p:nvPicPr>
                    <p:blipFill>
                      <a:blip r:embed="rId3"/>
                      <a:stretch>
                        <a:fillRect/>
                      </a:stretch>
                    </p:blipFill>
                    <p:spPr>
                      <a:xfrm>
                        <a:off x="3678846" y="804964"/>
                        <a:ext cx="8023225" cy="5232400"/>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183E614E-CD89-EFA8-7322-8AFE37F26865}"/>
              </a:ext>
            </a:extLst>
          </p:cNvPr>
          <p:cNvSpPr txBox="1"/>
          <p:nvPr/>
        </p:nvSpPr>
        <p:spPr>
          <a:xfrm>
            <a:off x="9902758" y="3725694"/>
            <a:ext cx="1265090" cy="261610"/>
          </a:xfrm>
          <a:prstGeom prst="rect">
            <a:avLst/>
          </a:prstGeom>
          <a:noFill/>
        </p:spPr>
        <p:txBody>
          <a:bodyPr wrap="none" rtlCol="0">
            <a:spAutoFit/>
          </a:bodyPr>
          <a:lstStyle/>
          <a:p>
            <a:r>
              <a:rPr lang="en-US" sz="1100" dirty="0"/>
              <a:t>Re-seal patio deck</a:t>
            </a:r>
          </a:p>
        </p:txBody>
      </p:sp>
      <p:sp>
        <p:nvSpPr>
          <p:cNvPr id="10" name="TextBox 9">
            <a:extLst>
              <a:ext uri="{FF2B5EF4-FFF2-40B4-BE49-F238E27FC236}">
                <a16:creationId xmlns:a16="http://schemas.microsoft.com/office/drawing/2014/main" id="{894BA7C6-5314-02F9-053A-CA8ED88F8288}"/>
              </a:ext>
            </a:extLst>
          </p:cNvPr>
          <p:cNvSpPr txBox="1"/>
          <p:nvPr/>
        </p:nvSpPr>
        <p:spPr>
          <a:xfrm>
            <a:off x="9490952" y="2662136"/>
            <a:ext cx="1709122" cy="261610"/>
          </a:xfrm>
          <a:prstGeom prst="rect">
            <a:avLst/>
          </a:prstGeom>
          <a:noFill/>
        </p:spPr>
        <p:txBody>
          <a:bodyPr wrap="none" rtlCol="0">
            <a:spAutoFit/>
          </a:bodyPr>
          <a:lstStyle/>
          <a:p>
            <a:r>
              <a:rPr lang="en-US" sz="1100" dirty="0"/>
              <a:t>Turn basement into office</a:t>
            </a:r>
          </a:p>
        </p:txBody>
      </p:sp>
      <p:sp>
        <p:nvSpPr>
          <p:cNvPr id="11" name="TextBox 10">
            <a:extLst>
              <a:ext uri="{FF2B5EF4-FFF2-40B4-BE49-F238E27FC236}">
                <a16:creationId xmlns:a16="http://schemas.microsoft.com/office/drawing/2014/main" id="{1B7E9147-7EAD-541E-A543-BB82FCC70A45}"/>
              </a:ext>
            </a:extLst>
          </p:cNvPr>
          <p:cNvSpPr txBox="1"/>
          <p:nvPr/>
        </p:nvSpPr>
        <p:spPr>
          <a:xfrm>
            <a:off x="7882646" y="3038273"/>
            <a:ext cx="1404552" cy="261610"/>
          </a:xfrm>
          <a:prstGeom prst="rect">
            <a:avLst/>
          </a:prstGeom>
          <a:noFill/>
        </p:spPr>
        <p:txBody>
          <a:bodyPr wrap="none" rtlCol="0">
            <a:spAutoFit/>
          </a:bodyPr>
          <a:lstStyle/>
          <a:p>
            <a:r>
              <a:rPr lang="en-US" sz="1100" dirty="0"/>
              <a:t>Shovel the driveway </a:t>
            </a:r>
          </a:p>
        </p:txBody>
      </p:sp>
      <p:sp>
        <p:nvSpPr>
          <p:cNvPr id="12" name="TextBox 11">
            <a:extLst>
              <a:ext uri="{FF2B5EF4-FFF2-40B4-BE49-F238E27FC236}">
                <a16:creationId xmlns:a16="http://schemas.microsoft.com/office/drawing/2014/main" id="{0E1D79AE-5A37-6E5B-2C2B-ADDA2303071A}"/>
              </a:ext>
            </a:extLst>
          </p:cNvPr>
          <p:cNvSpPr txBox="1"/>
          <p:nvPr/>
        </p:nvSpPr>
        <p:spPr>
          <a:xfrm>
            <a:off x="8560340" y="4786009"/>
            <a:ext cx="1988045" cy="261610"/>
          </a:xfrm>
          <a:prstGeom prst="rect">
            <a:avLst/>
          </a:prstGeom>
          <a:noFill/>
        </p:spPr>
        <p:txBody>
          <a:bodyPr wrap="none" rtlCol="0">
            <a:spAutoFit/>
          </a:bodyPr>
          <a:lstStyle/>
          <a:p>
            <a:r>
              <a:rPr lang="en-US" sz="1100" dirty="0"/>
              <a:t>Paint accent wall in kid’s room</a:t>
            </a:r>
          </a:p>
        </p:txBody>
      </p:sp>
      <p:sp>
        <p:nvSpPr>
          <p:cNvPr id="13" name="TextBox 12">
            <a:extLst>
              <a:ext uri="{FF2B5EF4-FFF2-40B4-BE49-F238E27FC236}">
                <a16:creationId xmlns:a16="http://schemas.microsoft.com/office/drawing/2014/main" id="{5DF4E2FD-7327-0F64-425C-988F51CA4040}"/>
              </a:ext>
            </a:extLst>
          </p:cNvPr>
          <p:cNvSpPr txBox="1"/>
          <p:nvPr/>
        </p:nvSpPr>
        <p:spPr>
          <a:xfrm>
            <a:off x="4675761" y="5074596"/>
            <a:ext cx="1151277" cy="261610"/>
          </a:xfrm>
          <a:prstGeom prst="rect">
            <a:avLst/>
          </a:prstGeom>
          <a:noFill/>
        </p:spPr>
        <p:txBody>
          <a:bodyPr wrap="none" rtlCol="0">
            <a:spAutoFit/>
          </a:bodyPr>
          <a:lstStyle/>
          <a:p>
            <a:r>
              <a:rPr lang="en-US" sz="1100" dirty="0"/>
              <a:t>Fold the laundry</a:t>
            </a:r>
          </a:p>
        </p:txBody>
      </p:sp>
      <p:sp>
        <p:nvSpPr>
          <p:cNvPr id="14" name="TextBox 13">
            <a:extLst>
              <a:ext uri="{FF2B5EF4-FFF2-40B4-BE49-F238E27FC236}">
                <a16:creationId xmlns:a16="http://schemas.microsoft.com/office/drawing/2014/main" id="{E32AA007-8259-D18D-F3F7-72D3B3448F3B}"/>
              </a:ext>
            </a:extLst>
          </p:cNvPr>
          <p:cNvSpPr txBox="1"/>
          <p:nvPr/>
        </p:nvSpPr>
        <p:spPr>
          <a:xfrm>
            <a:off x="5197811" y="5518825"/>
            <a:ext cx="1122423" cy="261610"/>
          </a:xfrm>
          <a:prstGeom prst="rect">
            <a:avLst/>
          </a:prstGeom>
          <a:noFill/>
        </p:spPr>
        <p:txBody>
          <a:bodyPr wrap="none" rtlCol="0">
            <a:spAutoFit/>
          </a:bodyPr>
          <a:lstStyle/>
          <a:p>
            <a:r>
              <a:rPr lang="en-US" sz="1100" dirty="0"/>
              <a:t>Scrub the floors</a:t>
            </a:r>
          </a:p>
        </p:txBody>
      </p:sp>
      <p:sp>
        <p:nvSpPr>
          <p:cNvPr id="15" name="TextBox 14">
            <a:extLst>
              <a:ext uri="{FF2B5EF4-FFF2-40B4-BE49-F238E27FC236}">
                <a16:creationId xmlns:a16="http://schemas.microsoft.com/office/drawing/2014/main" id="{E5EFCC1A-BB82-2946-FA0C-9D30FA5B2FF1}"/>
              </a:ext>
            </a:extLst>
          </p:cNvPr>
          <p:cNvSpPr txBox="1"/>
          <p:nvPr/>
        </p:nvSpPr>
        <p:spPr>
          <a:xfrm>
            <a:off x="7928042" y="1682886"/>
            <a:ext cx="1228221" cy="261610"/>
          </a:xfrm>
          <a:prstGeom prst="rect">
            <a:avLst/>
          </a:prstGeom>
          <a:noFill/>
        </p:spPr>
        <p:txBody>
          <a:bodyPr wrap="none" rtlCol="0">
            <a:spAutoFit/>
          </a:bodyPr>
          <a:lstStyle/>
          <a:p>
            <a:r>
              <a:rPr lang="en-US" sz="1100" dirty="0"/>
              <a:t>Replace the HVAC</a:t>
            </a:r>
          </a:p>
        </p:txBody>
      </p:sp>
      <p:sp>
        <p:nvSpPr>
          <p:cNvPr id="16" name="TextBox 15">
            <a:extLst>
              <a:ext uri="{FF2B5EF4-FFF2-40B4-BE49-F238E27FC236}">
                <a16:creationId xmlns:a16="http://schemas.microsoft.com/office/drawing/2014/main" id="{B4549AFA-0114-64F5-A5D4-BD70B0CD03F9}"/>
              </a:ext>
            </a:extLst>
          </p:cNvPr>
          <p:cNvSpPr txBox="1"/>
          <p:nvPr/>
        </p:nvSpPr>
        <p:spPr>
          <a:xfrm>
            <a:off x="6517532" y="3696512"/>
            <a:ext cx="942887" cy="261610"/>
          </a:xfrm>
          <a:prstGeom prst="rect">
            <a:avLst/>
          </a:prstGeom>
          <a:noFill/>
        </p:spPr>
        <p:txBody>
          <a:bodyPr wrap="none" rtlCol="0">
            <a:spAutoFit/>
          </a:bodyPr>
          <a:lstStyle/>
          <a:p>
            <a:r>
              <a:rPr lang="en-US" sz="1100" dirty="0"/>
              <a:t>Install a pool</a:t>
            </a:r>
          </a:p>
        </p:txBody>
      </p:sp>
      <p:sp>
        <p:nvSpPr>
          <p:cNvPr id="17" name="TextBox 16">
            <a:extLst>
              <a:ext uri="{FF2B5EF4-FFF2-40B4-BE49-F238E27FC236}">
                <a16:creationId xmlns:a16="http://schemas.microsoft.com/office/drawing/2014/main" id="{65C0C4BE-3992-D943-F7A8-550210D1C377}"/>
              </a:ext>
            </a:extLst>
          </p:cNvPr>
          <p:cNvSpPr txBox="1"/>
          <p:nvPr/>
        </p:nvSpPr>
        <p:spPr>
          <a:xfrm>
            <a:off x="4659549" y="4815192"/>
            <a:ext cx="1452642" cy="261610"/>
          </a:xfrm>
          <a:prstGeom prst="rect">
            <a:avLst/>
          </a:prstGeom>
          <a:noFill/>
        </p:spPr>
        <p:txBody>
          <a:bodyPr wrap="none" rtlCol="0">
            <a:spAutoFit/>
          </a:bodyPr>
          <a:lstStyle/>
          <a:p>
            <a:r>
              <a:rPr lang="en-US" sz="1100" dirty="0"/>
              <a:t>Reorganize the closet</a:t>
            </a:r>
          </a:p>
        </p:txBody>
      </p:sp>
      <p:sp>
        <p:nvSpPr>
          <p:cNvPr id="18" name="TextBox 17">
            <a:extLst>
              <a:ext uri="{FF2B5EF4-FFF2-40B4-BE49-F238E27FC236}">
                <a16:creationId xmlns:a16="http://schemas.microsoft.com/office/drawing/2014/main" id="{C6B70F8F-15CF-F349-FDAC-277F9E15977D}"/>
              </a:ext>
            </a:extLst>
          </p:cNvPr>
          <p:cNvSpPr txBox="1"/>
          <p:nvPr/>
        </p:nvSpPr>
        <p:spPr>
          <a:xfrm>
            <a:off x="5437763" y="3093395"/>
            <a:ext cx="2129109" cy="261610"/>
          </a:xfrm>
          <a:prstGeom prst="rect">
            <a:avLst/>
          </a:prstGeom>
          <a:noFill/>
        </p:spPr>
        <p:txBody>
          <a:bodyPr wrap="none" rtlCol="0">
            <a:spAutoFit/>
          </a:bodyPr>
          <a:lstStyle/>
          <a:p>
            <a:r>
              <a:rPr lang="en-US" sz="1100" dirty="0"/>
              <a:t>Set up emergency plan for family</a:t>
            </a:r>
          </a:p>
        </p:txBody>
      </p:sp>
      <p:sp>
        <p:nvSpPr>
          <p:cNvPr id="19" name="TextBox 18">
            <a:extLst>
              <a:ext uri="{FF2B5EF4-FFF2-40B4-BE49-F238E27FC236}">
                <a16:creationId xmlns:a16="http://schemas.microsoft.com/office/drawing/2014/main" id="{8309506B-DF42-38B6-DF0A-8603D1B5751B}"/>
              </a:ext>
            </a:extLst>
          </p:cNvPr>
          <p:cNvSpPr txBox="1"/>
          <p:nvPr/>
        </p:nvSpPr>
        <p:spPr>
          <a:xfrm>
            <a:off x="4870315" y="1358629"/>
            <a:ext cx="2185214" cy="261610"/>
          </a:xfrm>
          <a:prstGeom prst="rect">
            <a:avLst/>
          </a:prstGeom>
          <a:noFill/>
        </p:spPr>
        <p:txBody>
          <a:bodyPr wrap="none" rtlCol="0">
            <a:spAutoFit/>
          </a:bodyPr>
          <a:lstStyle/>
          <a:p>
            <a:r>
              <a:rPr lang="en-US" sz="1100" dirty="0"/>
              <a:t>Creating a chore chart for the kids</a:t>
            </a:r>
          </a:p>
        </p:txBody>
      </p:sp>
      <p:sp>
        <p:nvSpPr>
          <p:cNvPr id="20" name="TextBox 19">
            <a:extLst>
              <a:ext uri="{FF2B5EF4-FFF2-40B4-BE49-F238E27FC236}">
                <a16:creationId xmlns:a16="http://schemas.microsoft.com/office/drawing/2014/main" id="{3244EFEE-D005-A834-5D4A-870A0F778331}"/>
              </a:ext>
            </a:extLst>
          </p:cNvPr>
          <p:cNvSpPr txBox="1"/>
          <p:nvPr/>
        </p:nvSpPr>
        <p:spPr>
          <a:xfrm>
            <a:off x="703634" y="1141377"/>
            <a:ext cx="2185214" cy="261610"/>
          </a:xfrm>
          <a:prstGeom prst="rect">
            <a:avLst/>
          </a:prstGeom>
          <a:noFill/>
        </p:spPr>
        <p:txBody>
          <a:bodyPr wrap="none" rtlCol="0">
            <a:spAutoFit/>
          </a:bodyPr>
          <a:lstStyle/>
          <a:p>
            <a:r>
              <a:rPr lang="en-US" sz="1100" dirty="0"/>
              <a:t>Creating a chore chart for the kids</a:t>
            </a:r>
          </a:p>
        </p:txBody>
      </p:sp>
      <p:sp>
        <p:nvSpPr>
          <p:cNvPr id="21" name="TextBox 20">
            <a:extLst>
              <a:ext uri="{FF2B5EF4-FFF2-40B4-BE49-F238E27FC236}">
                <a16:creationId xmlns:a16="http://schemas.microsoft.com/office/drawing/2014/main" id="{19A50AA1-3E3F-6915-DE82-F4E2194F9A13}"/>
              </a:ext>
            </a:extLst>
          </p:cNvPr>
          <p:cNvSpPr txBox="1"/>
          <p:nvPr/>
        </p:nvSpPr>
        <p:spPr>
          <a:xfrm>
            <a:off x="706879" y="2720501"/>
            <a:ext cx="2129109" cy="261610"/>
          </a:xfrm>
          <a:prstGeom prst="rect">
            <a:avLst/>
          </a:prstGeom>
          <a:noFill/>
        </p:spPr>
        <p:txBody>
          <a:bodyPr wrap="none" rtlCol="0">
            <a:spAutoFit/>
          </a:bodyPr>
          <a:lstStyle/>
          <a:p>
            <a:r>
              <a:rPr lang="en-US" sz="1100" dirty="0"/>
              <a:t>Set up emergency plan for family</a:t>
            </a:r>
          </a:p>
        </p:txBody>
      </p:sp>
      <p:sp>
        <p:nvSpPr>
          <p:cNvPr id="22" name="TextBox 21">
            <a:extLst>
              <a:ext uri="{FF2B5EF4-FFF2-40B4-BE49-F238E27FC236}">
                <a16:creationId xmlns:a16="http://schemas.microsoft.com/office/drawing/2014/main" id="{67A1A86A-DA6D-C9AE-FB96-8715225E9B93}"/>
              </a:ext>
            </a:extLst>
          </p:cNvPr>
          <p:cNvSpPr txBox="1"/>
          <p:nvPr/>
        </p:nvSpPr>
        <p:spPr>
          <a:xfrm>
            <a:off x="726331" y="1446180"/>
            <a:ext cx="1228221" cy="261610"/>
          </a:xfrm>
          <a:prstGeom prst="rect">
            <a:avLst/>
          </a:prstGeom>
          <a:noFill/>
        </p:spPr>
        <p:txBody>
          <a:bodyPr wrap="none" rtlCol="0">
            <a:spAutoFit/>
          </a:bodyPr>
          <a:lstStyle/>
          <a:p>
            <a:r>
              <a:rPr lang="en-US" sz="1100" dirty="0"/>
              <a:t>Replace the HVAC</a:t>
            </a:r>
          </a:p>
        </p:txBody>
      </p:sp>
      <p:sp>
        <p:nvSpPr>
          <p:cNvPr id="25" name="TextBox 24">
            <a:extLst>
              <a:ext uri="{FF2B5EF4-FFF2-40B4-BE49-F238E27FC236}">
                <a16:creationId xmlns:a16="http://schemas.microsoft.com/office/drawing/2014/main" id="{003A7444-E541-8A73-CB8D-10BA6B9074E4}"/>
              </a:ext>
            </a:extLst>
          </p:cNvPr>
          <p:cNvSpPr txBox="1"/>
          <p:nvPr/>
        </p:nvSpPr>
        <p:spPr>
          <a:xfrm>
            <a:off x="713360" y="1744494"/>
            <a:ext cx="1709122" cy="261610"/>
          </a:xfrm>
          <a:prstGeom prst="rect">
            <a:avLst/>
          </a:prstGeom>
          <a:noFill/>
        </p:spPr>
        <p:txBody>
          <a:bodyPr wrap="none" rtlCol="0">
            <a:spAutoFit/>
          </a:bodyPr>
          <a:lstStyle/>
          <a:p>
            <a:r>
              <a:rPr lang="en-US" sz="1100" dirty="0"/>
              <a:t>Turn basement into office</a:t>
            </a:r>
          </a:p>
        </p:txBody>
      </p:sp>
      <p:sp>
        <p:nvSpPr>
          <p:cNvPr id="26" name="TextBox 25">
            <a:extLst>
              <a:ext uri="{FF2B5EF4-FFF2-40B4-BE49-F238E27FC236}">
                <a16:creationId xmlns:a16="http://schemas.microsoft.com/office/drawing/2014/main" id="{53336A39-870E-3273-B4DF-61BEB5FC6F1D}"/>
              </a:ext>
            </a:extLst>
          </p:cNvPr>
          <p:cNvSpPr txBox="1"/>
          <p:nvPr/>
        </p:nvSpPr>
        <p:spPr>
          <a:xfrm>
            <a:off x="739301" y="3044758"/>
            <a:ext cx="1404552" cy="261610"/>
          </a:xfrm>
          <a:prstGeom prst="rect">
            <a:avLst/>
          </a:prstGeom>
          <a:noFill/>
        </p:spPr>
        <p:txBody>
          <a:bodyPr wrap="none" rtlCol="0">
            <a:spAutoFit/>
          </a:bodyPr>
          <a:lstStyle/>
          <a:p>
            <a:r>
              <a:rPr lang="en-US" sz="1100" dirty="0"/>
              <a:t>Shovel the driveway </a:t>
            </a:r>
          </a:p>
        </p:txBody>
      </p:sp>
      <p:sp>
        <p:nvSpPr>
          <p:cNvPr id="27" name="TextBox 26">
            <a:extLst>
              <a:ext uri="{FF2B5EF4-FFF2-40B4-BE49-F238E27FC236}">
                <a16:creationId xmlns:a16="http://schemas.microsoft.com/office/drawing/2014/main" id="{C3A50805-1471-3F30-0111-F1BFB0D63445}"/>
              </a:ext>
            </a:extLst>
          </p:cNvPr>
          <p:cNvSpPr txBox="1"/>
          <p:nvPr/>
        </p:nvSpPr>
        <p:spPr>
          <a:xfrm>
            <a:off x="726331" y="2088205"/>
            <a:ext cx="1452642" cy="261610"/>
          </a:xfrm>
          <a:prstGeom prst="rect">
            <a:avLst/>
          </a:prstGeom>
          <a:noFill/>
        </p:spPr>
        <p:txBody>
          <a:bodyPr wrap="none" rtlCol="0">
            <a:spAutoFit/>
          </a:bodyPr>
          <a:lstStyle/>
          <a:p>
            <a:r>
              <a:rPr lang="en-US" sz="1100" dirty="0"/>
              <a:t>Reorganize the closet</a:t>
            </a:r>
          </a:p>
        </p:txBody>
      </p:sp>
      <p:sp>
        <p:nvSpPr>
          <p:cNvPr id="28" name="TextBox 27">
            <a:extLst>
              <a:ext uri="{FF2B5EF4-FFF2-40B4-BE49-F238E27FC236}">
                <a16:creationId xmlns:a16="http://schemas.microsoft.com/office/drawing/2014/main" id="{D53FE398-198C-22C4-9EAE-CE4584DD830B}"/>
              </a:ext>
            </a:extLst>
          </p:cNvPr>
          <p:cNvSpPr txBox="1"/>
          <p:nvPr/>
        </p:nvSpPr>
        <p:spPr>
          <a:xfrm>
            <a:off x="742544" y="3388468"/>
            <a:ext cx="1151277" cy="261610"/>
          </a:xfrm>
          <a:prstGeom prst="rect">
            <a:avLst/>
          </a:prstGeom>
          <a:noFill/>
        </p:spPr>
        <p:txBody>
          <a:bodyPr wrap="none" rtlCol="0">
            <a:spAutoFit/>
          </a:bodyPr>
          <a:lstStyle/>
          <a:p>
            <a:r>
              <a:rPr lang="en-US" sz="1100" dirty="0"/>
              <a:t>Fold the laundry</a:t>
            </a:r>
          </a:p>
        </p:txBody>
      </p:sp>
      <p:sp>
        <p:nvSpPr>
          <p:cNvPr id="29" name="TextBox 28">
            <a:extLst>
              <a:ext uri="{FF2B5EF4-FFF2-40B4-BE49-F238E27FC236}">
                <a16:creationId xmlns:a16="http://schemas.microsoft.com/office/drawing/2014/main" id="{4FBCB0EF-F7F0-0897-1450-64C80C8D726B}"/>
              </a:ext>
            </a:extLst>
          </p:cNvPr>
          <p:cNvSpPr txBox="1"/>
          <p:nvPr/>
        </p:nvSpPr>
        <p:spPr>
          <a:xfrm>
            <a:off x="778211" y="3667327"/>
            <a:ext cx="1122423" cy="261610"/>
          </a:xfrm>
          <a:prstGeom prst="rect">
            <a:avLst/>
          </a:prstGeom>
          <a:noFill/>
        </p:spPr>
        <p:txBody>
          <a:bodyPr wrap="none" rtlCol="0">
            <a:spAutoFit/>
          </a:bodyPr>
          <a:lstStyle/>
          <a:p>
            <a:r>
              <a:rPr lang="en-US" sz="1100" dirty="0"/>
              <a:t>Scrub the floors</a:t>
            </a:r>
          </a:p>
        </p:txBody>
      </p:sp>
      <p:sp>
        <p:nvSpPr>
          <p:cNvPr id="30" name="TextBox 29">
            <a:extLst>
              <a:ext uri="{FF2B5EF4-FFF2-40B4-BE49-F238E27FC236}">
                <a16:creationId xmlns:a16="http://schemas.microsoft.com/office/drawing/2014/main" id="{C7CB9A4D-EA4C-7132-B03E-023CFE625E33}"/>
              </a:ext>
            </a:extLst>
          </p:cNvPr>
          <p:cNvSpPr txBox="1"/>
          <p:nvPr/>
        </p:nvSpPr>
        <p:spPr>
          <a:xfrm>
            <a:off x="736059" y="2428673"/>
            <a:ext cx="1988045" cy="261610"/>
          </a:xfrm>
          <a:prstGeom prst="rect">
            <a:avLst/>
          </a:prstGeom>
          <a:noFill/>
        </p:spPr>
        <p:txBody>
          <a:bodyPr wrap="none" rtlCol="0">
            <a:spAutoFit/>
          </a:bodyPr>
          <a:lstStyle/>
          <a:p>
            <a:r>
              <a:rPr lang="en-US" sz="1100" dirty="0"/>
              <a:t>Paint accent wall in kid’s room</a:t>
            </a:r>
          </a:p>
        </p:txBody>
      </p:sp>
      <p:sp>
        <p:nvSpPr>
          <p:cNvPr id="31" name="TextBox 30">
            <a:extLst>
              <a:ext uri="{FF2B5EF4-FFF2-40B4-BE49-F238E27FC236}">
                <a16:creationId xmlns:a16="http://schemas.microsoft.com/office/drawing/2014/main" id="{4DB0F256-CEB1-69DB-7C86-20AB850169AD}"/>
              </a:ext>
            </a:extLst>
          </p:cNvPr>
          <p:cNvSpPr txBox="1"/>
          <p:nvPr/>
        </p:nvSpPr>
        <p:spPr>
          <a:xfrm>
            <a:off x="768283" y="3992394"/>
            <a:ext cx="1265090" cy="261610"/>
          </a:xfrm>
          <a:prstGeom prst="rect">
            <a:avLst/>
          </a:prstGeom>
          <a:noFill/>
        </p:spPr>
        <p:txBody>
          <a:bodyPr wrap="none" rtlCol="0">
            <a:spAutoFit/>
          </a:bodyPr>
          <a:lstStyle/>
          <a:p>
            <a:r>
              <a:rPr lang="en-US" sz="1100" dirty="0"/>
              <a:t>Re-seal patio deck</a:t>
            </a:r>
          </a:p>
        </p:txBody>
      </p:sp>
      <p:sp>
        <p:nvSpPr>
          <p:cNvPr id="32" name="TextBox 31">
            <a:extLst>
              <a:ext uri="{FF2B5EF4-FFF2-40B4-BE49-F238E27FC236}">
                <a16:creationId xmlns:a16="http://schemas.microsoft.com/office/drawing/2014/main" id="{49E851DE-3C87-29F2-EA70-7C830D388F4E}"/>
              </a:ext>
            </a:extLst>
          </p:cNvPr>
          <p:cNvSpPr txBox="1"/>
          <p:nvPr/>
        </p:nvSpPr>
        <p:spPr>
          <a:xfrm>
            <a:off x="773957" y="4287062"/>
            <a:ext cx="942887" cy="261610"/>
          </a:xfrm>
          <a:prstGeom prst="rect">
            <a:avLst/>
          </a:prstGeom>
          <a:noFill/>
        </p:spPr>
        <p:txBody>
          <a:bodyPr wrap="none" rtlCol="0">
            <a:spAutoFit/>
          </a:bodyPr>
          <a:lstStyle/>
          <a:p>
            <a:r>
              <a:rPr lang="en-US" sz="1100" dirty="0"/>
              <a:t>Install a pool</a:t>
            </a:r>
          </a:p>
        </p:txBody>
      </p:sp>
    </p:spTree>
    <p:extLst>
      <p:ext uri="{BB962C8B-B14F-4D97-AF65-F5344CB8AC3E}">
        <p14:creationId xmlns:p14="http://schemas.microsoft.com/office/powerpoint/2010/main" val="74432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P spid="15" grpId="0"/>
      <p:bldP spid="16" grpId="0"/>
      <p:bldP spid="17" grpId="0"/>
      <p:bldP spid="18" grpId="0"/>
      <p:bldP spid="19" grpId="0"/>
    </p:bldLst>
  </p:timing>
</p:sld>
</file>

<file path=ppt/theme/theme1.xml><?xml version="1.0" encoding="utf-8"?>
<a:theme xmlns:a="http://schemas.openxmlformats.org/drawingml/2006/main" name="3DFloatVTI">
  <a:themeElements>
    <a:clrScheme name="AnalogousFromRegularSeedLeftStep">
      <a:dk1>
        <a:srgbClr val="000000"/>
      </a:dk1>
      <a:lt1>
        <a:srgbClr val="FFFFFF"/>
      </a:lt1>
      <a:dk2>
        <a:srgbClr val="241B2F"/>
      </a:dk2>
      <a:lt2>
        <a:srgbClr val="F0F3F1"/>
      </a:lt2>
      <a:accent1>
        <a:srgbClr val="E729B3"/>
      </a:accent1>
      <a:accent2>
        <a:srgbClr val="BA17D5"/>
      </a:accent2>
      <a:accent3>
        <a:srgbClr val="7D29E7"/>
      </a:accent3>
      <a:accent4>
        <a:srgbClr val="3430D9"/>
      </a:accent4>
      <a:accent5>
        <a:srgbClr val="2973E7"/>
      </a:accent5>
      <a:accent6>
        <a:srgbClr val="17B1D5"/>
      </a:accent6>
      <a:hlink>
        <a:srgbClr val="349D51"/>
      </a:hlink>
      <a:folHlink>
        <a:srgbClr val="7F7F7F"/>
      </a:folHlink>
    </a:clrScheme>
    <a:fontScheme name="Float">
      <a:majorFont>
        <a:latin typeface="Sitka Heading"/>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DFloatVTI" id="{F59BA300-ED19-4B39-9AE3-7882B1DE8B78}" vid="{0FEC63E3-719F-4F50-9F1E-5B8BAF39109A}"/>
    </a:ext>
  </a:extLst>
</a:theme>
</file>

<file path=docProps/app.xml><?xml version="1.0" encoding="utf-8"?>
<Properties xmlns="http://schemas.openxmlformats.org/officeDocument/2006/extended-properties" xmlns:vt="http://schemas.openxmlformats.org/officeDocument/2006/docPropsVTypes">
  <Template>Ion</Template>
  <TotalTime>815</TotalTime>
  <Words>827</Words>
  <Application>Microsoft Office PowerPoint</Application>
  <PresentationFormat>Widescreen</PresentationFormat>
  <Paragraphs>85</Paragraphs>
  <Slides>13</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Arial</vt:lpstr>
      <vt:lpstr>Sitka Heading</vt:lpstr>
      <vt:lpstr>Source Sans Pro</vt:lpstr>
      <vt:lpstr>3DFloatVTI</vt:lpstr>
      <vt:lpstr>Worksheet</vt:lpstr>
      <vt:lpstr>Project Leadership</vt:lpstr>
      <vt:lpstr>Self Check…</vt:lpstr>
      <vt:lpstr>Projects vs. Day-to-Day Tasks</vt:lpstr>
      <vt:lpstr>Project Planning… is a temporary sequence of activities that is aimed at a particular goal. </vt:lpstr>
      <vt:lpstr>TO ADD IDEAS</vt:lpstr>
      <vt:lpstr>Action Priority Matrix</vt:lpstr>
      <vt:lpstr>Sample Action Priority Matrix</vt:lpstr>
      <vt:lpstr>Action Priority Matrix</vt:lpstr>
      <vt:lpstr>Sample Action Priority Matrix</vt:lpstr>
      <vt:lpstr>Group Break Out Session </vt:lpstr>
      <vt:lpstr>Common Project Challenges</vt:lpstr>
      <vt:lpstr>Gantt Charts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Alisa Imperial</dc:creator>
  <cp:lastModifiedBy>Alisa Imperial</cp:lastModifiedBy>
  <cp:revision>878</cp:revision>
  <dcterms:created xsi:type="dcterms:W3CDTF">2020-11-13T20:09:58Z</dcterms:created>
  <dcterms:modified xsi:type="dcterms:W3CDTF">2023-03-07T21:50:21Z</dcterms:modified>
</cp:coreProperties>
</file>