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257" r:id="rId3"/>
    <p:sldId id="258" r:id="rId4"/>
    <p:sldId id="261" r:id="rId5"/>
    <p:sldId id="263" r:id="rId6"/>
    <p:sldId id="260" r:id="rId7"/>
    <p:sldId id="264" r:id="rId8"/>
    <p:sldId id="265" r:id="rId9"/>
    <p:sldId id="266" r:id="rId10"/>
    <p:sldId id="268" r:id="rId11"/>
    <p:sldId id="259" r:id="rId12"/>
    <p:sldId id="267" r:id="rId13"/>
    <p:sldId id="269" r:id="rId14"/>
    <p:sldId id="270" r:id="rId15"/>
    <p:sldId id="271" r:id="rId16"/>
    <p:sldId id="272" r:id="rId17"/>
    <p:sldId id="273" r:id="rId18"/>
    <p:sldId id="275" r:id="rId19"/>
    <p:sldId id="274" r:id="rId20"/>
    <p:sldId id="276" r:id="rId21"/>
    <p:sldId id="277" r:id="rId22"/>
    <p:sldId id="303" r:id="rId23"/>
    <p:sldId id="279" r:id="rId24"/>
    <p:sldId id="282" r:id="rId25"/>
    <p:sldId id="283" r:id="rId26"/>
    <p:sldId id="284" r:id="rId27"/>
    <p:sldId id="286" r:id="rId28"/>
    <p:sldId id="290" r:id="rId29"/>
    <p:sldId id="285" r:id="rId30"/>
    <p:sldId id="287" r:id="rId31"/>
    <p:sldId id="288" r:id="rId32"/>
    <p:sldId id="289" r:id="rId33"/>
    <p:sldId id="291" r:id="rId34"/>
    <p:sldId id="292" r:id="rId35"/>
    <p:sldId id="293" r:id="rId36"/>
    <p:sldId id="294" r:id="rId37"/>
    <p:sldId id="295" r:id="rId38"/>
    <p:sldId id="297" r:id="rId39"/>
    <p:sldId id="296" r:id="rId40"/>
    <p:sldId id="300" r:id="rId41"/>
    <p:sldId id="298" r:id="rId42"/>
    <p:sldId id="299" r:id="rId43"/>
    <p:sldId id="301" r:id="rId44"/>
    <p:sldId id="30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59" d="100"/>
          <a:sy n="59" d="100"/>
        </p:scale>
        <p:origin x="964" y="52"/>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7F4A6-309D-4088-9E9F-E3B1439D5C4A}"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022C3320-6CD8-4099-9B2D-4E51168D9FAB}">
      <dgm:prSet phldrT="[Text]"/>
      <dgm:spPr/>
      <dgm:t>
        <a:bodyPr/>
        <a:lstStyle/>
        <a:p>
          <a:r>
            <a:rPr lang="en-US" b="1" dirty="0"/>
            <a:t>Identify Common Questions</a:t>
          </a:r>
        </a:p>
      </dgm:t>
    </dgm:pt>
    <dgm:pt modelId="{DED4E049-1B83-4139-AF05-CD020D8F3AF2}" type="parTrans" cxnId="{D9343D5B-66BC-41DF-8D8C-4A2EE920DB1C}">
      <dgm:prSet/>
      <dgm:spPr/>
      <dgm:t>
        <a:bodyPr/>
        <a:lstStyle/>
        <a:p>
          <a:endParaRPr lang="en-US"/>
        </a:p>
      </dgm:t>
    </dgm:pt>
    <dgm:pt modelId="{E5A22398-2E8A-4819-8002-BAE0481F4A74}" type="sibTrans" cxnId="{D9343D5B-66BC-41DF-8D8C-4A2EE920DB1C}">
      <dgm:prSet/>
      <dgm:spPr/>
      <dgm:t>
        <a:bodyPr/>
        <a:lstStyle/>
        <a:p>
          <a:endParaRPr lang="en-US"/>
        </a:p>
      </dgm:t>
    </dgm:pt>
    <dgm:pt modelId="{1245BE0A-C7B9-47A2-AF7F-2FA09AB5FCCD}">
      <dgm:prSet phldrT="[Text]"/>
      <dgm:spPr/>
      <dgm:t>
        <a:bodyPr/>
        <a:lstStyle/>
        <a:p>
          <a:r>
            <a:rPr lang="en-US" b="1" dirty="0"/>
            <a:t>Separate Out Type Of Customer</a:t>
          </a:r>
        </a:p>
      </dgm:t>
    </dgm:pt>
    <dgm:pt modelId="{BB84A6C5-CC7F-4AD0-9189-BC5F2B29650E}" type="parTrans" cxnId="{96BF80D9-4832-4764-BA36-040B3ACCC1B6}">
      <dgm:prSet/>
      <dgm:spPr/>
      <dgm:t>
        <a:bodyPr/>
        <a:lstStyle/>
        <a:p>
          <a:endParaRPr lang="en-US"/>
        </a:p>
      </dgm:t>
    </dgm:pt>
    <dgm:pt modelId="{3003BD0B-5B3F-4307-ACBA-8E48FA81DE1B}" type="sibTrans" cxnId="{96BF80D9-4832-4764-BA36-040B3ACCC1B6}">
      <dgm:prSet/>
      <dgm:spPr/>
      <dgm:t>
        <a:bodyPr/>
        <a:lstStyle/>
        <a:p>
          <a:endParaRPr lang="en-US"/>
        </a:p>
      </dgm:t>
    </dgm:pt>
    <dgm:pt modelId="{B17156C4-67FB-48F8-B84B-89E3E1616D84}">
      <dgm:prSet phldrT="[Text]"/>
      <dgm:spPr/>
      <dgm:t>
        <a:bodyPr/>
        <a:lstStyle/>
        <a:p>
          <a:r>
            <a:rPr lang="en-US" b="1" dirty="0"/>
            <a:t>Create Your Responses w/Assumptive Close</a:t>
          </a:r>
        </a:p>
      </dgm:t>
    </dgm:pt>
    <dgm:pt modelId="{BF60D09C-57C8-46A6-A074-BFB7223637ED}" type="parTrans" cxnId="{544D5488-3D00-4360-B552-930851E21D83}">
      <dgm:prSet/>
      <dgm:spPr/>
      <dgm:t>
        <a:bodyPr/>
        <a:lstStyle/>
        <a:p>
          <a:endParaRPr lang="en-US"/>
        </a:p>
      </dgm:t>
    </dgm:pt>
    <dgm:pt modelId="{8A059D54-EB4B-4005-85E1-4FF750A9FB25}" type="sibTrans" cxnId="{544D5488-3D00-4360-B552-930851E21D83}">
      <dgm:prSet/>
      <dgm:spPr/>
      <dgm:t>
        <a:bodyPr/>
        <a:lstStyle/>
        <a:p>
          <a:endParaRPr lang="en-US"/>
        </a:p>
      </dgm:t>
    </dgm:pt>
    <dgm:pt modelId="{9C5AC61E-E003-4A94-8A59-4D3D5339BBAE}">
      <dgm:prSet phldrT="[Text]"/>
      <dgm:spPr/>
      <dgm:t>
        <a:bodyPr/>
        <a:lstStyle/>
        <a:p>
          <a:r>
            <a:rPr lang="en-US" b="1" dirty="0"/>
            <a:t>Create Your Basic Script Flow</a:t>
          </a:r>
        </a:p>
      </dgm:t>
    </dgm:pt>
    <dgm:pt modelId="{CA4F4AFC-C9E3-44BD-A34C-4C3759F688E0}" type="parTrans" cxnId="{D27C7B2A-B47A-4798-9C99-7ACC1240FAEE}">
      <dgm:prSet/>
      <dgm:spPr/>
      <dgm:t>
        <a:bodyPr/>
        <a:lstStyle/>
        <a:p>
          <a:endParaRPr lang="en-US"/>
        </a:p>
      </dgm:t>
    </dgm:pt>
    <dgm:pt modelId="{8FF0706D-C8D2-45FD-BC87-F3AD6FE4E255}" type="sibTrans" cxnId="{D27C7B2A-B47A-4798-9C99-7ACC1240FAEE}">
      <dgm:prSet/>
      <dgm:spPr/>
      <dgm:t>
        <a:bodyPr/>
        <a:lstStyle/>
        <a:p>
          <a:endParaRPr lang="en-US"/>
        </a:p>
      </dgm:t>
    </dgm:pt>
    <dgm:pt modelId="{CAD6FA00-3822-4C41-9FC4-1F97F1D383CC}" type="pres">
      <dgm:prSet presAssocID="{75B7F4A6-309D-4088-9E9F-E3B1439D5C4A}" presName="cycle" presStyleCnt="0">
        <dgm:presLayoutVars>
          <dgm:dir/>
          <dgm:resizeHandles val="exact"/>
        </dgm:presLayoutVars>
      </dgm:prSet>
      <dgm:spPr/>
    </dgm:pt>
    <dgm:pt modelId="{1ACB0643-53A5-418A-9E44-1BCDA05C6CD7}" type="pres">
      <dgm:prSet presAssocID="{022C3320-6CD8-4099-9B2D-4E51168D9FAB}" presName="node" presStyleLbl="node1" presStyleIdx="0" presStyleCnt="4">
        <dgm:presLayoutVars>
          <dgm:bulletEnabled val="1"/>
        </dgm:presLayoutVars>
      </dgm:prSet>
      <dgm:spPr/>
    </dgm:pt>
    <dgm:pt modelId="{4ECCA8D1-A4E0-4AC2-A477-31E4B91118C5}" type="pres">
      <dgm:prSet presAssocID="{E5A22398-2E8A-4819-8002-BAE0481F4A74}" presName="sibTrans" presStyleLbl="sibTrans2D1" presStyleIdx="0" presStyleCnt="4"/>
      <dgm:spPr/>
    </dgm:pt>
    <dgm:pt modelId="{CDC51E9A-89B8-48DF-9685-6FED069CEAAE}" type="pres">
      <dgm:prSet presAssocID="{E5A22398-2E8A-4819-8002-BAE0481F4A74}" presName="connectorText" presStyleLbl="sibTrans2D1" presStyleIdx="0" presStyleCnt="4"/>
      <dgm:spPr/>
    </dgm:pt>
    <dgm:pt modelId="{E6762DE7-E803-4A03-8045-DF1E9EF0806A}" type="pres">
      <dgm:prSet presAssocID="{1245BE0A-C7B9-47A2-AF7F-2FA09AB5FCCD}" presName="node" presStyleLbl="node1" presStyleIdx="1" presStyleCnt="4">
        <dgm:presLayoutVars>
          <dgm:bulletEnabled val="1"/>
        </dgm:presLayoutVars>
      </dgm:prSet>
      <dgm:spPr/>
    </dgm:pt>
    <dgm:pt modelId="{D8925AE4-DB17-44BB-B587-FD209B6A9FB9}" type="pres">
      <dgm:prSet presAssocID="{3003BD0B-5B3F-4307-ACBA-8E48FA81DE1B}" presName="sibTrans" presStyleLbl="sibTrans2D1" presStyleIdx="1" presStyleCnt="4"/>
      <dgm:spPr/>
    </dgm:pt>
    <dgm:pt modelId="{56D756E4-391B-41F4-9479-7EDA5F1B39B7}" type="pres">
      <dgm:prSet presAssocID="{3003BD0B-5B3F-4307-ACBA-8E48FA81DE1B}" presName="connectorText" presStyleLbl="sibTrans2D1" presStyleIdx="1" presStyleCnt="4"/>
      <dgm:spPr/>
    </dgm:pt>
    <dgm:pt modelId="{3A28E0F1-1AC2-439D-984D-948E66B01414}" type="pres">
      <dgm:prSet presAssocID="{B17156C4-67FB-48F8-B84B-89E3E1616D84}" presName="node" presStyleLbl="node1" presStyleIdx="2" presStyleCnt="4">
        <dgm:presLayoutVars>
          <dgm:bulletEnabled val="1"/>
        </dgm:presLayoutVars>
      </dgm:prSet>
      <dgm:spPr/>
    </dgm:pt>
    <dgm:pt modelId="{C11E8F0D-0755-40A8-8D99-E7BAF0C5ACF9}" type="pres">
      <dgm:prSet presAssocID="{8A059D54-EB4B-4005-85E1-4FF750A9FB25}" presName="sibTrans" presStyleLbl="sibTrans2D1" presStyleIdx="2" presStyleCnt="4"/>
      <dgm:spPr/>
    </dgm:pt>
    <dgm:pt modelId="{62EA6D03-B26C-49C5-9E66-8A7D652524FA}" type="pres">
      <dgm:prSet presAssocID="{8A059D54-EB4B-4005-85E1-4FF750A9FB25}" presName="connectorText" presStyleLbl="sibTrans2D1" presStyleIdx="2" presStyleCnt="4"/>
      <dgm:spPr/>
    </dgm:pt>
    <dgm:pt modelId="{FC8A6A05-CCBF-4ADD-B517-BE518EC48A8E}" type="pres">
      <dgm:prSet presAssocID="{9C5AC61E-E003-4A94-8A59-4D3D5339BBAE}" presName="node" presStyleLbl="node1" presStyleIdx="3" presStyleCnt="4">
        <dgm:presLayoutVars>
          <dgm:bulletEnabled val="1"/>
        </dgm:presLayoutVars>
      </dgm:prSet>
      <dgm:spPr/>
    </dgm:pt>
    <dgm:pt modelId="{DAF42466-C9B5-4C0A-93B9-FEABCA2D830E}" type="pres">
      <dgm:prSet presAssocID="{8FF0706D-C8D2-45FD-BC87-F3AD6FE4E255}" presName="sibTrans" presStyleLbl="sibTrans2D1" presStyleIdx="3" presStyleCnt="4"/>
      <dgm:spPr/>
    </dgm:pt>
    <dgm:pt modelId="{D927ABFF-74B6-4279-8DF2-F209FF30E007}" type="pres">
      <dgm:prSet presAssocID="{8FF0706D-C8D2-45FD-BC87-F3AD6FE4E255}" presName="connectorText" presStyleLbl="sibTrans2D1" presStyleIdx="3" presStyleCnt="4"/>
      <dgm:spPr/>
    </dgm:pt>
  </dgm:ptLst>
  <dgm:cxnLst>
    <dgm:cxn modelId="{33080A0C-4C31-445F-8FCF-47E1A926891C}" type="presOf" srcId="{8FF0706D-C8D2-45FD-BC87-F3AD6FE4E255}" destId="{D927ABFF-74B6-4279-8DF2-F209FF30E007}" srcOrd="1" destOrd="0" presId="urn:microsoft.com/office/officeart/2005/8/layout/cycle2"/>
    <dgm:cxn modelId="{F0927810-3183-4A4D-94C3-8ACF6DA04481}" type="presOf" srcId="{1245BE0A-C7B9-47A2-AF7F-2FA09AB5FCCD}" destId="{E6762DE7-E803-4A03-8045-DF1E9EF0806A}" srcOrd="0" destOrd="0" presId="urn:microsoft.com/office/officeart/2005/8/layout/cycle2"/>
    <dgm:cxn modelId="{8CF8F011-0F28-469D-97FF-7BE1CB4BD7BE}" type="presOf" srcId="{E5A22398-2E8A-4819-8002-BAE0481F4A74}" destId="{CDC51E9A-89B8-48DF-9685-6FED069CEAAE}" srcOrd="1" destOrd="0" presId="urn:microsoft.com/office/officeart/2005/8/layout/cycle2"/>
    <dgm:cxn modelId="{187B9D22-65E1-40EF-8E88-011FC38DA516}" type="presOf" srcId="{022C3320-6CD8-4099-9B2D-4E51168D9FAB}" destId="{1ACB0643-53A5-418A-9E44-1BCDA05C6CD7}" srcOrd="0" destOrd="0" presId="urn:microsoft.com/office/officeart/2005/8/layout/cycle2"/>
    <dgm:cxn modelId="{D27C7B2A-B47A-4798-9C99-7ACC1240FAEE}" srcId="{75B7F4A6-309D-4088-9E9F-E3B1439D5C4A}" destId="{9C5AC61E-E003-4A94-8A59-4D3D5339BBAE}" srcOrd="3" destOrd="0" parTransId="{CA4F4AFC-C9E3-44BD-A34C-4C3759F688E0}" sibTransId="{8FF0706D-C8D2-45FD-BC87-F3AD6FE4E255}"/>
    <dgm:cxn modelId="{A955253C-5E1D-45A1-AB55-A8CAA23C389E}" type="presOf" srcId="{3003BD0B-5B3F-4307-ACBA-8E48FA81DE1B}" destId="{D8925AE4-DB17-44BB-B587-FD209B6A9FB9}" srcOrd="0" destOrd="0" presId="urn:microsoft.com/office/officeart/2005/8/layout/cycle2"/>
    <dgm:cxn modelId="{D9343D5B-66BC-41DF-8D8C-4A2EE920DB1C}" srcId="{75B7F4A6-309D-4088-9E9F-E3B1439D5C4A}" destId="{022C3320-6CD8-4099-9B2D-4E51168D9FAB}" srcOrd="0" destOrd="0" parTransId="{DED4E049-1B83-4139-AF05-CD020D8F3AF2}" sibTransId="{E5A22398-2E8A-4819-8002-BAE0481F4A74}"/>
    <dgm:cxn modelId="{461B4746-1DA8-49B9-88A3-3FA9BF5D8934}" type="presOf" srcId="{75B7F4A6-309D-4088-9E9F-E3B1439D5C4A}" destId="{CAD6FA00-3822-4C41-9FC4-1F97F1D383CC}" srcOrd="0" destOrd="0" presId="urn:microsoft.com/office/officeart/2005/8/layout/cycle2"/>
    <dgm:cxn modelId="{F193C87F-AA0C-48AF-9F80-9F8B23495B27}" type="presOf" srcId="{3003BD0B-5B3F-4307-ACBA-8E48FA81DE1B}" destId="{56D756E4-391B-41F4-9479-7EDA5F1B39B7}" srcOrd="1" destOrd="0" presId="urn:microsoft.com/office/officeart/2005/8/layout/cycle2"/>
    <dgm:cxn modelId="{544D5488-3D00-4360-B552-930851E21D83}" srcId="{75B7F4A6-309D-4088-9E9F-E3B1439D5C4A}" destId="{B17156C4-67FB-48F8-B84B-89E3E1616D84}" srcOrd="2" destOrd="0" parTransId="{BF60D09C-57C8-46A6-A074-BFB7223637ED}" sibTransId="{8A059D54-EB4B-4005-85E1-4FF750A9FB25}"/>
    <dgm:cxn modelId="{DC5B618C-999A-4DD9-A139-5C5F13480BF2}" type="presOf" srcId="{B17156C4-67FB-48F8-B84B-89E3E1616D84}" destId="{3A28E0F1-1AC2-439D-984D-948E66B01414}" srcOrd="0" destOrd="0" presId="urn:microsoft.com/office/officeart/2005/8/layout/cycle2"/>
    <dgm:cxn modelId="{E33884C9-FCFC-445B-8949-937051B21715}" type="presOf" srcId="{8A059D54-EB4B-4005-85E1-4FF750A9FB25}" destId="{62EA6D03-B26C-49C5-9E66-8A7D652524FA}" srcOrd="1" destOrd="0" presId="urn:microsoft.com/office/officeart/2005/8/layout/cycle2"/>
    <dgm:cxn modelId="{54D346D1-CE23-4FAF-861E-BE12108FABE6}" type="presOf" srcId="{E5A22398-2E8A-4819-8002-BAE0481F4A74}" destId="{4ECCA8D1-A4E0-4AC2-A477-31E4B91118C5}" srcOrd="0" destOrd="0" presId="urn:microsoft.com/office/officeart/2005/8/layout/cycle2"/>
    <dgm:cxn modelId="{96BF80D9-4832-4764-BA36-040B3ACCC1B6}" srcId="{75B7F4A6-309D-4088-9E9F-E3B1439D5C4A}" destId="{1245BE0A-C7B9-47A2-AF7F-2FA09AB5FCCD}" srcOrd="1" destOrd="0" parTransId="{BB84A6C5-CC7F-4AD0-9189-BC5F2B29650E}" sibTransId="{3003BD0B-5B3F-4307-ACBA-8E48FA81DE1B}"/>
    <dgm:cxn modelId="{AA29D0DE-17EF-44C3-9A54-4DA7CD666BA4}" type="presOf" srcId="{9C5AC61E-E003-4A94-8A59-4D3D5339BBAE}" destId="{FC8A6A05-CCBF-4ADD-B517-BE518EC48A8E}" srcOrd="0" destOrd="0" presId="urn:microsoft.com/office/officeart/2005/8/layout/cycle2"/>
    <dgm:cxn modelId="{C3C963E1-75D9-4495-91B7-86CFEC6B3A05}" type="presOf" srcId="{8A059D54-EB4B-4005-85E1-4FF750A9FB25}" destId="{C11E8F0D-0755-40A8-8D99-E7BAF0C5ACF9}" srcOrd="0" destOrd="0" presId="urn:microsoft.com/office/officeart/2005/8/layout/cycle2"/>
    <dgm:cxn modelId="{22C328E4-3873-4E45-A881-5A257EAB1056}" type="presOf" srcId="{8FF0706D-C8D2-45FD-BC87-F3AD6FE4E255}" destId="{DAF42466-C9B5-4C0A-93B9-FEABCA2D830E}" srcOrd="0" destOrd="0" presId="urn:microsoft.com/office/officeart/2005/8/layout/cycle2"/>
    <dgm:cxn modelId="{0473CCE1-FAFF-4629-A906-B4291563D60F}" type="presParOf" srcId="{CAD6FA00-3822-4C41-9FC4-1F97F1D383CC}" destId="{1ACB0643-53A5-418A-9E44-1BCDA05C6CD7}" srcOrd="0" destOrd="0" presId="urn:microsoft.com/office/officeart/2005/8/layout/cycle2"/>
    <dgm:cxn modelId="{394762E1-9F23-4095-9F28-B477325C7DF1}" type="presParOf" srcId="{CAD6FA00-3822-4C41-9FC4-1F97F1D383CC}" destId="{4ECCA8D1-A4E0-4AC2-A477-31E4B91118C5}" srcOrd="1" destOrd="0" presId="urn:microsoft.com/office/officeart/2005/8/layout/cycle2"/>
    <dgm:cxn modelId="{2C00A917-643B-4471-8B6C-8840074558F5}" type="presParOf" srcId="{4ECCA8D1-A4E0-4AC2-A477-31E4B91118C5}" destId="{CDC51E9A-89B8-48DF-9685-6FED069CEAAE}" srcOrd="0" destOrd="0" presId="urn:microsoft.com/office/officeart/2005/8/layout/cycle2"/>
    <dgm:cxn modelId="{A1858F94-4400-4D8A-B3B8-C98C630B2D5D}" type="presParOf" srcId="{CAD6FA00-3822-4C41-9FC4-1F97F1D383CC}" destId="{E6762DE7-E803-4A03-8045-DF1E9EF0806A}" srcOrd="2" destOrd="0" presId="urn:microsoft.com/office/officeart/2005/8/layout/cycle2"/>
    <dgm:cxn modelId="{488E9AC9-1E9C-4D4B-A135-9E8D1F25B8D0}" type="presParOf" srcId="{CAD6FA00-3822-4C41-9FC4-1F97F1D383CC}" destId="{D8925AE4-DB17-44BB-B587-FD209B6A9FB9}" srcOrd="3" destOrd="0" presId="urn:microsoft.com/office/officeart/2005/8/layout/cycle2"/>
    <dgm:cxn modelId="{30DEA553-BCDA-4FD3-B1DE-939DF2863B2D}" type="presParOf" srcId="{D8925AE4-DB17-44BB-B587-FD209B6A9FB9}" destId="{56D756E4-391B-41F4-9479-7EDA5F1B39B7}" srcOrd="0" destOrd="0" presId="urn:microsoft.com/office/officeart/2005/8/layout/cycle2"/>
    <dgm:cxn modelId="{56EC18FB-DA9E-42FB-BA1C-1679638F1966}" type="presParOf" srcId="{CAD6FA00-3822-4C41-9FC4-1F97F1D383CC}" destId="{3A28E0F1-1AC2-439D-984D-948E66B01414}" srcOrd="4" destOrd="0" presId="urn:microsoft.com/office/officeart/2005/8/layout/cycle2"/>
    <dgm:cxn modelId="{CFB78C75-6A9A-4540-8ED6-71CCDE16A468}" type="presParOf" srcId="{CAD6FA00-3822-4C41-9FC4-1F97F1D383CC}" destId="{C11E8F0D-0755-40A8-8D99-E7BAF0C5ACF9}" srcOrd="5" destOrd="0" presId="urn:microsoft.com/office/officeart/2005/8/layout/cycle2"/>
    <dgm:cxn modelId="{71E02CFC-F408-493A-B8E8-53BAB6657A10}" type="presParOf" srcId="{C11E8F0D-0755-40A8-8D99-E7BAF0C5ACF9}" destId="{62EA6D03-B26C-49C5-9E66-8A7D652524FA}" srcOrd="0" destOrd="0" presId="urn:microsoft.com/office/officeart/2005/8/layout/cycle2"/>
    <dgm:cxn modelId="{92AE8E96-2AF8-4D43-AA0C-B86E3CBA64BD}" type="presParOf" srcId="{CAD6FA00-3822-4C41-9FC4-1F97F1D383CC}" destId="{FC8A6A05-CCBF-4ADD-B517-BE518EC48A8E}" srcOrd="6" destOrd="0" presId="urn:microsoft.com/office/officeart/2005/8/layout/cycle2"/>
    <dgm:cxn modelId="{4372E137-310E-4304-A036-2C9238FC1725}" type="presParOf" srcId="{CAD6FA00-3822-4C41-9FC4-1F97F1D383CC}" destId="{DAF42466-C9B5-4C0A-93B9-FEABCA2D830E}" srcOrd="7" destOrd="0" presId="urn:microsoft.com/office/officeart/2005/8/layout/cycle2"/>
    <dgm:cxn modelId="{133BE35B-67EE-4046-9B1E-7AD7F7613D24}" type="presParOf" srcId="{DAF42466-C9B5-4C0A-93B9-FEABCA2D830E}" destId="{D927ABFF-74B6-4279-8DF2-F209FF30E007}"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B0643-53A5-418A-9E44-1BCDA05C6CD7}">
      <dsp:nvSpPr>
        <dsp:cNvPr id="0" name=""/>
        <dsp:cNvSpPr/>
      </dsp:nvSpPr>
      <dsp:spPr>
        <a:xfrm>
          <a:off x="2930735" y="1192"/>
          <a:ext cx="1326728" cy="1326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Identify Common Questions</a:t>
          </a:r>
        </a:p>
      </dsp:txBody>
      <dsp:txXfrm>
        <a:off x="3125030" y="195487"/>
        <a:ext cx="938138" cy="938138"/>
      </dsp:txXfrm>
    </dsp:sp>
    <dsp:sp modelId="{4ECCA8D1-A4E0-4AC2-A477-31E4B91118C5}">
      <dsp:nvSpPr>
        <dsp:cNvPr id="0" name=""/>
        <dsp:cNvSpPr/>
      </dsp:nvSpPr>
      <dsp:spPr>
        <a:xfrm rot="2700000">
          <a:off x="4115014" y="1137848"/>
          <a:ext cx="352523" cy="44777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130502" y="1190011"/>
        <a:ext cx="246766" cy="268662"/>
      </dsp:txXfrm>
    </dsp:sp>
    <dsp:sp modelId="{E6762DE7-E803-4A03-8045-DF1E9EF0806A}">
      <dsp:nvSpPr>
        <dsp:cNvPr id="0" name=""/>
        <dsp:cNvSpPr/>
      </dsp:nvSpPr>
      <dsp:spPr>
        <a:xfrm>
          <a:off x="4339198" y="1409655"/>
          <a:ext cx="1326728" cy="1326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Separate Out Type Of Customer</a:t>
          </a:r>
        </a:p>
      </dsp:txBody>
      <dsp:txXfrm>
        <a:off x="4533493" y="1603950"/>
        <a:ext cx="938138" cy="938138"/>
      </dsp:txXfrm>
    </dsp:sp>
    <dsp:sp modelId="{D8925AE4-DB17-44BB-B587-FD209B6A9FB9}">
      <dsp:nvSpPr>
        <dsp:cNvPr id="0" name=""/>
        <dsp:cNvSpPr/>
      </dsp:nvSpPr>
      <dsp:spPr>
        <a:xfrm rot="8100000">
          <a:off x="4129124" y="2546310"/>
          <a:ext cx="352523" cy="44777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219393" y="2598473"/>
        <a:ext cx="246766" cy="268662"/>
      </dsp:txXfrm>
    </dsp:sp>
    <dsp:sp modelId="{3A28E0F1-1AC2-439D-984D-948E66B01414}">
      <dsp:nvSpPr>
        <dsp:cNvPr id="0" name=""/>
        <dsp:cNvSpPr/>
      </dsp:nvSpPr>
      <dsp:spPr>
        <a:xfrm>
          <a:off x="2930735" y="2818117"/>
          <a:ext cx="1326728" cy="1326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Create Your Responses w/Assumptive Close</a:t>
          </a:r>
        </a:p>
      </dsp:txBody>
      <dsp:txXfrm>
        <a:off x="3125030" y="3012412"/>
        <a:ext cx="938138" cy="938138"/>
      </dsp:txXfrm>
    </dsp:sp>
    <dsp:sp modelId="{C11E8F0D-0755-40A8-8D99-E7BAF0C5ACF9}">
      <dsp:nvSpPr>
        <dsp:cNvPr id="0" name=""/>
        <dsp:cNvSpPr/>
      </dsp:nvSpPr>
      <dsp:spPr>
        <a:xfrm rot="13500000">
          <a:off x="2720662" y="2560420"/>
          <a:ext cx="352523" cy="44777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810931" y="2687365"/>
        <a:ext cx="246766" cy="268662"/>
      </dsp:txXfrm>
    </dsp:sp>
    <dsp:sp modelId="{FC8A6A05-CCBF-4ADD-B517-BE518EC48A8E}">
      <dsp:nvSpPr>
        <dsp:cNvPr id="0" name=""/>
        <dsp:cNvSpPr/>
      </dsp:nvSpPr>
      <dsp:spPr>
        <a:xfrm>
          <a:off x="1522273" y="1409655"/>
          <a:ext cx="1326728" cy="1326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Create Your Basic Script Flow</a:t>
          </a:r>
        </a:p>
      </dsp:txBody>
      <dsp:txXfrm>
        <a:off x="1716568" y="1603950"/>
        <a:ext cx="938138" cy="938138"/>
      </dsp:txXfrm>
    </dsp:sp>
    <dsp:sp modelId="{DAF42466-C9B5-4C0A-93B9-FEABCA2D830E}">
      <dsp:nvSpPr>
        <dsp:cNvPr id="0" name=""/>
        <dsp:cNvSpPr/>
      </dsp:nvSpPr>
      <dsp:spPr>
        <a:xfrm rot="18900000">
          <a:off x="2706552" y="1151957"/>
          <a:ext cx="352523" cy="44777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722040" y="1278902"/>
        <a:ext cx="246766" cy="26866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4/5/2023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4/5/2023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Our focus today is on how you can better your best with all things Call Center!  Whether you have a small shop with only 1 person answering the phones or you have a handful of people answering the phones, we can all agree that your ultimate goal is to grow your business.  What does that mean</a:t>
            </a:r>
            <a:r>
              <a:rPr lang="en-US" sz="18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only will you need more technicians out in the field supporting your customers but also you</a:t>
            </a:r>
            <a:r>
              <a:rPr lang="en-US" sz="18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ll need more associates answering the phones.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Things We</a:t>
            </a:r>
            <a:r>
              <a:rPr lang="en-US" sz="1800" b="1" u="sng"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b="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ll Be Reviewing Today: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you find A+ Team Members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Tips to ease the pain of onboarding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to build out scripting, FAQ</a:t>
            </a:r>
            <a:r>
              <a:rPr lang="en-US" sz="18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 and Rebuttals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Learning about how to build out Call Center KPI</a:t>
            </a:r>
            <a:r>
              <a:rPr lang="en-US" sz="18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Measuring and Coaching to improve performance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last but not least, how to proactively plan for call volume</a:t>
            </a:r>
          </a:p>
          <a:p>
            <a:pPr marL="342900" marR="0" lvl="0" indent="-342900">
              <a:lnSpc>
                <a:spcPct val="107000"/>
              </a:lnSpc>
              <a:spcBef>
                <a:spcPts val="0"/>
              </a:spcBef>
              <a:spcAft>
                <a:spcPts val="0"/>
              </a:spcAft>
              <a:buFont typeface="Arial" panose="020B0604020202020204" pitchFamily="34" charset="0"/>
              <a:buChar char="•"/>
              <a:tabLst>
                <a:tab pos="457200" algn="l"/>
              </a:tabLst>
            </a:pPr>
            <a:endPar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 often we start our work day off with looking at all the stuff we need to get done in a day to WORK ON THE BUSINESS and then the emails and phone calls start coming in.  We jump into </a:t>
            </a:r>
            <a:r>
              <a:rPr lang="en-US" sz="18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FIREFIGHTING MODE</a:t>
            </a:r>
            <a:r>
              <a:rPr lang="en-US" sz="18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by the end of the day we never worked on how to work on </a:t>
            </a:r>
            <a:r>
              <a:rPr lang="en-US" sz="18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FIRE PREVENTION</a:t>
            </a:r>
            <a:r>
              <a:rPr lang="en-US" sz="18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 want to THANK YOU for giving up some time out of your busy day so you can work ON THE BUSINESS.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2</a:t>
            </a:fld>
            <a:endParaRPr lang="en-US"/>
          </a:p>
        </p:txBody>
      </p:sp>
    </p:spTree>
    <p:extLst>
      <p:ext uri="{BB962C8B-B14F-4D97-AF65-F5344CB8AC3E}">
        <p14:creationId xmlns:p14="http://schemas.microsoft.com/office/powerpoint/2010/main" val="1707978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I could get 2 volunteers to play reading parts.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person will read the Questions section and one will read the hiring manager things to note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Crystal-If you can watch the hands and pick the first 2 team members!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Homework assignment-Page 9 For You And Your Employees</a:t>
            </a: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14</a:t>
            </a:fld>
            <a:endParaRPr lang="en-US"/>
          </a:p>
        </p:txBody>
      </p:sp>
    </p:spTree>
    <p:extLst>
      <p:ext uri="{BB962C8B-B14F-4D97-AF65-F5344CB8AC3E}">
        <p14:creationId xmlns:p14="http://schemas.microsoft.com/office/powerpoint/2010/main" val="1035991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time for another activity.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During this activity, everyone will stay on this zoom group, but they will mute their mic.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Turn to page 11 of your workbook</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Write down your customer questions/requests into 2 separate groups (1=Customer Leads/Potential Jobs &amp; 1=Existing customers with questions).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silent study activity is scheduled for 10 minutes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Any questions before we begin?</a:t>
            </a:r>
          </a:p>
          <a:p>
            <a:endParaRPr lang="en-US" dirty="0"/>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15</a:t>
            </a:fld>
            <a:endParaRPr lang="en-US"/>
          </a:p>
        </p:txBody>
      </p:sp>
    </p:spTree>
    <p:extLst>
      <p:ext uri="{BB962C8B-B14F-4D97-AF65-F5344CB8AC3E}">
        <p14:creationId xmlns:p14="http://schemas.microsoft.com/office/powerpoint/2010/main" val="1802528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script flow is typically an 8 step process.  Most companies run into problems because they skip so many valuable steps.  This section of the webinar will be focusing on how you lose call control and how you can gain it back.</a:t>
            </a:r>
          </a:p>
          <a:p>
            <a:r>
              <a:rPr lang="en-US" dirty="0"/>
              <a:t>-Losing call control generally happens at the beginning of the call when you ask ‘How Can I Help You’ and then you go straight into answering the customers questions.</a:t>
            </a:r>
          </a:p>
          <a:p>
            <a:r>
              <a:rPr lang="en-US" dirty="0"/>
              <a:t>-Raise your hand if you have challenges overcoming giving price?</a:t>
            </a:r>
          </a:p>
          <a:p>
            <a:r>
              <a:rPr lang="en-US" dirty="0"/>
              <a:t>-Raise your hand if you have challenges with customers giving you the ‘I’ll call you back’</a:t>
            </a:r>
          </a:p>
          <a:p>
            <a:endParaRPr lang="en-US" dirty="0"/>
          </a:p>
          <a:p>
            <a:r>
              <a:rPr lang="en-US" dirty="0"/>
              <a:t>The DANGER ZONE is directly after you ask ‘How Can I Help You’.  Everything you do should be done consciously and with intent.  If you don’t follow the basic 8 steps, you are losing potential revenue from </a:t>
            </a:r>
            <a:r>
              <a:rPr lang="en-US" dirty="0" err="1"/>
              <a:t>unbooked</a:t>
            </a:r>
            <a:r>
              <a:rPr lang="en-US" dirty="0"/>
              <a:t> jobs.</a:t>
            </a:r>
          </a:p>
          <a:p>
            <a:endParaRPr lang="en-US" dirty="0"/>
          </a:p>
          <a:p>
            <a:r>
              <a:rPr lang="en-US" dirty="0"/>
              <a:t>Let’s jump into what this sounds like (next page) </a:t>
            </a:r>
          </a:p>
        </p:txBody>
      </p:sp>
      <p:sp>
        <p:nvSpPr>
          <p:cNvPr id="4" name="Slide Number Placeholder 3"/>
          <p:cNvSpPr>
            <a:spLocks noGrp="1"/>
          </p:cNvSpPr>
          <p:nvPr>
            <p:ph type="sldNum" sz="quarter" idx="5"/>
          </p:nvPr>
        </p:nvSpPr>
        <p:spPr/>
        <p:txBody>
          <a:bodyPr/>
          <a:lstStyle/>
          <a:p>
            <a:fld id="{9555D449-B875-4B8D-8E66-224D27E54C9A}" type="slidenum">
              <a:rPr lang="en-US" smtClean="0"/>
              <a:t>16</a:t>
            </a:fld>
            <a:endParaRPr lang="en-US"/>
          </a:p>
        </p:txBody>
      </p:sp>
    </p:spTree>
    <p:extLst>
      <p:ext uri="{BB962C8B-B14F-4D97-AF65-F5344CB8AC3E}">
        <p14:creationId xmlns:p14="http://schemas.microsoft.com/office/powerpoint/2010/main" val="416181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 and I are going to do a quick role play.  Keep in mind any pricing given or questions asks are very general.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Crystal will be the customer and I’ll be the agent</a:t>
            </a: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17</a:t>
            </a:fld>
            <a:endParaRPr lang="en-US"/>
          </a:p>
        </p:txBody>
      </p:sp>
    </p:spTree>
    <p:extLst>
      <p:ext uri="{BB962C8B-B14F-4D97-AF65-F5344CB8AC3E}">
        <p14:creationId xmlns:p14="http://schemas.microsoft.com/office/powerpoint/2010/main" val="1368050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Crystal and I are going to do a quick role play.  Keep in mind any pricing given or questions asks are very general.</a:t>
            </a:r>
          </a:p>
          <a:p>
            <a:endParaRPr lang="en-US" dirty="0"/>
          </a:p>
          <a:p>
            <a:r>
              <a:rPr lang="en-US" dirty="0"/>
              <a:t>Crystal will be the customer and I’ll be the agent</a:t>
            </a:r>
          </a:p>
        </p:txBody>
      </p:sp>
      <p:sp>
        <p:nvSpPr>
          <p:cNvPr id="4" name="Slide Number Placeholder 3"/>
          <p:cNvSpPr>
            <a:spLocks noGrp="1"/>
          </p:cNvSpPr>
          <p:nvPr>
            <p:ph type="sldNum" sz="quarter" idx="5"/>
          </p:nvPr>
        </p:nvSpPr>
        <p:spPr/>
        <p:txBody>
          <a:bodyPr/>
          <a:lstStyle/>
          <a:p>
            <a:fld id="{9555D449-B875-4B8D-8E66-224D27E54C9A}" type="slidenum">
              <a:rPr lang="en-US" smtClean="0"/>
              <a:t>18</a:t>
            </a:fld>
            <a:endParaRPr lang="en-US"/>
          </a:p>
        </p:txBody>
      </p:sp>
    </p:spTree>
    <p:extLst>
      <p:ext uri="{BB962C8B-B14F-4D97-AF65-F5344CB8AC3E}">
        <p14:creationId xmlns:p14="http://schemas.microsoft.com/office/powerpoint/2010/main" val="90822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Opening=Brand the call, announce yourself and ask for the callers name (I call this the name game).  It’s important that all 3 components are represented in part 1</a:t>
            </a:r>
          </a:p>
          <a:p>
            <a:r>
              <a:rPr lang="en-US" dirty="0"/>
              <a:t>Discovery=Repeat customer name (you are acknowledging them) and ask them how you can help them </a:t>
            </a:r>
          </a:p>
          <a:p>
            <a:r>
              <a:rPr lang="en-US" dirty="0"/>
              <a:t>Empathy=(when applicable) let them know you’re sorry to hear they’re having problems with their garage door</a:t>
            </a:r>
          </a:p>
          <a:p>
            <a:r>
              <a:rPr lang="en-US" dirty="0"/>
              <a:t>Appreciation=Show your potential customer appreciation, they could have called anyone but they called you</a:t>
            </a:r>
          </a:p>
          <a:p>
            <a:r>
              <a:rPr lang="en-US" dirty="0"/>
              <a:t>Customer Type/New vs. Existing:  Find out if they’ve ever used your services before.  It never hurts to offer a 2</a:t>
            </a:r>
            <a:r>
              <a:rPr lang="en-US" baseline="30000" dirty="0"/>
              <a:t>nd</a:t>
            </a:r>
            <a:r>
              <a:rPr lang="en-US" dirty="0"/>
              <a:t> appreciation statement.  Also if you have any spiffs you give to new customers, now is when you can let them know (help reduce cancellations)</a:t>
            </a:r>
          </a:p>
          <a:p>
            <a:r>
              <a:rPr lang="en-US" dirty="0"/>
              <a:t>Timing=Find out when they are looking for you to come out.  If you’re tight on capacity remember that it may not be urgent for them and you can use this to prioritize your jobs</a:t>
            </a:r>
          </a:p>
          <a:p>
            <a:r>
              <a:rPr lang="en-US" dirty="0"/>
              <a:t>Location=Take a look at your capacity based on their location</a:t>
            </a: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19</a:t>
            </a:fld>
            <a:endParaRPr lang="en-US"/>
          </a:p>
        </p:txBody>
      </p:sp>
    </p:spTree>
    <p:extLst>
      <p:ext uri="{BB962C8B-B14F-4D97-AF65-F5344CB8AC3E}">
        <p14:creationId xmlns:p14="http://schemas.microsoft.com/office/powerpoint/2010/main" val="529342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group activity, we’re looking for 6 volunteers.  3 will be playing the role of agent and 3 will be playing the role of customer.  </a:t>
            </a:r>
          </a:p>
          <a:p>
            <a:r>
              <a:rPr lang="en-US" dirty="0"/>
              <a:t>Crystal will be randomly picking if we don’t get 6 volunteers.</a:t>
            </a:r>
          </a:p>
          <a:p>
            <a:r>
              <a:rPr lang="en-US" dirty="0"/>
              <a:t>-Customer  role will pull their questions off of page 11 from workbook (if another agent has already used a question, then pick another one)</a:t>
            </a:r>
          </a:p>
          <a:p>
            <a:r>
              <a:rPr lang="en-US" dirty="0"/>
              <a:t>-Agent role- can us the page we will keep up to help them stay on track or they can refer to page 13 of their workbook</a:t>
            </a:r>
          </a:p>
        </p:txBody>
      </p:sp>
      <p:sp>
        <p:nvSpPr>
          <p:cNvPr id="4" name="Slide Number Placeholder 3"/>
          <p:cNvSpPr>
            <a:spLocks noGrp="1"/>
          </p:cNvSpPr>
          <p:nvPr>
            <p:ph type="sldNum" sz="quarter" idx="5"/>
          </p:nvPr>
        </p:nvSpPr>
        <p:spPr/>
        <p:txBody>
          <a:bodyPr/>
          <a:lstStyle/>
          <a:p>
            <a:fld id="{9555D449-B875-4B8D-8E66-224D27E54C9A}" type="slidenum">
              <a:rPr lang="en-US" smtClean="0"/>
              <a:t>20</a:t>
            </a:fld>
            <a:endParaRPr lang="en-US"/>
          </a:p>
        </p:txBody>
      </p:sp>
    </p:spTree>
    <p:extLst>
      <p:ext uri="{BB962C8B-B14F-4D97-AF65-F5344CB8AC3E}">
        <p14:creationId xmlns:p14="http://schemas.microsoft.com/office/powerpoint/2010/main" val="886197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things to remember:</a:t>
            </a:r>
          </a:p>
          <a:p>
            <a:r>
              <a:rPr lang="en-US" dirty="0"/>
              <a:t>1.) Connect with your customer</a:t>
            </a:r>
          </a:p>
          <a:p>
            <a:r>
              <a:rPr lang="en-US" dirty="0"/>
              <a:t>2.) Maintain Call Control</a:t>
            </a:r>
          </a:p>
          <a:p>
            <a:r>
              <a:rPr lang="en-US" dirty="0"/>
              <a:t>3.) Use assumptive close questions (when are you looking for us to come out)</a:t>
            </a:r>
          </a:p>
          <a:p>
            <a:r>
              <a:rPr lang="en-US" dirty="0"/>
              <a:t>4.) Be prepared to have to overcome objections with appropriate rebuttals that also include an assumptive close</a:t>
            </a:r>
          </a:p>
          <a:p>
            <a:endParaRPr lang="en-US" dirty="0"/>
          </a:p>
          <a:p>
            <a:r>
              <a:rPr lang="en-US" dirty="0"/>
              <a:t>There is a lengthy PowerPoint presentation script flow that includes FAQ’s and Rebuttals posted to the GDF site</a:t>
            </a:r>
          </a:p>
        </p:txBody>
      </p:sp>
      <p:sp>
        <p:nvSpPr>
          <p:cNvPr id="4" name="Slide Number Placeholder 3"/>
          <p:cNvSpPr>
            <a:spLocks noGrp="1"/>
          </p:cNvSpPr>
          <p:nvPr>
            <p:ph type="sldNum" sz="quarter" idx="5"/>
          </p:nvPr>
        </p:nvSpPr>
        <p:spPr/>
        <p:txBody>
          <a:bodyPr/>
          <a:lstStyle/>
          <a:p>
            <a:fld id="{9555D449-B875-4B8D-8E66-224D27E54C9A}" type="slidenum">
              <a:rPr lang="en-US" smtClean="0"/>
              <a:t>21</a:t>
            </a:fld>
            <a:endParaRPr lang="en-US"/>
          </a:p>
        </p:txBody>
      </p:sp>
    </p:spTree>
    <p:extLst>
      <p:ext uri="{BB962C8B-B14F-4D97-AF65-F5344CB8AC3E}">
        <p14:creationId xmlns:p14="http://schemas.microsoft.com/office/powerpoint/2010/main" val="2058601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Crystal and I are going to do a quick role play.  Keep in mind any pricing given or questions asks are very general.</a:t>
            </a:r>
          </a:p>
          <a:p>
            <a:endParaRPr lang="en-US" dirty="0"/>
          </a:p>
          <a:p>
            <a:r>
              <a:rPr lang="en-US" dirty="0"/>
              <a:t>Crystal will be the customer and I’ll be the agent</a:t>
            </a:r>
          </a:p>
        </p:txBody>
      </p:sp>
      <p:sp>
        <p:nvSpPr>
          <p:cNvPr id="4" name="Slide Number Placeholder 3"/>
          <p:cNvSpPr>
            <a:spLocks noGrp="1"/>
          </p:cNvSpPr>
          <p:nvPr>
            <p:ph type="sldNum" sz="quarter" idx="5"/>
          </p:nvPr>
        </p:nvSpPr>
        <p:spPr/>
        <p:txBody>
          <a:bodyPr/>
          <a:lstStyle/>
          <a:p>
            <a:fld id="{9555D449-B875-4B8D-8E66-224D27E54C9A}" type="slidenum">
              <a:rPr lang="en-US" smtClean="0"/>
              <a:t>22</a:t>
            </a:fld>
            <a:endParaRPr lang="en-US"/>
          </a:p>
        </p:txBody>
      </p:sp>
    </p:spTree>
    <p:extLst>
      <p:ext uri="{BB962C8B-B14F-4D97-AF65-F5344CB8AC3E}">
        <p14:creationId xmlns:p14="http://schemas.microsoft.com/office/powerpoint/2010/main" val="1700669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all GDF members to share any rebuttals they may use to overcome objections.  After this session, Crystal will start a group email and we encourage you to share your Rebuttals.  Sharing is caring!!!</a:t>
            </a:r>
          </a:p>
        </p:txBody>
      </p:sp>
      <p:sp>
        <p:nvSpPr>
          <p:cNvPr id="4" name="Slide Number Placeholder 3"/>
          <p:cNvSpPr>
            <a:spLocks noGrp="1"/>
          </p:cNvSpPr>
          <p:nvPr>
            <p:ph type="sldNum" sz="quarter" idx="5"/>
          </p:nvPr>
        </p:nvSpPr>
        <p:spPr/>
        <p:txBody>
          <a:bodyPr/>
          <a:lstStyle/>
          <a:p>
            <a:fld id="{9555D449-B875-4B8D-8E66-224D27E54C9A}" type="slidenum">
              <a:rPr lang="en-US" smtClean="0"/>
              <a:t>23</a:t>
            </a:fld>
            <a:endParaRPr lang="en-US"/>
          </a:p>
        </p:txBody>
      </p:sp>
    </p:spTree>
    <p:extLst>
      <p:ext uri="{BB962C8B-B14F-4D97-AF65-F5344CB8AC3E}">
        <p14:creationId xmlns:p14="http://schemas.microsoft.com/office/powerpoint/2010/main" val="273750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18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like to hear from our GDF Members!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rPr>
              <a:t>Who wants to share an example of </a:t>
            </a:r>
            <a:r>
              <a:rPr lang="en-US" sz="1800" kern="1200" dirty="0">
                <a:solidFill>
                  <a:srgbClr val="000000"/>
                </a:solidFill>
                <a:effectLst/>
                <a:latin typeface="Franklin Gothic Medium" panose="020B0603020102020204" pitchFamily="34" charset="0"/>
                <a:ea typeface="Times New Roman" panose="02020603050405020304" pitchFamily="18" charset="0"/>
              </a:rPr>
              <a:t>‘</a:t>
            </a:r>
            <a:r>
              <a:rPr lang="en-US" sz="1800" kern="1200" dirty="0">
                <a:solidFill>
                  <a:srgbClr val="000000"/>
                </a:solidFill>
                <a:effectLst/>
                <a:latin typeface="Times New Roman" panose="02020603050405020304" pitchFamily="18" charset="0"/>
                <a:ea typeface="Times New Roman" panose="02020603050405020304" pitchFamily="18" charset="0"/>
              </a:rPr>
              <a:t>Who An A+ Player Is</a:t>
            </a:r>
            <a:r>
              <a:rPr lang="en-US" sz="1800" kern="1200" dirty="0">
                <a:solidFill>
                  <a:srgbClr val="000000"/>
                </a:solidFill>
                <a:effectLst/>
                <a:latin typeface="Franklin Gothic Medium" panose="020B0603020102020204" pitchFamily="34" charset="0"/>
                <a:ea typeface="Times New Roman" panose="02020603050405020304" pitchFamily="18" charset="0"/>
              </a:rPr>
              <a:t>’</a:t>
            </a:r>
            <a:r>
              <a:rPr lang="en-US" sz="1800" kern="1200" dirty="0">
                <a:solidFill>
                  <a:srgbClr val="000000"/>
                </a:solidFill>
                <a:effectLst/>
                <a:latin typeface="Times New Roman" panose="02020603050405020304" pitchFamily="18" charset="0"/>
                <a:ea typeface="Times New Roman" panose="02020603050405020304" pitchFamily="18" charset="0"/>
              </a:rPr>
              <a:t>.  I</a:t>
            </a:r>
            <a:r>
              <a:rPr lang="en-US" sz="1800" kern="1200" dirty="0">
                <a:solidFill>
                  <a:srgbClr val="000000"/>
                </a:solidFill>
                <a:effectLst/>
                <a:latin typeface="Franklin Gothic Medium" panose="020B0603020102020204" pitchFamily="34" charset="0"/>
                <a:ea typeface="Times New Roman" panose="02020603050405020304" pitchFamily="18" charset="0"/>
              </a:rPr>
              <a:t>’</a:t>
            </a:r>
            <a:r>
              <a:rPr lang="en-US" sz="1800" kern="1200" dirty="0">
                <a:solidFill>
                  <a:srgbClr val="000000"/>
                </a:solidFill>
                <a:effectLst/>
                <a:latin typeface="Times New Roman" panose="02020603050405020304" pitchFamily="18" charset="0"/>
                <a:ea typeface="Times New Roman" panose="02020603050405020304" pitchFamily="18" charset="0"/>
              </a:rPr>
              <a:t>m looking for 3 volunteers to share.  As a disclaimer if this group is shy, I</a:t>
            </a:r>
            <a:r>
              <a:rPr lang="en-US" sz="1800" kern="1200" dirty="0">
                <a:solidFill>
                  <a:srgbClr val="000000"/>
                </a:solidFill>
                <a:effectLst/>
                <a:latin typeface="Franklin Gothic Medium" panose="020B0603020102020204" pitchFamily="34" charset="0"/>
                <a:ea typeface="Times New Roman" panose="02020603050405020304" pitchFamily="18" charset="0"/>
              </a:rPr>
              <a:t>’</a:t>
            </a:r>
            <a:r>
              <a:rPr lang="en-US" sz="1800" kern="1200" dirty="0">
                <a:solidFill>
                  <a:srgbClr val="000000"/>
                </a:solidFill>
                <a:effectLst/>
                <a:latin typeface="Times New Roman" panose="02020603050405020304" pitchFamily="18" charset="0"/>
                <a:ea typeface="Times New Roman" panose="02020603050405020304" pitchFamily="18" charset="0"/>
              </a:rPr>
              <a:t>m going to have Crystal pick on a few people so be ready.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rPr>
              <a:t>Raise your hand on zoom if you know how to spot a professional interviewer? </a:t>
            </a:r>
            <a:r>
              <a:rPr lang="en-US" sz="1800" b="1" i="1" kern="1200" dirty="0">
                <a:solidFill>
                  <a:srgbClr val="000000"/>
                </a:solidFill>
                <a:effectLst/>
                <a:latin typeface="Times New Roman" panose="02020603050405020304" pitchFamily="18" charset="0"/>
                <a:ea typeface="Times New Roman" panose="02020603050405020304" pitchFamily="18" charset="0"/>
              </a:rPr>
              <a:t> [note to presenter:  who ever raises hand, ask them to give an example]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rPr>
              <a:t>Can someone give me an example of what questions you ask or could ask to access if the candidate is a self-driven individual and has motivation to continue to push the needle.  Same disclaimer as before.  If we don</a:t>
            </a:r>
            <a:r>
              <a:rPr lang="en-US" sz="1800" kern="1200" dirty="0">
                <a:solidFill>
                  <a:srgbClr val="000000"/>
                </a:solidFill>
                <a:effectLst/>
                <a:latin typeface="Franklin Gothic Medium" panose="020B0603020102020204" pitchFamily="34" charset="0"/>
                <a:ea typeface="Times New Roman" panose="02020603050405020304" pitchFamily="18" charset="0"/>
              </a:rPr>
              <a:t>’</a:t>
            </a:r>
            <a:r>
              <a:rPr lang="en-US" sz="1800" kern="1200" dirty="0">
                <a:solidFill>
                  <a:srgbClr val="000000"/>
                </a:solidFill>
                <a:effectLst/>
                <a:latin typeface="Times New Roman" panose="02020603050405020304" pitchFamily="18" charset="0"/>
                <a:ea typeface="Times New Roman" panose="02020603050405020304" pitchFamily="18" charset="0"/>
              </a:rPr>
              <a:t>t get anyone jumping in, I</a:t>
            </a:r>
            <a:r>
              <a:rPr lang="en-US" sz="1800" kern="1200" dirty="0">
                <a:solidFill>
                  <a:srgbClr val="000000"/>
                </a:solidFill>
                <a:effectLst/>
                <a:latin typeface="Franklin Gothic Medium" panose="020B0603020102020204" pitchFamily="34" charset="0"/>
                <a:ea typeface="Times New Roman" panose="02020603050405020304" pitchFamily="18" charset="0"/>
              </a:rPr>
              <a:t>’</a:t>
            </a:r>
            <a:r>
              <a:rPr lang="en-US" sz="1800" kern="1200" dirty="0">
                <a:solidFill>
                  <a:srgbClr val="000000"/>
                </a:solidFill>
                <a:effectLst/>
                <a:latin typeface="Times New Roman" panose="02020603050405020304" pitchFamily="18" charset="0"/>
                <a:ea typeface="Times New Roman" panose="02020603050405020304" pitchFamily="18" charset="0"/>
              </a:rPr>
              <a:t>m going to have to call out the big guns and have Crystal pick someone out of the crowd.</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 Tip: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Have they ever had to sacrifice something to grow?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rPr>
              <a:t>Played sports in High School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rPr>
              <a:t>Worked while going to school and maintaining good grades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rPr>
              <a:t>Single Mom/Dad pushed themselves to better their situation</a:t>
            </a:r>
          </a:p>
          <a:p>
            <a:pPr marL="342900" marR="0" lvl="0" indent="-342900">
              <a:spcBef>
                <a:spcPts val="0"/>
              </a:spcBef>
              <a:spcAft>
                <a:spcPts val="0"/>
              </a:spcAft>
              <a:buFont typeface="Symbol" panose="05050102010706020507" pitchFamily="18" charset="2"/>
              <a:buChar char=""/>
            </a:pPr>
            <a:endParaRPr lang="en-US" sz="1800" kern="1200" dirty="0">
              <a:solidFill>
                <a:srgbClr val="000000"/>
              </a:solidFill>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800" kern="1200" dirty="0">
                <a:solidFill>
                  <a:srgbClr val="000000"/>
                </a:solidFill>
                <a:effectLst/>
                <a:latin typeface="Times New Roman" panose="02020603050405020304" pitchFamily="18" charset="0"/>
                <a:ea typeface="Times New Roman" panose="02020603050405020304" pitchFamily="18" charset="0"/>
              </a:rPr>
              <a:t>The next section we’ll be looking at the interview process from a candidate's point of view.</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3</a:t>
            </a:fld>
            <a:endParaRPr lang="en-US"/>
          </a:p>
        </p:txBody>
      </p:sp>
    </p:spTree>
    <p:extLst>
      <p:ext uri="{BB962C8B-B14F-4D97-AF65-F5344CB8AC3E}">
        <p14:creationId xmlns:p14="http://schemas.microsoft.com/office/powerpoint/2010/main" val="3676850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Our focus today is on how you can better your best with all things Call Center!  Whether you have a small shop with only 1 person answering the phones or you have a handful of people answering the phones, we can all agree that your ultimate goal is to grow your business.  What does that mean</a:t>
            </a:r>
            <a:r>
              <a:rPr lang="en-US" sz="18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only will you need more technicians out in the field supporting your customers but also you</a:t>
            </a:r>
            <a:r>
              <a:rPr lang="en-US" sz="18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ll need more associates answering the phones.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Things We</a:t>
            </a:r>
            <a:r>
              <a:rPr lang="en-US" sz="1800" b="1" u="sng"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b="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ll Be Reviewing Today: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you find A+ Team Members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Tips to ease the pain of onboarding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to build out scripting, FAQ</a:t>
            </a:r>
            <a:r>
              <a:rPr lang="en-US" sz="18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 and Rebuttals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Learning about how to build out Call Center KPI</a:t>
            </a:r>
            <a:r>
              <a:rPr lang="en-US" sz="18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Measuring and Coaching to improve performance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last but not least, how to proactively plan for call volume</a:t>
            </a:r>
          </a:p>
          <a:p>
            <a:pPr marL="342900" marR="0" lvl="0" indent="-342900">
              <a:lnSpc>
                <a:spcPct val="107000"/>
              </a:lnSpc>
              <a:spcBef>
                <a:spcPts val="0"/>
              </a:spcBef>
              <a:spcAft>
                <a:spcPts val="0"/>
              </a:spcAft>
              <a:buFont typeface="Arial" panose="020B0604020202020204" pitchFamily="34" charset="0"/>
              <a:buChar char="•"/>
              <a:tabLst>
                <a:tab pos="457200" algn="l"/>
              </a:tabLst>
            </a:pPr>
            <a:endPar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 often we start our work day off with looking at all the stuff we need to get done in a day to WORK ON THE BUSINESS and then the emails and phone calls start coming in.  We jump into </a:t>
            </a:r>
            <a:r>
              <a:rPr lang="en-US" sz="18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FIREFIGHTING MODE</a:t>
            </a:r>
            <a:r>
              <a:rPr lang="en-US" sz="18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by the end of the day we never worked on how to work on </a:t>
            </a:r>
            <a:r>
              <a:rPr lang="en-US" sz="18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FIRE PREVENTION</a:t>
            </a:r>
            <a:r>
              <a:rPr lang="en-US" sz="18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 want to THANK YOU for giving up some time out of your busy day so you can work ON THE BUSINESS.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44</a:t>
            </a:fld>
            <a:endParaRPr lang="en-US"/>
          </a:p>
        </p:txBody>
      </p:sp>
    </p:spTree>
    <p:extLst>
      <p:ext uri="{BB962C8B-B14F-4D97-AF65-F5344CB8AC3E}">
        <p14:creationId xmlns:p14="http://schemas.microsoft.com/office/powerpoint/2010/main" val="368953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I could get 2 volunteers to play reading parts.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One person will read the Questions section and one will read the hiring manager things to note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Crystal-If you can watch the hands and pick the first 2 team members!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4</a:t>
            </a:fld>
            <a:endParaRPr lang="en-US"/>
          </a:p>
        </p:txBody>
      </p:sp>
    </p:spTree>
    <p:extLst>
      <p:ext uri="{BB962C8B-B14F-4D97-AF65-F5344CB8AC3E}">
        <p14:creationId xmlns:p14="http://schemas.microsoft.com/office/powerpoint/2010/main" val="3796270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I could get 2 volunteers to play reading parts.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person will read the Questions section and one will read the hiring manager things to note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Crystal-If you can watch the hands and pick the first 2 team members!</a:t>
            </a: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5</a:t>
            </a:fld>
            <a:endParaRPr lang="en-US"/>
          </a:p>
        </p:txBody>
      </p:sp>
    </p:spTree>
    <p:extLst>
      <p:ext uri="{BB962C8B-B14F-4D97-AF65-F5344CB8AC3E}">
        <p14:creationId xmlns:p14="http://schemas.microsoft.com/office/powerpoint/2010/main" val="3147034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I could get 2 volunteers to play reading parts.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person will read the Questions section and one will read the hiring manager things to note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Crystal-If you can watch the hands and pick the first 2 team members!</a:t>
            </a: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8</a:t>
            </a:fld>
            <a:endParaRPr lang="en-US"/>
          </a:p>
        </p:txBody>
      </p:sp>
    </p:spTree>
    <p:extLst>
      <p:ext uri="{BB962C8B-B14F-4D97-AF65-F5344CB8AC3E}">
        <p14:creationId xmlns:p14="http://schemas.microsoft.com/office/powerpoint/2010/main" val="456317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I could get 2 volunteers to play reading parts.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person will read the Questions section and one will read the hiring manager things to note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Crystal-If you can watch the hands and pick the first 2 team members!</a:t>
            </a: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9</a:t>
            </a:fld>
            <a:endParaRPr lang="en-US"/>
          </a:p>
        </p:txBody>
      </p:sp>
    </p:spTree>
    <p:extLst>
      <p:ext uri="{BB962C8B-B14F-4D97-AF65-F5344CB8AC3E}">
        <p14:creationId xmlns:p14="http://schemas.microsoft.com/office/powerpoint/2010/main" val="77817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jump into a breakout session!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Crystal will divide the team</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breakout session will last 10 minutes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is to share with the group what you do or would like to do to improve your interview process and your onboarding process.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page 4-7 to take notes</a:t>
            </a: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11</a:t>
            </a:fld>
            <a:endParaRPr lang="en-US"/>
          </a:p>
        </p:txBody>
      </p:sp>
    </p:spTree>
    <p:extLst>
      <p:ext uri="{BB962C8B-B14F-4D97-AF65-F5344CB8AC3E}">
        <p14:creationId xmlns:p14="http://schemas.microsoft.com/office/powerpoint/2010/main" val="2272073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 one of the groups want to share some ideas?</a:t>
            </a:r>
          </a:p>
          <a:p>
            <a:r>
              <a:rPr lang="en-US" dirty="0"/>
              <a:t>Take a few minutes to write down a few of your commitments for interviewing and onboarding.</a:t>
            </a: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12</a:t>
            </a:fld>
            <a:endParaRPr lang="en-US"/>
          </a:p>
        </p:txBody>
      </p:sp>
    </p:spTree>
    <p:extLst>
      <p:ext uri="{BB962C8B-B14F-4D97-AF65-F5344CB8AC3E}">
        <p14:creationId xmlns:p14="http://schemas.microsoft.com/office/powerpoint/2010/main" val="194866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5 questions we want you to think about.  Each question, we’d like 1 volunteer to answer.  Remember there are no wrong answers, just honest answers!</a:t>
            </a:r>
          </a:p>
        </p:txBody>
      </p:sp>
      <p:sp>
        <p:nvSpPr>
          <p:cNvPr id="4" name="Slide Number Placeholder 3"/>
          <p:cNvSpPr>
            <a:spLocks noGrp="1"/>
          </p:cNvSpPr>
          <p:nvPr>
            <p:ph type="sldNum" sz="quarter" idx="5"/>
          </p:nvPr>
        </p:nvSpPr>
        <p:spPr/>
        <p:txBody>
          <a:bodyPr/>
          <a:lstStyle/>
          <a:p>
            <a:fld id="{9555D449-B875-4B8D-8E66-224D27E54C9A}" type="slidenum">
              <a:rPr lang="en-US" smtClean="0"/>
              <a:t>13</a:t>
            </a:fld>
            <a:endParaRPr lang="en-US"/>
          </a:p>
        </p:txBody>
      </p:sp>
    </p:spTree>
    <p:extLst>
      <p:ext uri="{BB962C8B-B14F-4D97-AF65-F5344CB8AC3E}">
        <p14:creationId xmlns:p14="http://schemas.microsoft.com/office/powerpoint/2010/main" val="88679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5FBF6-C14F-5286-7B64-3D1AB1A1E5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52C5E0-C55F-8D15-A874-BFCEFB8F4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FBFD72-8B8C-B361-CF2E-4D36F647255D}"/>
              </a:ext>
            </a:extLst>
          </p:cNvPr>
          <p:cNvSpPr>
            <a:spLocks noGrp="1"/>
          </p:cNvSpPr>
          <p:nvPr>
            <p:ph type="dt" sz="half" idx="10"/>
          </p:nvPr>
        </p:nvSpPr>
        <p:spPr/>
        <p:txBody>
          <a:bodyPr/>
          <a:lstStyle/>
          <a:p>
            <a:fld id="{89BF9100-52DC-4912-97FB-E69EECB3E45B}" type="datetimeFigureOut">
              <a:rPr lang="en-US" smtClean="0"/>
              <a:t>4/5/2023</a:t>
            </a:fld>
            <a:endParaRPr lang="en-US"/>
          </a:p>
        </p:txBody>
      </p:sp>
      <p:sp>
        <p:nvSpPr>
          <p:cNvPr id="5" name="Footer Placeholder 4">
            <a:extLst>
              <a:ext uri="{FF2B5EF4-FFF2-40B4-BE49-F238E27FC236}">
                <a16:creationId xmlns:a16="http://schemas.microsoft.com/office/drawing/2014/main" id="{22FAC66D-1A79-58F5-BA11-15F873C0E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7C6B0-BBB3-2E3A-9EEC-C78D6DB45359}"/>
              </a:ext>
            </a:extLst>
          </p:cNvPr>
          <p:cNvSpPr>
            <a:spLocks noGrp="1"/>
          </p:cNvSpPr>
          <p:nvPr>
            <p:ph type="sldNum" sz="quarter" idx="12"/>
          </p:nvPr>
        </p:nvSpPr>
        <p:spPr/>
        <p:txBody>
          <a:bodyPr/>
          <a:lstStyle/>
          <a:p>
            <a:fld id="{E8409FA7-F43F-46AD-AD55-95622B00D691}" type="slidenum">
              <a:rPr lang="en-US" smtClean="0"/>
              <a:t>‹#›</a:t>
            </a:fld>
            <a:endParaRPr lang="en-US"/>
          </a:p>
        </p:txBody>
      </p:sp>
    </p:spTree>
    <p:extLst>
      <p:ext uri="{BB962C8B-B14F-4D97-AF65-F5344CB8AC3E}">
        <p14:creationId xmlns:p14="http://schemas.microsoft.com/office/powerpoint/2010/main" val="226213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80EC-F0D8-A90F-1D61-54B28C8FC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46D0BA-4FFC-0E11-EC3F-887FFA35DD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3B888-3D88-EF6E-30CC-873688D8F727}"/>
              </a:ext>
            </a:extLst>
          </p:cNvPr>
          <p:cNvSpPr>
            <a:spLocks noGrp="1"/>
          </p:cNvSpPr>
          <p:nvPr>
            <p:ph type="dt" sz="half" idx="10"/>
          </p:nvPr>
        </p:nvSpPr>
        <p:spPr/>
        <p:txBody>
          <a:bodyPr/>
          <a:lstStyle/>
          <a:p>
            <a:fld id="{37CC0096-1860-4642-9CD2-0079EA5E7CD1}" type="datetimeFigureOut">
              <a:rPr lang="en-US" smtClean="0"/>
              <a:t>4/5/2023</a:t>
            </a:fld>
            <a:endParaRPr lang="en-US"/>
          </a:p>
        </p:txBody>
      </p:sp>
      <p:sp>
        <p:nvSpPr>
          <p:cNvPr id="5" name="Footer Placeholder 4">
            <a:extLst>
              <a:ext uri="{FF2B5EF4-FFF2-40B4-BE49-F238E27FC236}">
                <a16:creationId xmlns:a16="http://schemas.microsoft.com/office/drawing/2014/main" id="{F97FE235-A3AF-4F57-4EC9-BE050C7F5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C128F-D0B6-637C-CFF4-23E1354DEC5C}"/>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61844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1E45F4-25C9-E16D-4844-AC405B9DD9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D4287A-2CAA-CBB1-9669-F6C32A815C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093F3-30EC-056C-AEB8-8BC17B325C12}"/>
              </a:ext>
            </a:extLst>
          </p:cNvPr>
          <p:cNvSpPr>
            <a:spLocks noGrp="1"/>
          </p:cNvSpPr>
          <p:nvPr>
            <p:ph type="dt" sz="half" idx="10"/>
          </p:nvPr>
        </p:nvSpPr>
        <p:spPr/>
        <p:txBody>
          <a:bodyPr/>
          <a:lstStyle/>
          <a:p>
            <a:fld id="{37CC0096-1860-4642-9CD2-0079EA5E7CD1}" type="datetimeFigureOut">
              <a:rPr lang="en-US" smtClean="0"/>
              <a:t>4/5/2023</a:t>
            </a:fld>
            <a:endParaRPr lang="en-US"/>
          </a:p>
        </p:txBody>
      </p:sp>
      <p:sp>
        <p:nvSpPr>
          <p:cNvPr id="5" name="Footer Placeholder 4">
            <a:extLst>
              <a:ext uri="{FF2B5EF4-FFF2-40B4-BE49-F238E27FC236}">
                <a16:creationId xmlns:a16="http://schemas.microsoft.com/office/drawing/2014/main" id="{6F9844AC-DFA6-6DC8-6F08-148835109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070A4-52C8-5EFD-3D7D-D8D7B046F13F}"/>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59726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49E1-3994-62B9-B565-F566FEB021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75FC29-5DF9-F7A5-FD25-92E4AC43C0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3FBFE4-7BA3-5C5E-5AB6-3B6CF3A36F14}"/>
              </a:ext>
            </a:extLst>
          </p:cNvPr>
          <p:cNvSpPr>
            <a:spLocks noGrp="1"/>
          </p:cNvSpPr>
          <p:nvPr>
            <p:ph type="dt" sz="half" idx="10"/>
          </p:nvPr>
        </p:nvSpPr>
        <p:spPr/>
        <p:txBody>
          <a:bodyPr/>
          <a:lstStyle/>
          <a:p>
            <a:fld id="{37CC0096-1860-4642-9CD2-0079EA5E7CD1}" type="datetimeFigureOut">
              <a:rPr lang="en-US" smtClean="0"/>
              <a:t>4/5/2023</a:t>
            </a:fld>
            <a:endParaRPr lang="en-US"/>
          </a:p>
        </p:txBody>
      </p:sp>
      <p:sp>
        <p:nvSpPr>
          <p:cNvPr id="5" name="Footer Placeholder 4">
            <a:extLst>
              <a:ext uri="{FF2B5EF4-FFF2-40B4-BE49-F238E27FC236}">
                <a16:creationId xmlns:a16="http://schemas.microsoft.com/office/drawing/2014/main" id="{4F3179DF-6F94-DB02-B7A9-4117E4F11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6D158-E380-2518-209F-034C3DAE400E}"/>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00812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55B5-98EE-C99D-3CD6-1EA55A3E60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6BE96E-47EF-0E5A-56BC-D63817786F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E8958B-7E75-6E41-1ABE-9B37B138D9FD}"/>
              </a:ext>
            </a:extLst>
          </p:cNvPr>
          <p:cNvSpPr>
            <a:spLocks noGrp="1"/>
          </p:cNvSpPr>
          <p:nvPr>
            <p:ph type="dt" sz="half" idx="10"/>
          </p:nvPr>
        </p:nvSpPr>
        <p:spPr/>
        <p:txBody>
          <a:bodyPr/>
          <a:lstStyle/>
          <a:p>
            <a:fld id="{89BF9100-52DC-4912-97FB-E69EECB3E45B}" type="datetimeFigureOut">
              <a:rPr lang="en-US" smtClean="0"/>
              <a:t>4/5/2023</a:t>
            </a:fld>
            <a:endParaRPr lang="en-US"/>
          </a:p>
        </p:txBody>
      </p:sp>
      <p:sp>
        <p:nvSpPr>
          <p:cNvPr id="5" name="Footer Placeholder 4">
            <a:extLst>
              <a:ext uri="{FF2B5EF4-FFF2-40B4-BE49-F238E27FC236}">
                <a16:creationId xmlns:a16="http://schemas.microsoft.com/office/drawing/2014/main" id="{26C79A8E-2A48-49B0-400B-A09EA50DC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E847B-7426-0085-28DB-9C2F97653FF3}"/>
              </a:ext>
            </a:extLst>
          </p:cNvPr>
          <p:cNvSpPr>
            <a:spLocks noGrp="1"/>
          </p:cNvSpPr>
          <p:nvPr>
            <p:ph type="sldNum" sz="quarter" idx="12"/>
          </p:nvPr>
        </p:nvSpPr>
        <p:spPr/>
        <p:txBody>
          <a:bodyPr/>
          <a:lstStyle/>
          <a:p>
            <a:fld id="{E8409FA7-F43F-46AD-AD55-95622B00D691}" type="slidenum">
              <a:rPr lang="en-US" smtClean="0"/>
              <a:t>‹#›</a:t>
            </a:fld>
            <a:endParaRPr lang="en-US"/>
          </a:p>
        </p:txBody>
      </p:sp>
    </p:spTree>
    <p:extLst>
      <p:ext uri="{BB962C8B-B14F-4D97-AF65-F5344CB8AC3E}">
        <p14:creationId xmlns:p14="http://schemas.microsoft.com/office/powerpoint/2010/main" val="168672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86DF-0284-FBF3-519B-4E8BE7F084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CDA0CE-943C-2D5F-C14B-CA85038409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2F4993-D1D3-41A4-770E-3D7BF0896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7A6381-36FF-41C5-D074-DA2FC532EAF1}"/>
              </a:ext>
            </a:extLst>
          </p:cNvPr>
          <p:cNvSpPr>
            <a:spLocks noGrp="1"/>
          </p:cNvSpPr>
          <p:nvPr>
            <p:ph type="dt" sz="half" idx="10"/>
          </p:nvPr>
        </p:nvSpPr>
        <p:spPr/>
        <p:txBody>
          <a:bodyPr/>
          <a:lstStyle/>
          <a:p>
            <a:fld id="{37CC0096-1860-4642-9CD2-0079EA5E7CD1}" type="datetimeFigureOut">
              <a:rPr lang="en-US" smtClean="0"/>
              <a:t>4/5/2023</a:t>
            </a:fld>
            <a:endParaRPr lang="en-US"/>
          </a:p>
        </p:txBody>
      </p:sp>
      <p:sp>
        <p:nvSpPr>
          <p:cNvPr id="6" name="Footer Placeholder 5">
            <a:extLst>
              <a:ext uri="{FF2B5EF4-FFF2-40B4-BE49-F238E27FC236}">
                <a16:creationId xmlns:a16="http://schemas.microsoft.com/office/drawing/2014/main" id="{C49FF682-862E-1E3C-8AEA-FFE8952D9E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C173EF-BEB1-BEE5-93AC-2717B04325EF}"/>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8832-2E16-2BB6-BFA0-6E2D4B82CB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063C7F-C74C-D89B-C2A3-5F38F63127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D9A120-492D-EDB0-1325-F7C7C935C4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659D55-90ED-7282-E163-8AC96BC89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B208FB-30A1-AF2E-E774-02D929BC1E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16F372-71D4-4250-6455-D9706E3120F8}"/>
              </a:ext>
            </a:extLst>
          </p:cNvPr>
          <p:cNvSpPr>
            <a:spLocks noGrp="1"/>
          </p:cNvSpPr>
          <p:nvPr>
            <p:ph type="dt" sz="half" idx="10"/>
          </p:nvPr>
        </p:nvSpPr>
        <p:spPr/>
        <p:txBody>
          <a:bodyPr/>
          <a:lstStyle/>
          <a:p>
            <a:fld id="{37CC0096-1860-4642-9CD2-0079EA5E7CD1}" type="datetimeFigureOut">
              <a:rPr lang="en-US" smtClean="0"/>
              <a:t>4/5/2023</a:t>
            </a:fld>
            <a:endParaRPr lang="en-US"/>
          </a:p>
        </p:txBody>
      </p:sp>
      <p:sp>
        <p:nvSpPr>
          <p:cNvPr id="8" name="Footer Placeholder 7">
            <a:extLst>
              <a:ext uri="{FF2B5EF4-FFF2-40B4-BE49-F238E27FC236}">
                <a16:creationId xmlns:a16="http://schemas.microsoft.com/office/drawing/2014/main" id="{417E2D9E-6C3D-7148-EE2E-28337A9EE2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E0AE98-80D5-8045-5389-7857374980C0}"/>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72489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38EC-679F-DAB8-C65D-FD96695019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5CEB09-073C-2525-E560-274588616966}"/>
              </a:ext>
            </a:extLst>
          </p:cNvPr>
          <p:cNvSpPr>
            <a:spLocks noGrp="1"/>
          </p:cNvSpPr>
          <p:nvPr>
            <p:ph type="dt" sz="half" idx="10"/>
          </p:nvPr>
        </p:nvSpPr>
        <p:spPr/>
        <p:txBody>
          <a:bodyPr/>
          <a:lstStyle/>
          <a:p>
            <a:fld id="{37CC0096-1860-4642-9CD2-0079EA5E7CD1}" type="datetimeFigureOut">
              <a:rPr lang="en-US" smtClean="0"/>
              <a:t>4/5/2023</a:t>
            </a:fld>
            <a:endParaRPr lang="en-US"/>
          </a:p>
        </p:txBody>
      </p:sp>
      <p:sp>
        <p:nvSpPr>
          <p:cNvPr id="4" name="Footer Placeholder 3">
            <a:extLst>
              <a:ext uri="{FF2B5EF4-FFF2-40B4-BE49-F238E27FC236}">
                <a16:creationId xmlns:a16="http://schemas.microsoft.com/office/drawing/2014/main" id="{18DF0C95-B140-B85C-243B-DE2923B9A9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4A2B3E-88C6-5BC1-A9B9-1D691C0A03F0}"/>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39107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3AD15-13CC-B64D-DC0E-16431B7E251A}"/>
              </a:ext>
            </a:extLst>
          </p:cNvPr>
          <p:cNvSpPr>
            <a:spLocks noGrp="1"/>
          </p:cNvSpPr>
          <p:nvPr>
            <p:ph type="dt" sz="half" idx="10"/>
          </p:nvPr>
        </p:nvSpPr>
        <p:spPr/>
        <p:txBody>
          <a:bodyPr/>
          <a:lstStyle/>
          <a:p>
            <a:fld id="{37CC0096-1860-4642-9CD2-0079EA5E7CD1}" type="datetimeFigureOut">
              <a:rPr lang="en-US" smtClean="0"/>
              <a:t>4/5/2023</a:t>
            </a:fld>
            <a:endParaRPr lang="en-US"/>
          </a:p>
        </p:txBody>
      </p:sp>
      <p:sp>
        <p:nvSpPr>
          <p:cNvPr id="3" name="Footer Placeholder 2">
            <a:extLst>
              <a:ext uri="{FF2B5EF4-FFF2-40B4-BE49-F238E27FC236}">
                <a16:creationId xmlns:a16="http://schemas.microsoft.com/office/drawing/2014/main" id="{3DB40F2C-CC62-9714-4B9C-C1D451A354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98DB30-8E9D-7BB7-9787-C709E3BF076D}"/>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426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AB53-9BCC-A4B0-4725-50C8418575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28D028-3A3E-2B30-DB8F-5911B910D8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02BDA9-4220-2676-16C2-7D3D887444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55BC46-F2E8-A13D-5422-9FD9970DE3FD}"/>
              </a:ext>
            </a:extLst>
          </p:cNvPr>
          <p:cNvSpPr>
            <a:spLocks noGrp="1"/>
          </p:cNvSpPr>
          <p:nvPr>
            <p:ph type="dt" sz="half" idx="10"/>
          </p:nvPr>
        </p:nvSpPr>
        <p:spPr/>
        <p:txBody>
          <a:bodyPr/>
          <a:lstStyle/>
          <a:p>
            <a:fld id="{89BF9100-52DC-4912-97FB-E69EECB3E45B}" type="datetimeFigureOut">
              <a:rPr lang="en-US" smtClean="0"/>
              <a:t>4/5/2023</a:t>
            </a:fld>
            <a:endParaRPr lang="en-US"/>
          </a:p>
        </p:txBody>
      </p:sp>
      <p:sp>
        <p:nvSpPr>
          <p:cNvPr id="6" name="Footer Placeholder 5">
            <a:extLst>
              <a:ext uri="{FF2B5EF4-FFF2-40B4-BE49-F238E27FC236}">
                <a16:creationId xmlns:a16="http://schemas.microsoft.com/office/drawing/2014/main" id="{8485B87B-6303-8CA4-74B0-A422CBE73B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0EDC97-570D-7D63-A3F3-315EDB837040}"/>
              </a:ext>
            </a:extLst>
          </p:cNvPr>
          <p:cNvSpPr>
            <a:spLocks noGrp="1"/>
          </p:cNvSpPr>
          <p:nvPr>
            <p:ph type="sldNum" sz="quarter" idx="12"/>
          </p:nvPr>
        </p:nvSpPr>
        <p:spPr/>
        <p:txBody>
          <a:bodyPr/>
          <a:lstStyle/>
          <a:p>
            <a:fld id="{E8409FA7-F43F-46AD-AD55-95622B00D691}" type="slidenum">
              <a:rPr lang="en-US" smtClean="0"/>
              <a:t>‹#›</a:t>
            </a:fld>
            <a:endParaRPr lang="en-US"/>
          </a:p>
        </p:txBody>
      </p:sp>
    </p:spTree>
    <p:extLst>
      <p:ext uri="{BB962C8B-B14F-4D97-AF65-F5344CB8AC3E}">
        <p14:creationId xmlns:p14="http://schemas.microsoft.com/office/powerpoint/2010/main" val="116264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80C1-62A8-2C41-FF08-04992DE10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950F69-7C96-FB67-AC21-6BC262A9A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3C6E3A-6E68-2FC9-1F5C-49FA538DC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9AD95-39FE-96FD-C245-AD6113C15DA2}"/>
              </a:ext>
            </a:extLst>
          </p:cNvPr>
          <p:cNvSpPr>
            <a:spLocks noGrp="1"/>
          </p:cNvSpPr>
          <p:nvPr>
            <p:ph type="dt" sz="half" idx="10"/>
          </p:nvPr>
        </p:nvSpPr>
        <p:spPr/>
        <p:txBody>
          <a:bodyPr/>
          <a:lstStyle/>
          <a:p>
            <a:fld id="{89BF9100-52DC-4912-97FB-E69EECB3E45B}" type="datetimeFigureOut">
              <a:rPr lang="en-US" smtClean="0"/>
              <a:t>4/5/2023</a:t>
            </a:fld>
            <a:endParaRPr lang="en-US"/>
          </a:p>
        </p:txBody>
      </p:sp>
      <p:sp>
        <p:nvSpPr>
          <p:cNvPr id="6" name="Footer Placeholder 5">
            <a:extLst>
              <a:ext uri="{FF2B5EF4-FFF2-40B4-BE49-F238E27FC236}">
                <a16:creationId xmlns:a16="http://schemas.microsoft.com/office/drawing/2014/main" id="{76C2A049-623A-44E7-C401-2073F382B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7A5FE2-AFAE-AF63-05FC-21DA60989B4B}"/>
              </a:ext>
            </a:extLst>
          </p:cNvPr>
          <p:cNvSpPr>
            <a:spLocks noGrp="1"/>
          </p:cNvSpPr>
          <p:nvPr>
            <p:ph type="sldNum" sz="quarter" idx="12"/>
          </p:nvPr>
        </p:nvSpPr>
        <p:spPr/>
        <p:txBody>
          <a:bodyPr/>
          <a:lstStyle/>
          <a:p>
            <a:fld id="{E8409FA7-F43F-46AD-AD55-95622B00D691}" type="slidenum">
              <a:rPr lang="en-US" smtClean="0"/>
              <a:t>‹#›</a:t>
            </a:fld>
            <a:endParaRPr lang="en-US"/>
          </a:p>
        </p:txBody>
      </p:sp>
    </p:spTree>
    <p:extLst>
      <p:ext uri="{BB962C8B-B14F-4D97-AF65-F5344CB8AC3E}">
        <p14:creationId xmlns:p14="http://schemas.microsoft.com/office/powerpoint/2010/main" val="239260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B4DF2-E84A-CDA2-F8D1-F334F85FDE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8ECA09-ADBE-4111-19B8-925660E309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A83FF-C503-37CC-FCCB-B5B35C846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C0096-1860-4642-9CD2-0079EA5E7CD1}" type="datetimeFigureOut">
              <a:rPr lang="en-US" smtClean="0"/>
              <a:pPr/>
              <a:t>4/5/2023</a:t>
            </a:fld>
            <a:endParaRPr lang="en-US" dirty="0"/>
          </a:p>
        </p:txBody>
      </p:sp>
      <p:sp>
        <p:nvSpPr>
          <p:cNvPr id="5" name="Footer Placeholder 4">
            <a:extLst>
              <a:ext uri="{FF2B5EF4-FFF2-40B4-BE49-F238E27FC236}">
                <a16:creationId xmlns:a16="http://schemas.microsoft.com/office/drawing/2014/main" id="{F6048CDE-B91B-AAA8-D7F1-D36A829A8F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DA7F13D-3855-BD3B-9602-2E858175FA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3857547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notepad-memo-pencil-writing-note-117597/"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pixabay.com/es/casco-de-seguridad-158268/" TargetMode="External"/><Relationship Id="rId5" Type="http://schemas.openxmlformats.org/officeDocument/2006/relationships/image" Target="../media/image11.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ixabay.com/en/notepad-memo-pencil-writing-note-117597/" TargetMode="External"/><Relationship Id="rId5" Type="http://schemas.openxmlformats.org/officeDocument/2006/relationships/image" Target="../media/image10.png"/><Relationship Id="rId4" Type="http://schemas.openxmlformats.org/officeDocument/2006/relationships/hyperlink" Target="https://www.publicdomainpictures.net/view-image.php?image=181594&amp;picture=cloc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deviantart.com/misteraibo/art/Vector-Pencil-299419909" TargetMode="External"/><Relationship Id="rId5" Type="http://schemas.openxmlformats.org/officeDocument/2006/relationships/image" Target="../media/image17.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publicdomainpictures.net/en/view-image.php?image=283969&amp;picture=training-course" TargetMode="External"/><Relationship Id="rId5" Type="http://schemas.openxmlformats.org/officeDocument/2006/relationships/image" Target="../media/image18.jpeg"/><Relationship Id="rId4" Type="http://schemas.openxmlformats.org/officeDocument/2006/relationships/hyperlink" Target="https://pixabay.com/en/notepad-memo-pencil-writing-note-11759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pixabay.com/en/notepad-memo-pencil-writing-note-117597/"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openclipart.org/detail/4808" TargetMode="External"/><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4.png"/><Relationship Id="rId17" Type="http://schemas.openxmlformats.org/officeDocument/2006/relationships/hyperlink" Target="https://pixabay.com/en/teacher-experiments-science-teach-2816112/" TargetMode="External"/><Relationship Id="rId2" Type="http://schemas.openxmlformats.org/officeDocument/2006/relationships/notesSlide" Target="../notesSlides/notesSlide11.xml"/><Relationship Id="rId16"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hyperlink" Target="https://www.publicdomainpictures.net/view-image.php?image=181594&amp;picture=clock" TargetMode="External"/><Relationship Id="rId11" Type="http://schemas.openxmlformats.org/officeDocument/2006/relationships/hyperlink" Target="https://www.deviantart.com/misteraibo/art/Vector-Pencil-299419909" TargetMode="External"/><Relationship Id="rId5" Type="http://schemas.openxmlformats.org/officeDocument/2006/relationships/image" Target="../media/image21.jpeg"/><Relationship Id="rId15" Type="http://schemas.openxmlformats.org/officeDocument/2006/relationships/image" Target="../media/image26.png"/><Relationship Id="rId10" Type="http://schemas.openxmlformats.org/officeDocument/2006/relationships/image" Target="../media/image17.png"/><Relationship Id="rId4" Type="http://schemas.openxmlformats.org/officeDocument/2006/relationships/hyperlink" Target="https://pixabay.com/en/notepad-memo-pencil-writing-note-117597/" TargetMode="External"/><Relationship Id="rId9" Type="http://schemas.openxmlformats.org/officeDocument/2006/relationships/hyperlink" Target="https://pixabay.com/en/psst-quiet-secret-silent-finger-3838360/" TargetMode="External"/><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hyperlink" Target="https://pixabay.com/en/danger-skull-vector-clipart-sign-2324940/" TargetMode="External"/><Relationship Id="rId3" Type="http://schemas.openxmlformats.org/officeDocument/2006/relationships/image" Target="../media/image10.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2.png"/><Relationship Id="rId4" Type="http://schemas.openxmlformats.org/officeDocument/2006/relationships/hyperlink" Target="https://pixabay.com/en/notepad-memo-pencil-writing-note-117597/"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31.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hyperlink" Target="https://pixabay.com/en/danger-skull-vector-clipart-sign-2324940/" TargetMode="External"/><Relationship Id="rId5" Type="http://schemas.openxmlformats.org/officeDocument/2006/relationships/hyperlink" Target="https://pixabay.com/en/notepad-memo-pencil-writing-note-117597/" TargetMode="External"/><Relationship Id="rId10" Type="http://schemas.openxmlformats.org/officeDocument/2006/relationships/image" Target="../media/image34.png"/><Relationship Id="rId4" Type="http://schemas.openxmlformats.org/officeDocument/2006/relationships/image" Target="../media/image10.png"/><Relationship Id="rId9" Type="http://schemas.openxmlformats.org/officeDocument/2006/relationships/image" Target="../media/image33.sv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33.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pixabay.com/en/notepad-memo-pencil-writing-note-117597/" TargetMode="External"/><Relationship Id="rId4" Type="http://schemas.openxmlformats.org/officeDocument/2006/relationships/image" Target="../media/image10.png"/><Relationship Id="rId9" Type="http://schemas.openxmlformats.org/officeDocument/2006/relationships/image" Target="../media/image31.sv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hyperlink" Target="https://pixabay.com/en/notepad-memo-pencil-writing-note-117597/"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2.png"/><Relationship Id="rId4" Type="http://schemas.openxmlformats.org/officeDocument/2006/relationships/hyperlink" Target="https://www.publicdomainpictures.net/view-image.php?image=181594&amp;picture=cloc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hyperlink" Target="https://pixabay.com/en/notepad-memo-pencil-writing-note-117597/" TargetMode="Externa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33.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pixabay.com/en/notepad-memo-pencil-writing-note-117597/" TargetMode="External"/><Relationship Id="rId4" Type="http://schemas.openxmlformats.org/officeDocument/2006/relationships/image" Target="../media/image10.png"/><Relationship Id="rId9" Type="http://schemas.openxmlformats.org/officeDocument/2006/relationships/image" Target="../media/image31.sv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2.png"/><Relationship Id="rId7" Type="http://schemas.openxmlformats.org/officeDocument/2006/relationships/diagramLayout" Target="../diagrams/layout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hyperlink" Target="https://pixabay.com/en/notepad-memo-pencil-writing-note-117597/" TargetMode="External"/><Relationship Id="rId10" Type="http://schemas.microsoft.com/office/2007/relationships/diagramDrawing" Target="../diagrams/drawing1.xml"/><Relationship Id="rId4" Type="http://schemas.openxmlformats.org/officeDocument/2006/relationships/image" Target="../media/image10.png"/><Relationship Id="rId9" Type="http://schemas.openxmlformats.org/officeDocument/2006/relationships/diagramColors" Target="../diagrams/colors1.xml"/></Relationships>
</file>

<file path=ppt/slides/_rels/slide24.xml.rels><?xml version="1.0" encoding="UTF-8" standalone="yes"?>
<Relationships xmlns="http://schemas.openxmlformats.org/package/2006/relationships"><Relationship Id="rId3" Type="http://schemas.openxmlformats.org/officeDocument/2006/relationships/hyperlink" Target="https://geobrava.wordpress.com/2015/09/11/digital-marketing-services-will-reach-120-billion-by-2020/" TargetMode="Externa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3" Type="http://schemas.openxmlformats.org/officeDocument/2006/relationships/hyperlink" Target="https://geobrava.wordpress.com/2015/09/11/digital-marketing-services-will-reach-120-billion-by-2020/" TargetMode="Externa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en/notepad-memo-pencil-writing-note-117597/"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en/notepad-memo-pencil-writing-note-117597/" TargetMode="Externa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ixabay.com/en/notepad-memo-pencil-writing-note-117597/"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en/notepad-memo-pencil-writing-note-117597/"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en/notepad-memo-pencil-writing-note-117597/" TargetMode="Externa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hyperlink" Target="https://pixabay.com/en/notepad-memo-pencil-writing-note-117597/" TargetMode="Externa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3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s://pixabay.com/en/notepad-memo-pencil-writing-note-117597/" TargetMode="External"/><Relationship Id="rId5" Type="http://schemas.openxmlformats.org/officeDocument/2006/relationships/image" Target="../media/image42.png"/><Relationship Id="rId4" Type="http://schemas.openxmlformats.org/officeDocument/2006/relationships/image" Target="../media/image55.jp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hyperlink" Target="https://pixabay.com/en/notepad-memo-pencil-writing-note-117597/" TargetMode="Externa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hyperlink" Target="https://pixabay.com/en/notepad-memo-pencil-writing-note-117597/" TargetMode="Externa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pixabay.com/en/car-traffic-road-warning-caution-4414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pixabay.com/en/notepad-memo-pencil-writing-note-117597/" TargetMode="Externa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hyperlink" Target="https://pogoblog.typepad.com/pogo/whistleblower_protection/page/15/" TargetMode="External"/><Relationship Id="rId5" Type="http://schemas.openxmlformats.org/officeDocument/2006/relationships/image" Target="../media/image57.jpeg"/><Relationship Id="rId4" Type="http://schemas.openxmlformats.org/officeDocument/2006/relationships/hyperlink" Target="https://pixabay.com/en/notepad-memo-pencil-writing-note-117597/"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pogoblog.typepad.com/pogo/whistleblower_protection/page/15/" TargetMode="External"/><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hyperlink" Target="https://pixabay.com/en/notepad-memo-pencil-writing-note-117597/" TargetMode="Externa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hyperlink" Target="https://pogoblog.typepad.com/pogo/whistleblower_protection/page/15/" TargetMode="External"/><Relationship Id="rId7" Type="http://schemas.openxmlformats.org/officeDocument/2006/relationships/image" Target="../media/image55.jp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hyperlink" Target="https://pixabay.com/en/notepad-memo-pencil-writing-note-117597/" TargetMode="Externa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60.jpg"/><Relationship Id="rId4" Type="http://schemas.openxmlformats.org/officeDocument/2006/relationships/hyperlink" Target="https://pixabay.com/en/binary-one-cyborg-cybernetics-1536647/"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hyperlink" Target="https://rebelem.com/proppr-randomized-clinical-trial/takeaway_logo/" TargetMode="External"/><Relationship Id="rId4" Type="http://schemas.openxmlformats.org/officeDocument/2006/relationships/image" Target="../media/image62.png"/><Relationship Id="rId9" Type="http://schemas.openxmlformats.org/officeDocument/2006/relationships/image" Target="../media/image67.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pixabay.com/en/notepad-memo-pencil-writing-note-117597/"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notepad-memo-pencil-writing-note-117597/"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pixabay.com/es/casco-de-seguridad-158268/" TargetMode="External"/><Relationship Id="rId5" Type="http://schemas.openxmlformats.org/officeDocument/2006/relationships/image" Target="../media/image11.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welcome-come-in-welcome-home-home-1185856/" TargetMode="External"/><Relationship Id="rId7" Type="http://schemas.openxmlformats.org/officeDocument/2006/relationships/hyperlink" Target="https://www.gowrishankarnath.com/disclaimer.html" TargetMode="Externa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pixabay.com/en/notepad-memo-pencil-writing-note-117597/"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n/notepad-memo-pencil-writing-note-117597/"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pixabay.com/en/notepad-memo-pencil-writing-note-117597/"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 company name">
            <a:extLst>
              <a:ext uri="{FF2B5EF4-FFF2-40B4-BE49-F238E27FC236}">
                <a16:creationId xmlns:a16="http://schemas.microsoft.com/office/drawing/2014/main" id="{5F44D4B6-17B3-997A-20B0-1F5F4F866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57200"/>
            <a:ext cx="8839200" cy="5653810"/>
          </a:xfrm>
          <a:prstGeom prst="rect">
            <a:avLst/>
          </a:prstGeom>
        </p:spPr>
      </p:pic>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C900195-9CA7-E12D-73E5-76792A05BC37}"/>
              </a:ext>
            </a:extLst>
          </p:cNvPr>
          <p:cNvSpPr txBox="1"/>
          <p:nvPr/>
        </p:nvSpPr>
        <p:spPr>
          <a:xfrm>
            <a:off x="357004" y="2656645"/>
            <a:ext cx="9320395"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Remember that your potential new employee is probably interviewing with other companies</a:t>
            </a:r>
          </a:p>
        </p:txBody>
      </p:sp>
      <p:sp>
        <p:nvSpPr>
          <p:cNvPr id="7" name="TextBox 6">
            <a:extLst>
              <a:ext uri="{FF2B5EF4-FFF2-40B4-BE49-F238E27FC236}">
                <a16:creationId xmlns:a16="http://schemas.microsoft.com/office/drawing/2014/main" id="{02380D74-6130-C35E-6236-40A6AAA180ED}"/>
              </a:ext>
            </a:extLst>
          </p:cNvPr>
          <p:cNvSpPr txBox="1"/>
          <p:nvPr/>
        </p:nvSpPr>
        <p:spPr>
          <a:xfrm>
            <a:off x="357005" y="3140285"/>
            <a:ext cx="8077200"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solidFill>
                  <a:schemeClr val="accent2"/>
                </a:solidFill>
              </a:rPr>
              <a:t>Make sure you have a formal offer letter template created for all your positions</a:t>
            </a:r>
          </a:p>
        </p:txBody>
      </p:sp>
      <p:sp>
        <p:nvSpPr>
          <p:cNvPr id="9" name="TextBox 8">
            <a:extLst>
              <a:ext uri="{FF2B5EF4-FFF2-40B4-BE49-F238E27FC236}">
                <a16:creationId xmlns:a16="http://schemas.microsoft.com/office/drawing/2014/main" id="{352CF036-4A51-F667-0F3D-7F2907E0C69F}"/>
              </a:ext>
            </a:extLst>
          </p:cNvPr>
          <p:cNvSpPr txBox="1"/>
          <p:nvPr/>
        </p:nvSpPr>
        <p:spPr>
          <a:xfrm>
            <a:off x="357004" y="3600353"/>
            <a:ext cx="11758795"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Candidates need piece of mind that they ‘Got the Job’.  For some people verbal is ok but for most they want to see it in writing</a:t>
            </a:r>
          </a:p>
        </p:txBody>
      </p:sp>
      <p:sp>
        <p:nvSpPr>
          <p:cNvPr id="10" name="TextBox 9">
            <a:extLst>
              <a:ext uri="{FF2B5EF4-FFF2-40B4-BE49-F238E27FC236}">
                <a16:creationId xmlns:a16="http://schemas.microsoft.com/office/drawing/2014/main" id="{580F0042-F043-F325-F8C6-98C5BB437F0C}"/>
              </a:ext>
            </a:extLst>
          </p:cNvPr>
          <p:cNvSpPr txBox="1"/>
          <p:nvPr/>
        </p:nvSpPr>
        <p:spPr>
          <a:xfrm>
            <a:off x="357005" y="4052623"/>
            <a:ext cx="11758794"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solidFill>
                  <a:schemeClr val="accent2"/>
                </a:solidFill>
              </a:rPr>
              <a:t>Time is of the up most importance when you find the right team member.  Don’t take advantage of their time, they are probably ready to jump in</a:t>
            </a:r>
          </a:p>
        </p:txBody>
      </p:sp>
      <p:sp>
        <p:nvSpPr>
          <p:cNvPr id="11" name="TextBox 10">
            <a:extLst>
              <a:ext uri="{FF2B5EF4-FFF2-40B4-BE49-F238E27FC236}">
                <a16:creationId xmlns:a16="http://schemas.microsoft.com/office/drawing/2014/main" id="{35098903-58D4-36A5-3AD5-EF9A66DE5BCB}"/>
              </a:ext>
            </a:extLst>
          </p:cNvPr>
          <p:cNvSpPr txBox="1"/>
          <p:nvPr/>
        </p:nvSpPr>
        <p:spPr>
          <a:xfrm>
            <a:off x="357004" y="4495907"/>
            <a:ext cx="11682595"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Make sure your backyard is leaned up and you’re onboarding your staff through all formal State/Federal requirements</a:t>
            </a:r>
          </a:p>
        </p:txBody>
      </p:sp>
      <p:sp>
        <p:nvSpPr>
          <p:cNvPr id="13" name="TextBox 12">
            <a:extLst>
              <a:ext uri="{FF2B5EF4-FFF2-40B4-BE49-F238E27FC236}">
                <a16:creationId xmlns:a16="http://schemas.microsoft.com/office/drawing/2014/main" id="{64DD4408-8FF1-9826-C8BB-87FAB865A8FE}"/>
              </a:ext>
            </a:extLst>
          </p:cNvPr>
          <p:cNvSpPr txBox="1"/>
          <p:nvPr/>
        </p:nvSpPr>
        <p:spPr>
          <a:xfrm>
            <a:off x="357005" y="4960157"/>
            <a:ext cx="11682594"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solidFill>
                  <a:schemeClr val="accent2"/>
                </a:solidFill>
              </a:rPr>
              <a:t>It’s important that you are educating your new team member all the way through the onboarding process, so they don’t feel forgotten about</a:t>
            </a:r>
          </a:p>
        </p:txBody>
      </p:sp>
      <p:sp>
        <p:nvSpPr>
          <p:cNvPr id="14" name="TextBox 13">
            <a:extLst>
              <a:ext uri="{FF2B5EF4-FFF2-40B4-BE49-F238E27FC236}">
                <a16:creationId xmlns:a16="http://schemas.microsoft.com/office/drawing/2014/main" id="{9D634F96-5013-EFD1-E138-6BDFBFDD0924}"/>
              </a:ext>
            </a:extLst>
          </p:cNvPr>
          <p:cNvSpPr txBox="1"/>
          <p:nvPr/>
        </p:nvSpPr>
        <p:spPr>
          <a:xfrm>
            <a:off x="357004" y="5424407"/>
            <a:ext cx="11606395" cy="443284"/>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1400" dirty="0"/>
              <a:t>Make your new team member feel valued and special by making sure they have a clean and prepped work area including all necessary computer equipment and access to program/software applicable to their position.</a:t>
            </a:r>
          </a:p>
        </p:txBody>
      </p:sp>
      <p:pic>
        <p:nvPicPr>
          <p:cNvPr id="5" name="Picture 4" descr="A close-up of a notebook&#10;&#10;Description automatically generated with low confidence">
            <a:extLst>
              <a:ext uri="{FF2B5EF4-FFF2-40B4-BE49-F238E27FC236}">
                <a16:creationId xmlns:a16="http://schemas.microsoft.com/office/drawing/2014/main" id="{22A37D8A-C411-D31B-EF32-5CA2BB93AB2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76539" y="180294"/>
            <a:ext cx="1426941" cy="1519538"/>
          </a:xfrm>
          <a:prstGeom prst="rect">
            <a:avLst/>
          </a:prstGeom>
        </p:spPr>
      </p:pic>
      <p:sp>
        <p:nvSpPr>
          <p:cNvPr id="12" name="TextBox 11">
            <a:extLst>
              <a:ext uri="{FF2B5EF4-FFF2-40B4-BE49-F238E27FC236}">
                <a16:creationId xmlns:a16="http://schemas.microsoft.com/office/drawing/2014/main" id="{4FFB1CA8-87B3-5C37-FA42-B94A61D7FCD5}"/>
              </a:ext>
            </a:extLst>
          </p:cNvPr>
          <p:cNvSpPr txBox="1"/>
          <p:nvPr/>
        </p:nvSpPr>
        <p:spPr>
          <a:xfrm rot="20939042">
            <a:off x="10606394" y="359675"/>
            <a:ext cx="826461" cy="400110"/>
          </a:xfrm>
          <a:prstGeom prst="rect">
            <a:avLst/>
          </a:prstGeom>
          <a:noFill/>
        </p:spPr>
        <p:txBody>
          <a:bodyPr wrap="square" rtlCol="0">
            <a:spAutoFit/>
          </a:bodyPr>
          <a:lstStyle/>
          <a:p>
            <a:r>
              <a:rPr lang="en-US" sz="1000" b="1" dirty="0"/>
              <a:t>Page 7 In Workbook</a:t>
            </a:r>
          </a:p>
        </p:txBody>
      </p:sp>
      <p:sp>
        <p:nvSpPr>
          <p:cNvPr id="16" name="TextBox 15">
            <a:extLst>
              <a:ext uri="{FF2B5EF4-FFF2-40B4-BE49-F238E27FC236}">
                <a16:creationId xmlns:a16="http://schemas.microsoft.com/office/drawing/2014/main" id="{F9ADF046-9FA4-DFD4-AC78-8499B38B18B3}"/>
              </a:ext>
            </a:extLst>
          </p:cNvPr>
          <p:cNvSpPr txBox="1"/>
          <p:nvPr/>
        </p:nvSpPr>
        <p:spPr>
          <a:xfrm>
            <a:off x="3657600" y="1928746"/>
            <a:ext cx="454814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Pro Tips</a:t>
            </a:r>
          </a:p>
        </p:txBody>
      </p:sp>
      <p:pic>
        <p:nvPicPr>
          <p:cNvPr id="17" name="Picture 16" descr="A picture containing clipart&#10;&#10;Description automatically generated">
            <a:extLst>
              <a:ext uri="{FF2B5EF4-FFF2-40B4-BE49-F238E27FC236}">
                <a16:creationId xmlns:a16="http://schemas.microsoft.com/office/drawing/2014/main" id="{571F3C18-1788-4223-2E04-AA13D880B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4161" y="5909501"/>
            <a:ext cx="838200" cy="804148"/>
          </a:xfrm>
          <a:prstGeom prst="rect">
            <a:avLst/>
          </a:prstGeom>
        </p:spPr>
      </p:pic>
      <p:pic>
        <p:nvPicPr>
          <p:cNvPr id="4" name="Picture 3" descr="Icon&#10;&#10;Description automatically generated">
            <a:extLst>
              <a:ext uri="{FF2B5EF4-FFF2-40B4-BE49-F238E27FC236}">
                <a16:creationId xmlns:a16="http://schemas.microsoft.com/office/drawing/2014/main" id="{1F6DE10B-8588-EF54-8173-71A00199647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9007480">
            <a:off x="11181167" y="5706782"/>
            <a:ext cx="601891" cy="505673"/>
          </a:xfrm>
          <a:prstGeom prst="rect">
            <a:avLst/>
          </a:prstGeom>
        </p:spPr>
      </p:pic>
      <p:sp>
        <p:nvSpPr>
          <p:cNvPr id="22" name="Title 1">
            <a:extLst>
              <a:ext uri="{FF2B5EF4-FFF2-40B4-BE49-F238E27FC236}">
                <a16:creationId xmlns:a16="http://schemas.microsoft.com/office/drawing/2014/main" id="{642A6B53-A216-9746-EFDA-E99EF4D1A28B}"/>
              </a:ext>
            </a:extLst>
          </p:cNvPr>
          <p:cNvSpPr>
            <a:spLocks noGrp="1"/>
          </p:cNvSpPr>
          <p:nvPr>
            <p:ph type="title"/>
          </p:nvPr>
        </p:nvSpPr>
        <p:spPr>
          <a:xfrm>
            <a:off x="572493" y="238540"/>
            <a:ext cx="11018520" cy="698196"/>
          </a:xfrm>
        </p:spPr>
        <p:txBody>
          <a:bodyPr vert="horz" lIns="91440" tIns="45720" rIns="91440" bIns="45720" rtlCol="0" anchor="b">
            <a:normAutofit fontScale="90000"/>
          </a:bodyPr>
          <a:lstStyle/>
          <a:p>
            <a:r>
              <a:rPr lang="en-US" sz="4600" b="1" dirty="0"/>
              <a:t>Ease The Pain Of Onboarding</a:t>
            </a:r>
          </a:p>
        </p:txBody>
      </p:sp>
    </p:spTree>
    <p:extLst>
      <p:ext uri="{BB962C8B-B14F-4D97-AF65-F5344CB8AC3E}">
        <p14:creationId xmlns:p14="http://schemas.microsoft.com/office/powerpoint/2010/main" val="385693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b="1" dirty="0"/>
              <a:t>How You Can Find The Perfect A+ Team Member &amp; Onboarding Them</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38EA34C-8FB4-DBE9-7EC2-FB755BCB34D3}"/>
              </a:ext>
            </a:extLst>
          </p:cNvPr>
          <p:cNvSpPr txBox="1"/>
          <p:nvPr/>
        </p:nvSpPr>
        <p:spPr>
          <a:xfrm>
            <a:off x="481053" y="1980869"/>
            <a:ext cx="11064240"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Breakout Session</a:t>
            </a:r>
          </a:p>
        </p:txBody>
      </p:sp>
      <p:sp>
        <p:nvSpPr>
          <p:cNvPr id="41" name="TextBox 40">
            <a:extLst>
              <a:ext uri="{FF2B5EF4-FFF2-40B4-BE49-F238E27FC236}">
                <a16:creationId xmlns:a16="http://schemas.microsoft.com/office/drawing/2014/main" id="{47A7E7B7-59C3-D603-9954-F4507E94DEFA}"/>
              </a:ext>
            </a:extLst>
          </p:cNvPr>
          <p:cNvSpPr txBox="1"/>
          <p:nvPr/>
        </p:nvSpPr>
        <p:spPr>
          <a:xfrm>
            <a:off x="4200470" y="3933000"/>
            <a:ext cx="3862347" cy="443284"/>
          </a:xfrm>
          <a:prstGeom prst="rect">
            <a:avLst/>
          </a:prstGeom>
        </p:spPr>
        <p:txBody>
          <a:bodyPr vert="horz" lIns="91440" tIns="45720" rIns="91440" bIns="45720" rtlCol="0" anchor="t">
            <a:normAutofit/>
          </a:bodyPr>
          <a:lstStyle/>
          <a:p>
            <a:pPr>
              <a:lnSpc>
                <a:spcPct val="90000"/>
              </a:lnSpc>
              <a:spcAft>
                <a:spcPts val="600"/>
              </a:spcAft>
            </a:pPr>
            <a:r>
              <a:rPr lang="en-US" sz="2200" b="1" dirty="0"/>
              <a:t>Breakout Session Instructions</a:t>
            </a:r>
          </a:p>
        </p:txBody>
      </p:sp>
      <p:sp>
        <p:nvSpPr>
          <p:cNvPr id="44" name="TextBox 43">
            <a:extLst>
              <a:ext uri="{FF2B5EF4-FFF2-40B4-BE49-F238E27FC236}">
                <a16:creationId xmlns:a16="http://schemas.microsoft.com/office/drawing/2014/main" id="{584FA789-012E-7AB3-09A2-857C4088F990}"/>
              </a:ext>
            </a:extLst>
          </p:cNvPr>
          <p:cNvSpPr txBox="1"/>
          <p:nvPr/>
        </p:nvSpPr>
        <p:spPr>
          <a:xfrm>
            <a:off x="1373753" y="4604441"/>
            <a:ext cx="9749294" cy="331729"/>
          </a:xfrm>
          <a:prstGeom prst="rect">
            <a:avLst/>
          </a:prstGeom>
        </p:spPr>
        <p:txBody>
          <a:bodyPr vert="horz" lIns="91440" tIns="45720" rIns="91440" bIns="45720" rtlCol="0" anchor="t">
            <a:normAutofit/>
          </a:bodyPr>
          <a:lstStyle/>
          <a:p>
            <a:pPr>
              <a:lnSpc>
                <a:spcPct val="90000"/>
              </a:lnSpc>
              <a:spcAft>
                <a:spcPts val="600"/>
              </a:spcAft>
            </a:pPr>
            <a:r>
              <a:rPr lang="en-US" sz="1400" b="1" dirty="0"/>
              <a:t>1.)  </a:t>
            </a:r>
            <a:r>
              <a:rPr lang="en-US" sz="1400" dirty="0"/>
              <a:t>Share With Your Group What You Do Or Would Like To Do That Improves </a:t>
            </a:r>
            <a:r>
              <a:rPr lang="en-US" sz="1400" b="1" u="sng" dirty="0"/>
              <a:t>The Interview Process </a:t>
            </a:r>
            <a:r>
              <a:rPr lang="en-US" sz="1400" dirty="0"/>
              <a:t>On Both Sides</a:t>
            </a:r>
          </a:p>
        </p:txBody>
      </p:sp>
      <p:pic>
        <p:nvPicPr>
          <p:cNvPr id="47" name="Picture 46" descr="A black analog clock&#10;&#10;Description automatically generated with low confidence">
            <a:extLst>
              <a:ext uri="{FF2B5EF4-FFF2-40B4-BE49-F238E27FC236}">
                <a16:creationId xmlns:a16="http://schemas.microsoft.com/office/drawing/2014/main" id="{AA6FD23F-BCED-680F-9E12-06B30878B05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0" y="2410206"/>
            <a:ext cx="2208122" cy="1461731"/>
          </a:xfrm>
          <a:prstGeom prst="rect">
            <a:avLst/>
          </a:prstGeom>
        </p:spPr>
      </p:pic>
      <p:sp>
        <p:nvSpPr>
          <p:cNvPr id="48" name="TextBox 47">
            <a:extLst>
              <a:ext uri="{FF2B5EF4-FFF2-40B4-BE49-F238E27FC236}">
                <a16:creationId xmlns:a16="http://schemas.microsoft.com/office/drawing/2014/main" id="{FDD936D2-D23F-196A-D084-42B711747823}"/>
              </a:ext>
            </a:extLst>
          </p:cNvPr>
          <p:cNvSpPr txBox="1"/>
          <p:nvPr/>
        </p:nvSpPr>
        <p:spPr>
          <a:xfrm>
            <a:off x="6248400" y="2622420"/>
            <a:ext cx="2161376" cy="443284"/>
          </a:xfrm>
          <a:prstGeom prst="rect">
            <a:avLst/>
          </a:prstGeom>
        </p:spPr>
        <p:txBody>
          <a:bodyPr vert="horz" lIns="91440" tIns="45720" rIns="91440" bIns="45720" rtlCol="0" anchor="t">
            <a:noAutofit/>
          </a:bodyPr>
          <a:lstStyle/>
          <a:p>
            <a:pPr>
              <a:lnSpc>
                <a:spcPct val="90000"/>
              </a:lnSpc>
              <a:spcAft>
                <a:spcPts val="600"/>
              </a:spcAft>
            </a:pPr>
            <a:r>
              <a:rPr lang="en-US" sz="1600" b="1" i="1" u="sng" dirty="0">
                <a:solidFill>
                  <a:schemeClr val="accent1">
                    <a:lumMod val="75000"/>
                  </a:schemeClr>
                </a:solidFill>
              </a:rPr>
              <a:t>Breakout Session Time</a:t>
            </a:r>
          </a:p>
        </p:txBody>
      </p:sp>
      <p:sp>
        <p:nvSpPr>
          <p:cNvPr id="49" name="TextBox 48">
            <a:extLst>
              <a:ext uri="{FF2B5EF4-FFF2-40B4-BE49-F238E27FC236}">
                <a16:creationId xmlns:a16="http://schemas.microsoft.com/office/drawing/2014/main" id="{94E3FB43-689E-29BB-5D93-7D2B8C0E26D8}"/>
              </a:ext>
            </a:extLst>
          </p:cNvPr>
          <p:cNvSpPr txBox="1"/>
          <p:nvPr/>
        </p:nvSpPr>
        <p:spPr>
          <a:xfrm>
            <a:off x="6817444" y="3023959"/>
            <a:ext cx="1119147" cy="443284"/>
          </a:xfrm>
          <a:prstGeom prst="rect">
            <a:avLst/>
          </a:prstGeom>
        </p:spPr>
        <p:txBody>
          <a:bodyPr vert="horz" lIns="91440" tIns="45720" rIns="91440" bIns="45720" rtlCol="0" anchor="t">
            <a:normAutofit fontScale="92500"/>
          </a:bodyPr>
          <a:lstStyle/>
          <a:p>
            <a:pPr>
              <a:lnSpc>
                <a:spcPct val="90000"/>
              </a:lnSpc>
              <a:spcAft>
                <a:spcPts val="600"/>
              </a:spcAft>
            </a:pPr>
            <a:r>
              <a:rPr lang="en-US" sz="1600" b="1" dirty="0"/>
              <a:t>15 Minutes</a:t>
            </a:r>
          </a:p>
        </p:txBody>
      </p:sp>
      <p:sp>
        <p:nvSpPr>
          <p:cNvPr id="7" name="TextBox 6">
            <a:extLst>
              <a:ext uri="{FF2B5EF4-FFF2-40B4-BE49-F238E27FC236}">
                <a16:creationId xmlns:a16="http://schemas.microsoft.com/office/drawing/2014/main" id="{1DBF3E35-FD95-592B-4054-67692318B884}"/>
              </a:ext>
            </a:extLst>
          </p:cNvPr>
          <p:cNvSpPr txBox="1"/>
          <p:nvPr/>
        </p:nvSpPr>
        <p:spPr>
          <a:xfrm>
            <a:off x="1373753" y="5049055"/>
            <a:ext cx="9749294" cy="331729"/>
          </a:xfrm>
          <a:prstGeom prst="rect">
            <a:avLst/>
          </a:prstGeom>
        </p:spPr>
        <p:txBody>
          <a:bodyPr vert="horz" lIns="91440" tIns="45720" rIns="91440" bIns="45720" rtlCol="0" anchor="t">
            <a:normAutofit/>
          </a:bodyPr>
          <a:lstStyle/>
          <a:p>
            <a:pPr>
              <a:lnSpc>
                <a:spcPct val="90000"/>
              </a:lnSpc>
              <a:spcAft>
                <a:spcPts val="600"/>
              </a:spcAft>
            </a:pPr>
            <a:r>
              <a:rPr lang="en-US" sz="1400" b="1" dirty="0"/>
              <a:t>2.)  </a:t>
            </a:r>
            <a:r>
              <a:rPr lang="en-US" sz="1400" dirty="0"/>
              <a:t>Share With Your Group What You Do Or Would Like To Do That Improves </a:t>
            </a:r>
            <a:r>
              <a:rPr lang="en-US" sz="1400" b="1" u="sng" dirty="0"/>
              <a:t>The Onboarding Process </a:t>
            </a:r>
            <a:r>
              <a:rPr lang="en-US" sz="1400" dirty="0"/>
              <a:t>On Both Sides</a:t>
            </a:r>
          </a:p>
        </p:txBody>
      </p:sp>
      <p:pic>
        <p:nvPicPr>
          <p:cNvPr id="3" name="Picture 2" descr="A close-up of a notebook&#10;&#10;Description automatically generated with low confidence">
            <a:extLst>
              <a:ext uri="{FF2B5EF4-FFF2-40B4-BE49-F238E27FC236}">
                <a16:creationId xmlns:a16="http://schemas.microsoft.com/office/drawing/2014/main" id="{47D1272B-E362-7CAD-9791-9401EA2DE3B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376539" y="180294"/>
            <a:ext cx="1426941" cy="1519538"/>
          </a:xfrm>
          <a:prstGeom prst="rect">
            <a:avLst/>
          </a:prstGeom>
        </p:spPr>
      </p:pic>
      <p:sp>
        <p:nvSpPr>
          <p:cNvPr id="4" name="TextBox 3">
            <a:extLst>
              <a:ext uri="{FF2B5EF4-FFF2-40B4-BE49-F238E27FC236}">
                <a16:creationId xmlns:a16="http://schemas.microsoft.com/office/drawing/2014/main" id="{88A78B44-EF7D-8A9C-FAE8-91F6154DF29E}"/>
              </a:ext>
            </a:extLst>
          </p:cNvPr>
          <p:cNvSpPr txBox="1"/>
          <p:nvPr/>
        </p:nvSpPr>
        <p:spPr>
          <a:xfrm rot="20939042">
            <a:off x="10606394" y="359675"/>
            <a:ext cx="826461" cy="400110"/>
          </a:xfrm>
          <a:prstGeom prst="rect">
            <a:avLst/>
          </a:prstGeom>
          <a:noFill/>
        </p:spPr>
        <p:txBody>
          <a:bodyPr wrap="square" rtlCol="0">
            <a:spAutoFit/>
          </a:bodyPr>
          <a:lstStyle/>
          <a:p>
            <a:r>
              <a:rPr lang="en-US" sz="1000" b="1" dirty="0"/>
              <a:t>Page 4-7 In Workbook</a:t>
            </a:r>
          </a:p>
        </p:txBody>
      </p:sp>
    </p:spTree>
    <p:extLst>
      <p:ext uri="{BB962C8B-B14F-4D97-AF65-F5344CB8AC3E}">
        <p14:creationId xmlns:p14="http://schemas.microsoft.com/office/powerpoint/2010/main" val="222433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b="1"/>
              <a:t>How You Can Find The Perfect A+ Team Member &amp; Onboarding The</a:t>
            </a:r>
            <a:endParaRPr lang="en-US" sz="4600" b="1" dirty="0"/>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38EA34C-8FB4-DBE9-7EC2-FB755BCB34D3}"/>
              </a:ext>
            </a:extLst>
          </p:cNvPr>
          <p:cNvSpPr txBox="1"/>
          <p:nvPr/>
        </p:nvSpPr>
        <p:spPr>
          <a:xfrm>
            <a:off x="481053" y="1810925"/>
            <a:ext cx="11064240"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Breakout Session-Regroup</a:t>
            </a:r>
          </a:p>
        </p:txBody>
      </p:sp>
      <p:pic>
        <p:nvPicPr>
          <p:cNvPr id="10" name="Picture 9" descr="Graphical user interface, text, application&#10;&#10;Description automatically generated">
            <a:extLst>
              <a:ext uri="{FF2B5EF4-FFF2-40B4-BE49-F238E27FC236}">
                <a16:creationId xmlns:a16="http://schemas.microsoft.com/office/drawing/2014/main" id="{ADFF7831-BB03-F27C-00A9-2079B8404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89" y="3402729"/>
            <a:ext cx="10485120" cy="2857500"/>
          </a:xfrm>
          <a:prstGeom prst="rect">
            <a:avLst/>
          </a:prstGeom>
        </p:spPr>
      </p:pic>
      <p:pic>
        <p:nvPicPr>
          <p:cNvPr id="12" name="Picture 11" descr="Table&#10;&#10;Description automatically generated">
            <a:extLst>
              <a:ext uri="{FF2B5EF4-FFF2-40B4-BE49-F238E27FC236}">
                <a16:creationId xmlns:a16="http://schemas.microsoft.com/office/drawing/2014/main" id="{ED1BA34F-0D9D-04BD-AC72-D64FE8CA78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1753" y="3385720"/>
            <a:ext cx="5973457" cy="2692363"/>
          </a:xfrm>
          <a:prstGeom prst="rect">
            <a:avLst/>
          </a:prstGeom>
        </p:spPr>
      </p:pic>
      <p:pic>
        <p:nvPicPr>
          <p:cNvPr id="14" name="Picture 13" descr="A picture containing writing implement, stationary&#10;&#10;Description automatically generated">
            <a:extLst>
              <a:ext uri="{FF2B5EF4-FFF2-40B4-BE49-F238E27FC236}">
                <a16:creationId xmlns:a16="http://schemas.microsoft.com/office/drawing/2014/main" id="{80AC70AA-D001-D561-F5F3-12853FF74E4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686800" y="4465201"/>
            <a:ext cx="533400" cy="533400"/>
          </a:xfrm>
          <a:prstGeom prst="rect">
            <a:avLst/>
          </a:prstGeom>
        </p:spPr>
      </p:pic>
      <p:pic>
        <p:nvPicPr>
          <p:cNvPr id="16" name="Picture 15" descr="A picture containing writing implement, stationary&#10;&#10;Description automatically generated">
            <a:extLst>
              <a:ext uri="{FF2B5EF4-FFF2-40B4-BE49-F238E27FC236}">
                <a16:creationId xmlns:a16="http://schemas.microsoft.com/office/drawing/2014/main" id="{E1F1DBEF-E458-51F7-78CC-519D35BB8775}"/>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124200" y="4569161"/>
            <a:ext cx="533400" cy="533400"/>
          </a:xfrm>
          <a:prstGeom prst="rect">
            <a:avLst/>
          </a:prstGeom>
        </p:spPr>
      </p:pic>
      <p:sp>
        <p:nvSpPr>
          <p:cNvPr id="3" name="TextBox 2">
            <a:extLst>
              <a:ext uri="{FF2B5EF4-FFF2-40B4-BE49-F238E27FC236}">
                <a16:creationId xmlns:a16="http://schemas.microsoft.com/office/drawing/2014/main" id="{46476C1B-C459-10E0-0DBB-E747299545FD}"/>
              </a:ext>
            </a:extLst>
          </p:cNvPr>
          <p:cNvSpPr txBox="1"/>
          <p:nvPr/>
        </p:nvSpPr>
        <p:spPr>
          <a:xfrm>
            <a:off x="2882846" y="3245279"/>
            <a:ext cx="6713552" cy="443284"/>
          </a:xfrm>
          <a:prstGeom prst="rect">
            <a:avLst/>
          </a:prstGeom>
        </p:spPr>
        <p:txBody>
          <a:bodyPr vert="horz" lIns="91440" tIns="45720" rIns="91440" bIns="45720" rtlCol="0" anchor="t">
            <a:noAutofit/>
          </a:bodyPr>
          <a:lstStyle/>
          <a:p>
            <a:pPr>
              <a:lnSpc>
                <a:spcPct val="90000"/>
              </a:lnSpc>
              <a:spcAft>
                <a:spcPts val="600"/>
              </a:spcAft>
            </a:pPr>
            <a:r>
              <a:rPr lang="en-US" sz="3200" b="1" dirty="0">
                <a:solidFill>
                  <a:schemeClr val="accent2"/>
                </a:solidFill>
              </a:rPr>
              <a:t>GDF Members-Share You Knowledge</a:t>
            </a:r>
          </a:p>
        </p:txBody>
      </p:sp>
    </p:spTree>
    <p:extLst>
      <p:ext uri="{BB962C8B-B14F-4D97-AF65-F5344CB8AC3E}">
        <p14:creationId xmlns:p14="http://schemas.microsoft.com/office/powerpoint/2010/main" val="268517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xit" presetSubtype="0" accel="100000" fill="hold" grpId="1" nodeType="clickEffect">
                                  <p:stCondLst>
                                    <p:cond delay="0"/>
                                  </p:stCondLst>
                                  <p:childTnLst>
                                    <p:anim calcmode="lin" valueType="num">
                                      <p:cBhvr>
                                        <p:cTn id="14" dur="500"/>
                                        <p:tgtEl>
                                          <p:spTgt spid="3"/>
                                        </p:tgtEl>
                                        <p:attrNameLst>
                                          <p:attrName>ppt_w</p:attrName>
                                        </p:attrNameLst>
                                      </p:cBhvr>
                                      <p:tavLst>
                                        <p:tav tm="0">
                                          <p:val>
                                            <p:strVal val="ppt_w"/>
                                          </p:val>
                                        </p:tav>
                                        <p:tav tm="100000">
                                          <p:val>
                                            <p:fltVal val="0"/>
                                          </p:val>
                                        </p:tav>
                                      </p:tavLst>
                                    </p:anim>
                                    <p:anim calcmode="lin" valueType="num">
                                      <p:cBhvr>
                                        <p:cTn id="15" dur="500"/>
                                        <p:tgtEl>
                                          <p:spTgt spid="3"/>
                                        </p:tgtEl>
                                        <p:attrNameLst>
                                          <p:attrName>ppt_h</p:attrName>
                                        </p:attrNameLst>
                                      </p:cBhvr>
                                      <p:tavLst>
                                        <p:tav tm="0">
                                          <p:val>
                                            <p:strVal val="ppt_h"/>
                                          </p:val>
                                        </p:tav>
                                        <p:tav tm="100000">
                                          <p:val>
                                            <p:fltVal val="0"/>
                                          </p:val>
                                        </p:tav>
                                      </p:tavLst>
                                    </p:anim>
                                    <p:anim calcmode="lin" valueType="num">
                                      <p:cBhvr>
                                        <p:cTn id="16" dur="500"/>
                                        <p:tgtEl>
                                          <p:spTgt spid="3"/>
                                        </p:tgtEl>
                                        <p:attrNameLst>
                                          <p:attrName>style.rotation</p:attrName>
                                        </p:attrNameLst>
                                      </p:cBhvr>
                                      <p:tavLst>
                                        <p:tav tm="0">
                                          <p:val>
                                            <p:fltVal val="0"/>
                                          </p:val>
                                        </p:tav>
                                        <p:tav tm="100000">
                                          <p:val>
                                            <p:fltVal val="360"/>
                                          </p:val>
                                        </p:tav>
                                      </p:tavLst>
                                    </p:anim>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anim calcmode="lin" valueType="num">
                                      <p:cBhvr>
                                        <p:cTn id="36" dur="2000" fill="hold"/>
                                        <p:tgtEl>
                                          <p:spTgt spid="16"/>
                                        </p:tgtEl>
                                        <p:attrNameLst>
                                          <p:attrName>ppt_w</p:attrName>
                                        </p:attrNameLst>
                                      </p:cBhvr>
                                      <p:tavLst>
                                        <p:tav tm="0" fmla="#ppt_w*sin(2.5*pi*$)">
                                          <p:val>
                                            <p:fltVal val="0"/>
                                          </p:val>
                                        </p:tav>
                                        <p:tav tm="100000">
                                          <p:val>
                                            <p:fltVal val="1"/>
                                          </p:val>
                                        </p:tav>
                                      </p:tavLst>
                                    </p:anim>
                                    <p:anim calcmode="lin" valueType="num">
                                      <p:cBhvr>
                                        <p:cTn id="37" dur="2000" fill="hold"/>
                                        <p:tgtEl>
                                          <p:spTgt spid="16"/>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anim calcmode="lin" valueType="num">
                                      <p:cBhvr>
                                        <p:cTn id="41" dur="2000" fill="hold"/>
                                        <p:tgtEl>
                                          <p:spTgt spid="14"/>
                                        </p:tgtEl>
                                        <p:attrNameLst>
                                          <p:attrName>ppt_w</p:attrName>
                                        </p:attrNameLst>
                                      </p:cBhvr>
                                      <p:tavLst>
                                        <p:tav tm="0" fmla="#ppt_w*sin(2.5*pi*$)">
                                          <p:val>
                                            <p:fltVal val="0"/>
                                          </p:val>
                                        </p:tav>
                                        <p:tav tm="100000">
                                          <p:val>
                                            <p:fltVal val="1"/>
                                          </p:val>
                                        </p:tav>
                                      </p:tavLst>
                                    </p:anim>
                                    <p:anim calcmode="lin" valueType="num">
                                      <p:cBhvr>
                                        <p:cTn id="4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b="1" dirty="0"/>
              <a:t>Solid Ways To Structure Your Approach-New Hire Training</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E3970B-2517-9F3D-086F-C6556B7062FC}"/>
              </a:ext>
            </a:extLst>
          </p:cNvPr>
          <p:cNvSpPr txBox="1"/>
          <p:nvPr/>
        </p:nvSpPr>
        <p:spPr>
          <a:xfrm>
            <a:off x="457201" y="3095666"/>
            <a:ext cx="6713552"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Do You Have Your Training Material Dialed In?</a:t>
            </a:r>
          </a:p>
        </p:txBody>
      </p:sp>
      <p:sp>
        <p:nvSpPr>
          <p:cNvPr id="13" name="TextBox 12">
            <a:extLst>
              <a:ext uri="{FF2B5EF4-FFF2-40B4-BE49-F238E27FC236}">
                <a16:creationId xmlns:a16="http://schemas.microsoft.com/office/drawing/2014/main" id="{533ED926-7F8D-393B-5383-F07EE9DDE03F}"/>
              </a:ext>
            </a:extLst>
          </p:cNvPr>
          <p:cNvSpPr txBox="1"/>
          <p:nvPr/>
        </p:nvSpPr>
        <p:spPr>
          <a:xfrm>
            <a:off x="457201" y="3586041"/>
            <a:ext cx="6713552"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Are You Taking The Time To Work On The Business With Polishing Your Training?</a:t>
            </a:r>
          </a:p>
        </p:txBody>
      </p:sp>
      <p:sp>
        <p:nvSpPr>
          <p:cNvPr id="14" name="TextBox 13">
            <a:extLst>
              <a:ext uri="{FF2B5EF4-FFF2-40B4-BE49-F238E27FC236}">
                <a16:creationId xmlns:a16="http://schemas.microsoft.com/office/drawing/2014/main" id="{78A31AC8-95D0-3215-984F-F215F967BB95}"/>
              </a:ext>
            </a:extLst>
          </p:cNvPr>
          <p:cNvSpPr txBox="1"/>
          <p:nvPr/>
        </p:nvSpPr>
        <p:spPr>
          <a:xfrm>
            <a:off x="457201" y="4029325"/>
            <a:ext cx="6713552"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Are You Leveraging Technology To Improve Efficiencies?</a:t>
            </a:r>
          </a:p>
        </p:txBody>
      </p:sp>
      <p:sp>
        <p:nvSpPr>
          <p:cNvPr id="15" name="TextBox 14">
            <a:extLst>
              <a:ext uri="{FF2B5EF4-FFF2-40B4-BE49-F238E27FC236}">
                <a16:creationId xmlns:a16="http://schemas.microsoft.com/office/drawing/2014/main" id="{C567898C-9D2D-4379-D3B8-65F244B0F05E}"/>
              </a:ext>
            </a:extLst>
          </p:cNvPr>
          <p:cNvSpPr txBox="1"/>
          <p:nvPr/>
        </p:nvSpPr>
        <p:spPr>
          <a:xfrm>
            <a:off x="457200" y="4495800"/>
            <a:ext cx="7428507"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Do You Ask Your Employees On A Regular Basis What Would Help Them Accelerate Training? </a:t>
            </a:r>
          </a:p>
        </p:txBody>
      </p:sp>
      <p:sp>
        <p:nvSpPr>
          <p:cNvPr id="2" name="TextBox 1">
            <a:extLst>
              <a:ext uri="{FF2B5EF4-FFF2-40B4-BE49-F238E27FC236}">
                <a16:creationId xmlns:a16="http://schemas.microsoft.com/office/drawing/2014/main" id="{938EA34C-8FB4-DBE9-7EC2-FB755BCB34D3}"/>
              </a:ext>
            </a:extLst>
          </p:cNvPr>
          <p:cNvSpPr txBox="1"/>
          <p:nvPr/>
        </p:nvSpPr>
        <p:spPr>
          <a:xfrm>
            <a:off x="481053" y="2110409"/>
            <a:ext cx="6713552" cy="443284"/>
          </a:xfrm>
          <a:prstGeom prst="rect">
            <a:avLst/>
          </a:prstGeom>
        </p:spPr>
        <p:txBody>
          <a:bodyPr vert="horz" lIns="91440" tIns="45720" rIns="91440" bIns="45720" rtlCol="0" anchor="t">
            <a:noAutofit/>
          </a:bodyPr>
          <a:lstStyle/>
          <a:p>
            <a:pPr>
              <a:lnSpc>
                <a:spcPct val="90000"/>
              </a:lnSpc>
              <a:spcAft>
                <a:spcPts val="600"/>
              </a:spcAft>
            </a:pPr>
            <a:r>
              <a:rPr lang="en-US" sz="3200" b="1" dirty="0">
                <a:solidFill>
                  <a:schemeClr val="accent1">
                    <a:lumMod val="75000"/>
                  </a:schemeClr>
                </a:solidFill>
              </a:rPr>
              <a:t>GDF Members-Share You Knowledge</a:t>
            </a:r>
          </a:p>
        </p:txBody>
      </p:sp>
      <p:pic>
        <p:nvPicPr>
          <p:cNvPr id="4" name="Picture 3" descr="A close-up of a notebook&#10;&#10;Description automatically generated with low confidence">
            <a:extLst>
              <a:ext uri="{FF2B5EF4-FFF2-40B4-BE49-F238E27FC236}">
                <a16:creationId xmlns:a16="http://schemas.microsoft.com/office/drawing/2014/main" id="{2F6D75FF-9F2D-C445-3437-F0B8FA264E3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59142" y="4866862"/>
            <a:ext cx="1645800" cy="1752599"/>
          </a:xfrm>
          <a:prstGeom prst="rect">
            <a:avLst/>
          </a:prstGeom>
        </p:spPr>
      </p:pic>
      <p:sp>
        <p:nvSpPr>
          <p:cNvPr id="5" name="TextBox 4">
            <a:extLst>
              <a:ext uri="{FF2B5EF4-FFF2-40B4-BE49-F238E27FC236}">
                <a16:creationId xmlns:a16="http://schemas.microsoft.com/office/drawing/2014/main" id="{92BDB348-4455-14B0-C62F-C001B08BF27B}"/>
              </a:ext>
            </a:extLst>
          </p:cNvPr>
          <p:cNvSpPr txBox="1"/>
          <p:nvPr/>
        </p:nvSpPr>
        <p:spPr>
          <a:xfrm rot="20939042">
            <a:off x="8344492" y="5106938"/>
            <a:ext cx="826461" cy="400110"/>
          </a:xfrm>
          <a:prstGeom prst="rect">
            <a:avLst/>
          </a:prstGeom>
          <a:noFill/>
        </p:spPr>
        <p:txBody>
          <a:bodyPr wrap="square" rtlCol="0">
            <a:spAutoFit/>
          </a:bodyPr>
          <a:lstStyle/>
          <a:p>
            <a:r>
              <a:rPr lang="en-US" sz="1000" b="1" dirty="0"/>
              <a:t>Page 8 In Workbook</a:t>
            </a:r>
          </a:p>
        </p:txBody>
      </p:sp>
      <p:sp>
        <p:nvSpPr>
          <p:cNvPr id="3" name="TextBox 2">
            <a:extLst>
              <a:ext uri="{FF2B5EF4-FFF2-40B4-BE49-F238E27FC236}">
                <a16:creationId xmlns:a16="http://schemas.microsoft.com/office/drawing/2014/main" id="{05CEF4A9-B492-9C20-7BAF-1FE34E63101B}"/>
              </a:ext>
            </a:extLst>
          </p:cNvPr>
          <p:cNvSpPr txBox="1"/>
          <p:nvPr/>
        </p:nvSpPr>
        <p:spPr>
          <a:xfrm>
            <a:off x="481053" y="4939084"/>
            <a:ext cx="7428507"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Do You Ask Your Team On A Regular Basis What Their Pain Points Are With Processes? </a:t>
            </a:r>
          </a:p>
        </p:txBody>
      </p:sp>
      <p:pic>
        <p:nvPicPr>
          <p:cNvPr id="7" name="Picture 6" descr="A picture containing icon&#10;&#10;Description automatically generated">
            <a:extLst>
              <a:ext uri="{FF2B5EF4-FFF2-40B4-BE49-F238E27FC236}">
                <a16:creationId xmlns:a16="http://schemas.microsoft.com/office/drawing/2014/main" id="{3A7F67BF-2F70-0754-5E5A-871A8096FE4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686800" y="2075723"/>
            <a:ext cx="2781584" cy="27815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6924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572493" y="238540"/>
            <a:ext cx="11018520" cy="698196"/>
          </a:xfrm>
        </p:spPr>
        <p:txBody>
          <a:bodyPr vert="horz" lIns="91440" tIns="45720" rIns="91440" bIns="45720" rtlCol="0" anchor="b">
            <a:normAutofit fontScale="90000"/>
          </a:bodyPr>
          <a:lstStyle/>
          <a:p>
            <a:r>
              <a:rPr lang="en-US" sz="4600" b="1" dirty="0"/>
              <a:t>Solid Ways To Structure Your Approach-Training</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38EA34C-8FB4-DBE9-7EC2-FB755BCB34D3}"/>
              </a:ext>
            </a:extLst>
          </p:cNvPr>
          <p:cNvSpPr txBox="1"/>
          <p:nvPr/>
        </p:nvSpPr>
        <p:spPr>
          <a:xfrm>
            <a:off x="572493" y="1724823"/>
            <a:ext cx="1133114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Questions To Ask Yourself</a:t>
            </a:r>
          </a:p>
        </p:txBody>
      </p:sp>
      <p:pic>
        <p:nvPicPr>
          <p:cNvPr id="4" name="Picture 3" descr="A picture containing text, clipart&#10;&#10;Description automatically generated">
            <a:extLst>
              <a:ext uri="{FF2B5EF4-FFF2-40B4-BE49-F238E27FC236}">
                <a16:creationId xmlns:a16="http://schemas.microsoft.com/office/drawing/2014/main" id="{861F91A9-63E7-2A29-4DEC-398EA6EAB4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80" b="17489"/>
          <a:stretch/>
        </p:blipFill>
        <p:spPr>
          <a:xfrm>
            <a:off x="4871021" y="3121816"/>
            <a:ext cx="657119" cy="683038"/>
          </a:xfrm>
          <a:prstGeom prst="rect">
            <a:avLst/>
          </a:prstGeom>
        </p:spPr>
      </p:pic>
      <p:sp>
        <p:nvSpPr>
          <p:cNvPr id="10" name="Speech Bubble: Oval 9">
            <a:extLst>
              <a:ext uri="{FF2B5EF4-FFF2-40B4-BE49-F238E27FC236}">
                <a16:creationId xmlns:a16="http://schemas.microsoft.com/office/drawing/2014/main" id="{501ED10F-AB6E-FC23-C7C7-955A4655A393}"/>
              </a:ext>
            </a:extLst>
          </p:cNvPr>
          <p:cNvSpPr/>
          <p:nvPr/>
        </p:nvSpPr>
        <p:spPr>
          <a:xfrm rot="361816">
            <a:off x="381788" y="3062868"/>
            <a:ext cx="3537375" cy="826773"/>
          </a:xfrm>
          <a:prstGeom prst="wedgeEllipseCallout">
            <a:avLst>
              <a:gd name="adj1" fmla="val 75805"/>
              <a:gd name="adj2" fmla="val -298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I don’t know what I don’t know!  I hope they aren’t setting me up to fail.</a:t>
            </a:r>
          </a:p>
        </p:txBody>
      </p:sp>
      <p:sp>
        <p:nvSpPr>
          <p:cNvPr id="15" name="TextBox 14">
            <a:extLst>
              <a:ext uri="{FF2B5EF4-FFF2-40B4-BE49-F238E27FC236}">
                <a16:creationId xmlns:a16="http://schemas.microsoft.com/office/drawing/2014/main" id="{655E081A-AD4C-EDB2-BA4E-73B049A6C6F3}"/>
              </a:ext>
            </a:extLst>
          </p:cNvPr>
          <p:cNvSpPr txBox="1"/>
          <p:nvPr/>
        </p:nvSpPr>
        <p:spPr>
          <a:xfrm>
            <a:off x="248746" y="4014251"/>
            <a:ext cx="5542454" cy="336934"/>
          </a:xfrm>
          <a:prstGeom prst="rect">
            <a:avLst/>
          </a:prstGeom>
        </p:spPr>
        <p:txBody>
          <a:bodyPr vert="horz" lIns="91440" tIns="45720" rIns="91440" bIns="45720" rtlCol="0" anchor="t">
            <a:noAutofit/>
          </a:bodyPr>
          <a:lstStyle/>
          <a:p>
            <a:pPr>
              <a:lnSpc>
                <a:spcPct val="90000"/>
              </a:lnSpc>
              <a:spcAft>
                <a:spcPts val="600"/>
              </a:spcAft>
            </a:pPr>
            <a:r>
              <a:rPr lang="en-US" sz="1400" dirty="0"/>
              <a:t>What has been your experience with learning through visual instruction?</a:t>
            </a:r>
          </a:p>
        </p:txBody>
      </p:sp>
      <p:sp>
        <p:nvSpPr>
          <p:cNvPr id="16" name="TextBox 15">
            <a:extLst>
              <a:ext uri="{FF2B5EF4-FFF2-40B4-BE49-F238E27FC236}">
                <a16:creationId xmlns:a16="http://schemas.microsoft.com/office/drawing/2014/main" id="{68760856-177C-FAD5-FE9A-88A27167F30D}"/>
              </a:ext>
            </a:extLst>
          </p:cNvPr>
          <p:cNvSpPr txBox="1"/>
          <p:nvPr/>
        </p:nvSpPr>
        <p:spPr>
          <a:xfrm>
            <a:off x="248746" y="2512823"/>
            <a:ext cx="5237653" cy="231282"/>
          </a:xfrm>
          <a:prstGeom prst="rect">
            <a:avLst/>
          </a:prstGeom>
        </p:spPr>
        <p:txBody>
          <a:bodyPr vert="horz" lIns="91440" tIns="45720" rIns="91440" bIns="45720" rtlCol="0" anchor="t">
            <a:noAutofit/>
          </a:bodyPr>
          <a:lstStyle/>
          <a:p>
            <a:pPr>
              <a:lnSpc>
                <a:spcPct val="90000"/>
              </a:lnSpc>
              <a:spcAft>
                <a:spcPts val="600"/>
              </a:spcAft>
            </a:pPr>
            <a:r>
              <a:rPr lang="en-US" sz="1400" dirty="0"/>
              <a:t>Do you remember being a new employee and the company was dialed in with their training or it was fly by the seats of their pants?</a:t>
            </a:r>
          </a:p>
        </p:txBody>
      </p:sp>
      <p:sp>
        <p:nvSpPr>
          <p:cNvPr id="17" name="TextBox 16">
            <a:extLst>
              <a:ext uri="{FF2B5EF4-FFF2-40B4-BE49-F238E27FC236}">
                <a16:creationId xmlns:a16="http://schemas.microsoft.com/office/drawing/2014/main" id="{A6335AEE-BC13-DB13-EFD0-378BB15C6952}"/>
              </a:ext>
            </a:extLst>
          </p:cNvPr>
          <p:cNvSpPr txBox="1"/>
          <p:nvPr/>
        </p:nvSpPr>
        <p:spPr>
          <a:xfrm>
            <a:off x="248746" y="3220193"/>
            <a:ext cx="4261431" cy="446038"/>
          </a:xfrm>
          <a:prstGeom prst="rect">
            <a:avLst/>
          </a:prstGeom>
        </p:spPr>
        <p:txBody>
          <a:bodyPr vert="horz" lIns="91440" tIns="45720" rIns="91440" bIns="45720" rtlCol="0" anchor="t">
            <a:noAutofit/>
          </a:bodyPr>
          <a:lstStyle/>
          <a:p>
            <a:pPr>
              <a:lnSpc>
                <a:spcPct val="90000"/>
              </a:lnSpc>
              <a:spcAft>
                <a:spcPts val="600"/>
              </a:spcAft>
            </a:pPr>
            <a:r>
              <a:rPr lang="en-US" sz="1400" dirty="0"/>
              <a:t>Have you ever experienced a training that has fun activities that help you retain the information &amp; make it fun?</a:t>
            </a:r>
          </a:p>
        </p:txBody>
      </p:sp>
      <p:pic>
        <p:nvPicPr>
          <p:cNvPr id="30" name="Picture 29" descr="A close-up of a notebook&#10;&#10;Description automatically generated with low confidence">
            <a:extLst>
              <a:ext uri="{FF2B5EF4-FFF2-40B4-BE49-F238E27FC236}">
                <a16:creationId xmlns:a16="http://schemas.microsoft.com/office/drawing/2014/main" id="{54BBDFFD-89D5-0985-E3A3-575A19B6D61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62852" y="5147659"/>
            <a:ext cx="1073920" cy="1143609"/>
          </a:xfrm>
          <a:prstGeom prst="rect">
            <a:avLst/>
          </a:prstGeom>
        </p:spPr>
      </p:pic>
      <p:sp>
        <p:nvSpPr>
          <p:cNvPr id="31" name="TextBox 30">
            <a:extLst>
              <a:ext uri="{FF2B5EF4-FFF2-40B4-BE49-F238E27FC236}">
                <a16:creationId xmlns:a16="http://schemas.microsoft.com/office/drawing/2014/main" id="{942C77BD-6D45-8663-F623-2F938AA3AB3D}"/>
              </a:ext>
            </a:extLst>
          </p:cNvPr>
          <p:cNvSpPr txBox="1"/>
          <p:nvPr/>
        </p:nvSpPr>
        <p:spPr>
          <a:xfrm rot="20939042">
            <a:off x="5406346" y="5266244"/>
            <a:ext cx="712716" cy="338554"/>
          </a:xfrm>
          <a:prstGeom prst="rect">
            <a:avLst/>
          </a:prstGeom>
          <a:noFill/>
        </p:spPr>
        <p:txBody>
          <a:bodyPr wrap="square" rtlCol="0">
            <a:spAutoFit/>
          </a:bodyPr>
          <a:lstStyle/>
          <a:p>
            <a:r>
              <a:rPr lang="en-US" sz="800" b="1" dirty="0"/>
              <a:t>Page 9 In Workbook</a:t>
            </a:r>
          </a:p>
        </p:txBody>
      </p:sp>
      <p:sp>
        <p:nvSpPr>
          <p:cNvPr id="40" name="Arrow: Right 39">
            <a:extLst>
              <a:ext uri="{FF2B5EF4-FFF2-40B4-BE49-F238E27FC236}">
                <a16:creationId xmlns:a16="http://schemas.microsoft.com/office/drawing/2014/main" id="{17749CF7-DB96-A499-940E-99FFE6A53CE4}"/>
              </a:ext>
            </a:extLst>
          </p:cNvPr>
          <p:cNvSpPr/>
          <p:nvPr/>
        </p:nvSpPr>
        <p:spPr>
          <a:xfrm>
            <a:off x="5735123" y="4016080"/>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5A26B508-8CFD-12C0-2E9A-95B44E18285F}"/>
              </a:ext>
            </a:extLst>
          </p:cNvPr>
          <p:cNvSpPr txBox="1"/>
          <p:nvPr/>
        </p:nvSpPr>
        <p:spPr>
          <a:xfrm>
            <a:off x="6722040" y="3869765"/>
            <a:ext cx="5181600"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Remember that each person has different learning styles.  Your training should have a good mix of presenting, activities, check point assessments, visual and interactive modules.</a:t>
            </a:r>
          </a:p>
        </p:txBody>
      </p:sp>
      <p:sp>
        <p:nvSpPr>
          <p:cNvPr id="42" name="TextBox 41">
            <a:extLst>
              <a:ext uri="{FF2B5EF4-FFF2-40B4-BE49-F238E27FC236}">
                <a16:creationId xmlns:a16="http://schemas.microsoft.com/office/drawing/2014/main" id="{79C8A52F-94A2-E3E8-4840-D7F2605A1FF4}"/>
              </a:ext>
            </a:extLst>
          </p:cNvPr>
          <p:cNvSpPr txBox="1"/>
          <p:nvPr/>
        </p:nvSpPr>
        <p:spPr>
          <a:xfrm>
            <a:off x="5638800" y="3220193"/>
            <a:ext cx="6279633"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Activities should be thought out and focused to help the trainee retain the information and learn without feeling that it’s a talking head training.</a:t>
            </a:r>
          </a:p>
        </p:txBody>
      </p:sp>
      <p:sp>
        <p:nvSpPr>
          <p:cNvPr id="43" name="Arrow: Right 42">
            <a:extLst>
              <a:ext uri="{FF2B5EF4-FFF2-40B4-BE49-F238E27FC236}">
                <a16:creationId xmlns:a16="http://schemas.microsoft.com/office/drawing/2014/main" id="{48CA216F-9006-3AF3-076D-124D6F7BAD21}"/>
              </a:ext>
            </a:extLst>
          </p:cNvPr>
          <p:cNvSpPr/>
          <p:nvPr/>
        </p:nvSpPr>
        <p:spPr>
          <a:xfrm>
            <a:off x="4619440" y="3358607"/>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Right 43">
            <a:extLst>
              <a:ext uri="{FF2B5EF4-FFF2-40B4-BE49-F238E27FC236}">
                <a16:creationId xmlns:a16="http://schemas.microsoft.com/office/drawing/2014/main" id="{8B4B9129-3347-9ED3-7271-39946BF15BBD}"/>
              </a:ext>
            </a:extLst>
          </p:cNvPr>
          <p:cNvSpPr/>
          <p:nvPr/>
        </p:nvSpPr>
        <p:spPr>
          <a:xfrm>
            <a:off x="5330702" y="2607905"/>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DFFF584-730A-CF43-8DCF-4EA75DF8CBCB}"/>
              </a:ext>
            </a:extLst>
          </p:cNvPr>
          <p:cNvSpPr txBox="1"/>
          <p:nvPr/>
        </p:nvSpPr>
        <p:spPr>
          <a:xfrm>
            <a:off x="6248400" y="2525023"/>
            <a:ext cx="5811679"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Being organized &amp; dialed in with your training, shows your new employee that you truly care about setting them up for success.</a:t>
            </a:r>
          </a:p>
        </p:txBody>
      </p:sp>
      <p:pic>
        <p:nvPicPr>
          <p:cNvPr id="5" name="Picture 4" descr="A picture containing clipart&#10;&#10;Description automatically generated">
            <a:extLst>
              <a:ext uri="{FF2B5EF4-FFF2-40B4-BE49-F238E27FC236}">
                <a16:creationId xmlns:a16="http://schemas.microsoft.com/office/drawing/2014/main" id="{CD8A3230-1632-5FEE-CDFB-AA3A73BDEB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0885" y="3022425"/>
            <a:ext cx="838200" cy="804148"/>
          </a:xfrm>
          <a:prstGeom prst="rect">
            <a:avLst/>
          </a:prstGeom>
        </p:spPr>
      </p:pic>
      <p:sp>
        <p:nvSpPr>
          <p:cNvPr id="6" name="Speech Bubble: Oval 5">
            <a:extLst>
              <a:ext uri="{FF2B5EF4-FFF2-40B4-BE49-F238E27FC236}">
                <a16:creationId xmlns:a16="http://schemas.microsoft.com/office/drawing/2014/main" id="{E65C3FD4-3341-FF93-8922-6C36E2E1028A}"/>
              </a:ext>
            </a:extLst>
          </p:cNvPr>
          <p:cNvSpPr/>
          <p:nvPr/>
        </p:nvSpPr>
        <p:spPr>
          <a:xfrm rot="21277729">
            <a:off x="8259672" y="3090107"/>
            <a:ext cx="3787822" cy="1249501"/>
          </a:xfrm>
          <a:prstGeom prst="wedgeEllipseCallout">
            <a:avLst>
              <a:gd name="adj1" fmla="val -77452"/>
              <a:gd name="adj2" fmla="val -341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I’m so frustrated!!!!  How many times do I have to answer the same questions, I told them how to handle this process 5 months ago.  This isn’t a new process.</a:t>
            </a:r>
          </a:p>
        </p:txBody>
      </p:sp>
      <p:sp>
        <p:nvSpPr>
          <p:cNvPr id="7" name="TextBox 6">
            <a:extLst>
              <a:ext uri="{FF2B5EF4-FFF2-40B4-BE49-F238E27FC236}">
                <a16:creationId xmlns:a16="http://schemas.microsoft.com/office/drawing/2014/main" id="{A55CFF5E-0967-CAB4-4F87-BDADE0E6F284}"/>
              </a:ext>
            </a:extLst>
          </p:cNvPr>
          <p:cNvSpPr txBox="1"/>
          <p:nvPr/>
        </p:nvSpPr>
        <p:spPr>
          <a:xfrm>
            <a:off x="2833066" y="4682214"/>
            <a:ext cx="6273753" cy="443284"/>
          </a:xfrm>
          <a:prstGeom prst="rect">
            <a:avLst/>
          </a:prstGeom>
        </p:spPr>
        <p:txBody>
          <a:bodyPr vert="horz" lIns="91440" tIns="45720" rIns="91440" bIns="45720" rtlCol="0" anchor="t">
            <a:noAutofit/>
          </a:bodyPr>
          <a:lstStyle/>
          <a:p>
            <a:pPr algn="ctr">
              <a:lnSpc>
                <a:spcPct val="90000"/>
              </a:lnSpc>
              <a:spcAft>
                <a:spcPts val="600"/>
              </a:spcAft>
            </a:pPr>
            <a:r>
              <a:rPr lang="en-US" sz="4400" b="1" dirty="0"/>
              <a:t>Homework Assignment</a:t>
            </a:r>
          </a:p>
        </p:txBody>
      </p:sp>
      <p:sp>
        <p:nvSpPr>
          <p:cNvPr id="13" name="TextBox 12">
            <a:extLst>
              <a:ext uri="{FF2B5EF4-FFF2-40B4-BE49-F238E27FC236}">
                <a16:creationId xmlns:a16="http://schemas.microsoft.com/office/drawing/2014/main" id="{55ED88B1-D5F8-6416-56F5-1329BEC53AED}"/>
              </a:ext>
            </a:extLst>
          </p:cNvPr>
          <p:cNvSpPr txBox="1"/>
          <p:nvPr/>
        </p:nvSpPr>
        <p:spPr>
          <a:xfrm>
            <a:off x="1563093" y="6189680"/>
            <a:ext cx="8991600" cy="231282"/>
          </a:xfrm>
          <a:prstGeom prst="rect">
            <a:avLst/>
          </a:prstGeom>
        </p:spPr>
        <p:txBody>
          <a:bodyPr vert="horz" lIns="91440" tIns="45720" rIns="91440" bIns="45720" rtlCol="0" anchor="t">
            <a:noAutofit/>
          </a:bodyPr>
          <a:lstStyle/>
          <a:p>
            <a:pPr algn="ctr">
              <a:lnSpc>
                <a:spcPct val="90000"/>
              </a:lnSpc>
              <a:spcAft>
                <a:spcPts val="600"/>
              </a:spcAft>
            </a:pPr>
            <a:r>
              <a:rPr lang="en-US" sz="1400" dirty="0"/>
              <a:t>Provide Your Employees ‘Training Material-Check Point Assessment’</a:t>
            </a:r>
          </a:p>
        </p:txBody>
      </p:sp>
      <p:sp>
        <p:nvSpPr>
          <p:cNvPr id="3" name="TextBox 2">
            <a:extLst>
              <a:ext uri="{FF2B5EF4-FFF2-40B4-BE49-F238E27FC236}">
                <a16:creationId xmlns:a16="http://schemas.microsoft.com/office/drawing/2014/main" id="{11927B97-9AFA-3AEB-4A2B-BCD9D9389A75}"/>
              </a:ext>
            </a:extLst>
          </p:cNvPr>
          <p:cNvSpPr txBox="1"/>
          <p:nvPr/>
        </p:nvSpPr>
        <p:spPr>
          <a:xfrm>
            <a:off x="1146762" y="2125571"/>
            <a:ext cx="2158085" cy="324018"/>
          </a:xfrm>
          <a:prstGeom prst="rect">
            <a:avLst/>
          </a:prstGeom>
        </p:spPr>
        <p:txBody>
          <a:bodyPr vert="horz" lIns="91440" tIns="45720" rIns="91440" bIns="45720" rtlCol="0" anchor="t">
            <a:noAutofit/>
          </a:bodyPr>
          <a:lstStyle/>
          <a:p>
            <a:pPr algn="ctr">
              <a:lnSpc>
                <a:spcPct val="90000"/>
              </a:lnSpc>
              <a:spcAft>
                <a:spcPts val="600"/>
              </a:spcAft>
            </a:pPr>
            <a:r>
              <a:rPr lang="en-US" sz="2000" b="1" dirty="0">
                <a:solidFill>
                  <a:schemeClr val="accent2"/>
                </a:solidFill>
              </a:rPr>
              <a:t>Questions</a:t>
            </a:r>
          </a:p>
        </p:txBody>
      </p:sp>
      <p:sp>
        <p:nvSpPr>
          <p:cNvPr id="9" name="TextBox 8">
            <a:extLst>
              <a:ext uri="{FF2B5EF4-FFF2-40B4-BE49-F238E27FC236}">
                <a16:creationId xmlns:a16="http://schemas.microsoft.com/office/drawing/2014/main" id="{E2B98BAC-2B48-1A57-94FA-06519FCFB77F}"/>
              </a:ext>
            </a:extLst>
          </p:cNvPr>
          <p:cNvSpPr txBox="1"/>
          <p:nvPr/>
        </p:nvSpPr>
        <p:spPr>
          <a:xfrm>
            <a:off x="7055757" y="2121372"/>
            <a:ext cx="3738950" cy="324018"/>
          </a:xfrm>
          <a:prstGeom prst="rect">
            <a:avLst/>
          </a:prstGeom>
        </p:spPr>
        <p:txBody>
          <a:bodyPr vert="horz" lIns="91440" tIns="45720" rIns="91440" bIns="45720" rtlCol="0" anchor="t">
            <a:noAutofit/>
          </a:bodyPr>
          <a:lstStyle/>
          <a:p>
            <a:pPr algn="ctr">
              <a:lnSpc>
                <a:spcPct val="90000"/>
              </a:lnSpc>
              <a:spcAft>
                <a:spcPts val="600"/>
              </a:spcAft>
            </a:pPr>
            <a:r>
              <a:rPr lang="en-US" sz="2000" b="1" dirty="0"/>
              <a:t>Hiring Manager-Things To Note</a:t>
            </a:r>
          </a:p>
        </p:txBody>
      </p:sp>
      <p:cxnSp>
        <p:nvCxnSpPr>
          <p:cNvPr id="11" name="Straight Connector 10">
            <a:extLst>
              <a:ext uri="{FF2B5EF4-FFF2-40B4-BE49-F238E27FC236}">
                <a16:creationId xmlns:a16="http://schemas.microsoft.com/office/drawing/2014/main" id="{30358B80-3452-FC54-0BC7-C6D898E3AD6C}"/>
              </a:ext>
            </a:extLst>
          </p:cNvPr>
          <p:cNvCxnSpPr/>
          <p:nvPr/>
        </p:nvCxnSpPr>
        <p:spPr>
          <a:xfrm>
            <a:off x="121840" y="2425617"/>
            <a:ext cx="11781800" cy="2397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4946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1000"/>
                                        <p:tgtEl>
                                          <p:spTgt spid="43"/>
                                        </p:tgtEl>
                                      </p:cBhvr>
                                    </p:animEffect>
                                    <p:anim calcmode="lin" valueType="num">
                                      <p:cBhvr>
                                        <p:cTn id="76" dur="1000" fill="hold"/>
                                        <p:tgtEl>
                                          <p:spTgt spid="43"/>
                                        </p:tgtEl>
                                        <p:attrNameLst>
                                          <p:attrName>ppt_x</p:attrName>
                                        </p:attrNameLst>
                                      </p:cBhvr>
                                      <p:tavLst>
                                        <p:tav tm="0">
                                          <p:val>
                                            <p:strVal val="#ppt_x"/>
                                          </p:val>
                                        </p:tav>
                                        <p:tav tm="100000">
                                          <p:val>
                                            <p:strVal val="#ppt_x"/>
                                          </p:val>
                                        </p:tav>
                                      </p:tavLst>
                                    </p:anim>
                                    <p:anim calcmode="lin" valueType="num">
                                      <p:cBhvr>
                                        <p:cTn id="7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000"/>
                                        <p:tgtEl>
                                          <p:spTgt spid="42"/>
                                        </p:tgtEl>
                                      </p:cBhvr>
                                    </p:animEffect>
                                    <p:anim calcmode="lin" valueType="num">
                                      <p:cBhvr>
                                        <p:cTn id="83" dur="1000" fill="hold"/>
                                        <p:tgtEl>
                                          <p:spTgt spid="42"/>
                                        </p:tgtEl>
                                        <p:attrNameLst>
                                          <p:attrName>ppt_x</p:attrName>
                                        </p:attrNameLst>
                                      </p:cBhvr>
                                      <p:tavLst>
                                        <p:tav tm="0">
                                          <p:val>
                                            <p:strVal val="#ppt_x"/>
                                          </p:val>
                                        </p:tav>
                                        <p:tav tm="100000">
                                          <p:val>
                                            <p:strVal val="#ppt_x"/>
                                          </p:val>
                                        </p:tav>
                                      </p:tavLst>
                                    </p:anim>
                                    <p:anim calcmode="lin" valueType="num">
                                      <p:cBhvr>
                                        <p:cTn id="8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1000"/>
                                        <p:tgtEl>
                                          <p:spTgt spid="15"/>
                                        </p:tgtEl>
                                      </p:cBhvr>
                                    </p:animEffect>
                                    <p:anim calcmode="lin" valueType="num">
                                      <p:cBhvr>
                                        <p:cTn id="90" dur="1000" fill="hold"/>
                                        <p:tgtEl>
                                          <p:spTgt spid="15"/>
                                        </p:tgtEl>
                                        <p:attrNameLst>
                                          <p:attrName>ppt_x</p:attrName>
                                        </p:attrNameLst>
                                      </p:cBhvr>
                                      <p:tavLst>
                                        <p:tav tm="0">
                                          <p:val>
                                            <p:strVal val="#ppt_x"/>
                                          </p:val>
                                        </p:tav>
                                        <p:tav tm="100000">
                                          <p:val>
                                            <p:strVal val="#ppt_x"/>
                                          </p:val>
                                        </p:tav>
                                      </p:tavLst>
                                    </p:anim>
                                    <p:anim calcmode="lin" valueType="num">
                                      <p:cBhvr>
                                        <p:cTn id="9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1000"/>
                                        <p:tgtEl>
                                          <p:spTgt spid="40"/>
                                        </p:tgtEl>
                                      </p:cBhvr>
                                    </p:animEffect>
                                    <p:anim calcmode="lin" valueType="num">
                                      <p:cBhvr>
                                        <p:cTn id="97" dur="1000" fill="hold"/>
                                        <p:tgtEl>
                                          <p:spTgt spid="40"/>
                                        </p:tgtEl>
                                        <p:attrNameLst>
                                          <p:attrName>ppt_x</p:attrName>
                                        </p:attrNameLst>
                                      </p:cBhvr>
                                      <p:tavLst>
                                        <p:tav tm="0">
                                          <p:val>
                                            <p:strVal val="#ppt_x"/>
                                          </p:val>
                                        </p:tav>
                                        <p:tav tm="100000">
                                          <p:val>
                                            <p:strVal val="#ppt_x"/>
                                          </p:val>
                                        </p:tav>
                                      </p:tavLst>
                                    </p:anim>
                                    <p:anim calcmode="lin" valueType="num">
                                      <p:cBhvr>
                                        <p:cTn id="9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fade">
                                      <p:cBhvr>
                                        <p:cTn id="103" dur="1000"/>
                                        <p:tgtEl>
                                          <p:spTgt spid="41"/>
                                        </p:tgtEl>
                                      </p:cBhvr>
                                    </p:animEffect>
                                    <p:anim calcmode="lin" valueType="num">
                                      <p:cBhvr>
                                        <p:cTn id="104" dur="1000" fill="hold"/>
                                        <p:tgtEl>
                                          <p:spTgt spid="41"/>
                                        </p:tgtEl>
                                        <p:attrNameLst>
                                          <p:attrName>ppt_x</p:attrName>
                                        </p:attrNameLst>
                                      </p:cBhvr>
                                      <p:tavLst>
                                        <p:tav tm="0">
                                          <p:val>
                                            <p:strVal val="#ppt_x"/>
                                          </p:val>
                                        </p:tav>
                                        <p:tav tm="100000">
                                          <p:val>
                                            <p:strVal val="#ppt_x"/>
                                          </p:val>
                                        </p:tav>
                                      </p:tavLst>
                                    </p:anim>
                                    <p:anim calcmode="lin" valueType="num">
                                      <p:cBhvr>
                                        <p:cTn id="10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fade">
                                      <p:cBhvr>
                                        <p:cTn id="110" dur="1000"/>
                                        <p:tgtEl>
                                          <p:spTgt spid="7"/>
                                        </p:tgtEl>
                                      </p:cBhvr>
                                    </p:animEffect>
                                    <p:anim calcmode="lin" valueType="num">
                                      <p:cBhvr>
                                        <p:cTn id="111" dur="1000" fill="hold"/>
                                        <p:tgtEl>
                                          <p:spTgt spid="7"/>
                                        </p:tgtEl>
                                        <p:attrNameLst>
                                          <p:attrName>ppt_x</p:attrName>
                                        </p:attrNameLst>
                                      </p:cBhvr>
                                      <p:tavLst>
                                        <p:tav tm="0">
                                          <p:val>
                                            <p:strVal val="#ppt_x"/>
                                          </p:val>
                                        </p:tav>
                                        <p:tav tm="100000">
                                          <p:val>
                                            <p:strVal val="#ppt_x"/>
                                          </p:val>
                                        </p:tav>
                                      </p:tavLst>
                                    </p:anim>
                                    <p:anim calcmode="lin" valueType="num">
                                      <p:cBhvr>
                                        <p:cTn id="112" dur="1000" fill="hold"/>
                                        <p:tgtEl>
                                          <p:spTgt spid="7"/>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1000"/>
                                        <p:tgtEl>
                                          <p:spTgt spid="31"/>
                                        </p:tgtEl>
                                      </p:cBhvr>
                                    </p:animEffect>
                                    <p:anim calcmode="lin" valueType="num">
                                      <p:cBhvr>
                                        <p:cTn id="116" dur="1000" fill="hold"/>
                                        <p:tgtEl>
                                          <p:spTgt spid="31"/>
                                        </p:tgtEl>
                                        <p:attrNameLst>
                                          <p:attrName>ppt_x</p:attrName>
                                        </p:attrNameLst>
                                      </p:cBhvr>
                                      <p:tavLst>
                                        <p:tav tm="0">
                                          <p:val>
                                            <p:strVal val="#ppt_x"/>
                                          </p:val>
                                        </p:tav>
                                        <p:tav tm="100000">
                                          <p:val>
                                            <p:strVal val="#ppt_x"/>
                                          </p:val>
                                        </p:tav>
                                      </p:tavLst>
                                    </p:anim>
                                    <p:anim calcmode="lin" valueType="num">
                                      <p:cBhvr>
                                        <p:cTn id="117" dur="1000" fill="hold"/>
                                        <p:tgtEl>
                                          <p:spTgt spid="31"/>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1000"/>
                                        <p:tgtEl>
                                          <p:spTgt spid="30"/>
                                        </p:tgtEl>
                                      </p:cBhvr>
                                    </p:animEffect>
                                    <p:anim calcmode="lin" valueType="num">
                                      <p:cBhvr>
                                        <p:cTn id="121" dur="1000" fill="hold"/>
                                        <p:tgtEl>
                                          <p:spTgt spid="30"/>
                                        </p:tgtEl>
                                        <p:attrNameLst>
                                          <p:attrName>ppt_x</p:attrName>
                                        </p:attrNameLst>
                                      </p:cBhvr>
                                      <p:tavLst>
                                        <p:tav tm="0">
                                          <p:val>
                                            <p:strVal val="#ppt_x"/>
                                          </p:val>
                                        </p:tav>
                                        <p:tav tm="100000">
                                          <p:val>
                                            <p:strVal val="#ppt_x"/>
                                          </p:val>
                                        </p:tav>
                                      </p:tavLst>
                                    </p:anim>
                                    <p:anim calcmode="lin" valueType="num">
                                      <p:cBhvr>
                                        <p:cTn id="122" dur="1000" fill="hold"/>
                                        <p:tgtEl>
                                          <p:spTgt spid="3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fade">
                                      <p:cBhvr>
                                        <p:cTn id="125" dur="1000"/>
                                        <p:tgtEl>
                                          <p:spTgt spid="13"/>
                                        </p:tgtEl>
                                      </p:cBhvr>
                                    </p:animEffect>
                                    <p:anim calcmode="lin" valueType="num">
                                      <p:cBhvr>
                                        <p:cTn id="126" dur="1000" fill="hold"/>
                                        <p:tgtEl>
                                          <p:spTgt spid="13"/>
                                        </p:tgtEl>
                                        <p:attrNameLst>
                                          <p:attrName>ppt_x</p:attrName>
                                        </p:attrNameLst>
                                      </p:cBhvr>
                                      <p:tavLst>
                                        <p:tav tm="0">
                                          <p:val>
                                            <p:strVal val="#ppt_x"/>
                                          </p:val>
                                        </p:tav>
                                        <p:tav tm="100000">
                                          <p:val>
                                            <p:strVal val="#ppt_x"/>
                                          </p:val>
                                        </p:tav>
                                      </p:tavLst>
                                    </p:anim>
                                    <p:anim calcmode="lin" valueType="num">
                                      <p:cBhvr>
                                        <p:cTn id="1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5" grpId="0"/>
      <p:bldP spid="16" grpId="0"/>
      <p:bldP spid="17" grpId="0"/>
      <p:bldP spid="31" grpId="0"/>
      <p:bldP spid="40" grpId="0" animBg="1"/>
      <p:bldP spid="41" grpId="0"/>
      <p:bldP spid="42" grpId="0"/>
      <p:bldP spid="43" grpId="0" animBg="1"/>
      <p:bldP spid="44" grpId="0" animBg="1"/>
      <p:bldP spid="45" grpId="0"/>
      <p:bldP spid="6" grpId="0" animBg="1"/>
      <p:bldP spid="7" grpId="0"/>
      <p:bldP spid="13" grpId="0"/>
      <p:bldP spid="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notebook&#10;&#10;Description automatically generated with low confidence">
            <a:extLst>
              <a:ext uri="{FF2B5EF4-FFF2-40B4-BE49-F238E27FC236}">
                <a16:creationId xmlns:a16="http://schemas.microsoft.com/office/drawing/2014/main" id="{22A37D8A-C411-D31B-EF32-5CA2BB93AB2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6799" y="2987190"/>
            <a:ext cx="672109" cy="715723"/>
          </a:xfrm>
          <a:prstGeom prst="rect">
            <a:avLst/>
          </a:prstGeom>
        </p:spPr>
      </p:pic>
      <p:sp>
        <p:nvSpPr>
          <p:cNvPr id="22" name="Title 1">
            <a:extLst>
              <a:ext uri="{FF2B5EF4-FFF2-40B4-BE49-F238E27FC236}">
                <a16:creationId xmlns:a16="http://schemas.microsoft.com/office/drawing/2014/main" id="{642A6B53-A216-9746-EFDA-E99EF4D1A28B}"/>
              </a:ext>
            </a:extLst>
          </p:cNvPr>
          <p:cNvSpPr>
            <a:spLocks noGrp="1"/>
          </p:cNvSpPr>
          <p:nvPr>
            <p:ph type="title"/>
          </p:nvPr>
        </p:nvSpPr>
        <p:spPr>
          <a:xfrm>
            <a:off x="457200" y="664346"/>
            <a:ext cx="10705107" cy="698196"/>
          </a:xfrm>
        </p:spPr>
        <p:txBody>
          <a:bodyPr vert="horz" lIns="91440" tIns="45720" rIns="91440" bIns="45720" rtlCol="0" anchor="b">
            <a:normAutofit fontScale="90000"/>
          </a:bodyPr>
          <a:lstStyle/>
          <a:p>
            <a:r>
              <a:rPr lang="en-US" sz="4600" b="1" dirty="0"/>
              <a:t>Solid Ways To Structure Your Approach-Training</a:t>
            </a:r>
            <a:br>
              <a:rPr lang="en-US" sz="4600" b="1" dirty="0"/>
            </a:br>
            <a:r>
              <a:rPr lang="en-US" sz="4600" b="1" dirty="0"/>
              <a:t>Understanding Your Customers</a:t>
            </a:r>
          </a:p>
        </p:txBody>
      </p:sp>
      <p:sp>
        <p:nvSpPr>
          <p:cNvPr id="2" name="TextBox 1">
            <a:extLst>
              <a:ext uri="{FF2B5EF4-FFF2-40B4-BE49-F238E27FC236}">
                <a16:creationId xmlns:a16="http://schemas.microsoft.com/office/drawing/2014/main" id="{CF524708-8360-1586-154E-77103485B34F}"/>
              </a:ext>
            </a:extLst>
          </p:cNvPr>
          <p:cNvSpPr txBox="1"/>
          <p:nvPr/>
        </p:nvSpPr>
        <p:spPr>
          <a:xfrm>
            <a:off x="1153886" y="3841589"/>
            <a:ext cx="4191000" cy="733521"/>
          </a:xfrm>
          <a:prstGeom prst="rect">
            <a:avLst/>
          </a:prstGeom>
        </p:spPr>
        <p:txBody>
          <a:bodyPr vert="horz" lIns="91440" tIns="45720" rIns="91440" bIns="45720" rtlCol="0" anchor="t">
            <a:noAutofit/>
          </a:bodyPr>
          <a:lstStyle/>
          <a:p>
            <a:pPr>
              <a:lnSpc>
                <a:spcPct val="90000"/>
              </a:lnSpc>
              <a:spcAft>
                <a:spcPts val="600"/>
              </a:spcAft>
            </a:pPr>
            <a:r>
              <a:rPr lang="en-US" b="1" dirty="0">
                <a:solidFill>
                  <a:schemeClr val="accent1">
                    <a:lumMod val="75000"/>
                  </a:schemeClr>
                </a:solidFill>
              </a:rPr>
              <a:t>❸Separate Out Your Customer Types</a:t>
            </a:r>
          </a:p>
          <a:p>
            <a:pPr>
              <a:lnSpc>
                <a:spcPct val="90000"/>
              </a:lnSpc>
              <a:spcAft>
                <a:spcPts val="600"/>
              </a:spcAft>
            </a:pPr>
            <a:r>
              <a:rPr lang="en-US" dirty="0">
                <a:solidFill>
                  <a:schemeClr val="accent1">
                    <a:lumMod val="75000"/>
                  </a:schemeClr>
                </a:solidFill>
              </a:rPr>
              <a:t>Lead/New Customer vs. Existing Customer</a:t>
            </a:r>
          </a:p>
        </p:txBody>
      </p:sp>
      <p:sp>
        <p:nvSpPr>
          <p:cNvPr id="3" name="TextBox 2">
            <a:extLst>
              <a:ext uri="{FF2B5EF4-FFF2-40B4-BE49-F238E27FC236}">
                <a16:creationId xmlns:a16="http://schemas.microsoft.com/office/drawing/2014/main" id="{F5EB5374-C882-F5F6-8621-4010B040542C}"/>
              </a:ext>
            </a:extLst>
          </p:cNvPr>
          <p:cNvSpPr txBox="1"/>
          <p:nvPr/>
        </p:nvSpPr>
        <p:spPr>
          <a:xfrm>
            <a:off x="1153885" y="4708684"/>
            <a:ext cx="4805602" cy="443284"/>
          </a:xfrm>
          <a:prstGeom prst="rect">
            <a:avLst/>
          </a:prstGeom>
        </p:spPr>
        <p:txBody>
          <a:bodyPr vert="horz" lIns="91440" tIns="45720" rIns="91440" bIns="45720" rtlCol="0" anchor="t">
            <a:noAutofit/>
          </a:bodyPr>
          <a:lstStyle/>
          <a:p>
            <a:pPr>
              <a:lnSpc>
                <a:spcPct val="90000"/>
              </a:lnSpc>
              <a:spcAft>
                <a:spcPts val="600"/>
              </a:spcAft>
            </a:pPr>
            <a:r>
              <a:rPr lang="en-US" b="1" dirty="0">
                <a:solidFill>
                  <a:schemeClr val="accent1">
                    <a:lumMod val="75000"/>
                  </a:schemeClr>
                </a:solidFill>
              </a:rPr>
              <a:t>❹Write Down Customer Questions Or Requests</a:t>
            </a:r>
          </a:p>
        </p:txBody>
      </p:sp>
      <p:pic>
        <p:nvPicPr>
          <p:cNvPr id="15" name="Picture 14" descr="A black analog clock&#10;&#10;Description automatically generated with low confidence">
            <a:extLst>
              <a:ext uri="{FF2B5EF4-FFF2-40B4-BE49-F238E27FC236}">
                <a16:creationId xmlns:a16="http://schemas.microsoft.com/office/drawing/2014/main" id="{42F7DB1E-D979-A0C3-66D2-99FE9CFC49C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53193" y="5136665"/>
            <a:ext cx="1275158" cy="844128"/>
          </a:xfrm>
          <a:prstGeom prst="rect">
            <a:avLst/>
          </a:prstGeom>
        </p:spPr>
      </p:pic>
      <p:pic>
        <p:nvPicPr>
          <p:cNvPr id="4" name="Picture 3">
            <a:extLst>
              <a:ext uri="{FF2B5EF4-FFF2-40B4-BE49-F238E27FC236}">
                <a16:creationId xmlns:a16="http://schemas.microsoft.com/office/drawing/2014/main" id="{82AA3E01-2761-9176-CC8E-E224126086E7}"/>
              </a:ext>
            </a:extLst>
          </p:cNvPr>
          <p:cNvPicPr>
            <a:picLocks noChangeAspect="1"/>
          </p:cNvPicPr>
          <p:nvPr/>
        </p:nvPicPr>
        <p:blipFill>
          <a:blip r:embed="rId7"/>
          <a:stretch>
            <a:fillRect/>
          </a:stretch>
        </p:blipFill>
        <p:spPr>
          <a:xfrm>
            <a:off x="10784900" y="238540"/>
            <a:ext cx="1231525" cy="1629816"/>
          </a:xfrm>
          <a:prstGeom prst="rect">
            <a:avLst/>
          </a:prstGeom>
        </p:spPr>
      </p:pic>
      <p:sp>
        <p:nvSpPr>
          <p:cNvPr id="9" name="TextBox 8">
            <a:extLst>
              <a:ext uri="{FF2B5EF4-FFF2-40B4-BE49-F238E27FC236}">
                <a16:creationId xmlns:a16="http://schemas.microsoft.com/office/drawing/2014/main" id="{42ECCF06-5102-1B53-5064-B1C3F8659ABB}"/>
              </a:ext>
            </a:extLst>
          </p:cNvPr>
          <p:cNvSpPr txBox="1"/>
          <p:nvPr/>
        </p:nvSpPr>
        <p:spPr>
          <a:xfrm>
            <a:off x="1143000" y="2286401"/>
            <a:ext cx="4827373" cy="626528"/>
          </a:xfrm>
          <a:prstGeom prst="rect">
            <a:avLst/>
          </a:prstGeom>
        </p:spPr>
        <p:txBody>
          <a:bodyPr vert="horz" lIns="91440" tIns="45720" rIns="91440" bIns="45720" rtlCol="0" anchor="t">
            <a:noAutofit/>
          </a:bodyPr>
          <a:lstStyle/>
          <a:p>
            <a:pPr>
              <a:lnSpc>
                <a:spcPct val="90000"/>
              </a:lnSpc>
              <a:spcAft>
                <a:spcPts val="600"/>
              </a:spcAft>
            </a:pPr>
            <a:r>
              <a:rPr lang="en-US" b="1" dirty="0">
                <a:solidFill>
                  <a:schemeClr val="accent1">
                    <a:lumMod val="75000"/>
                  </a:schemeClr>
                </a:solidFill>
              </a:rPr>
              <a:t>❶This Will Be A Silent Study Activity</a:t>
            </a:r>
          </a:p>
          <a:p>
            <a:pPr>
              <a:lnSpc>
                <a:spcPct val="90000"/>
              </a:lnSpc>
              <a:spcAft>
                <a:spcPts val="600"/>
              </a:spcAft>
            </a:pPr>
            <a:r>
              <a:rPr lang="en-US" dirty="0">
                <a:solidFill>
                  <a:schemeClr val="accent1">
                    <a:lumMod val="75000"/>
                  </a:schemeClr>
                </a:solidFill>
              </a:rPr>
              <a:t>Mute Mic During Activity</a:t>
            </a:r>
          </a:p>
        </p:txBody>
      </p:sp>
      <p:sp>
        <p:nvSpPr>
          <p:cNvPr id="10" name="TextBox 9">
            <a:extLst>
              <a:ext uri="{FF2B5EF4-FFF2-40B4-BE49-F238E27FC236}">
                <a16:creationId xmlns:a16="http://schemas.microsoft.com/office/drawing/2014/main" id="{0CA22D8C-5CB2-7317-15A0-7DCD8389A42F}"/>
              </a:ext>
            </a:extLst>
          </p:cNvPr>
          <p:cNvSpPr txBox="1"/>
          <p:nvPr/>
        </p:nvSpPr>
        <p:spPr>
          <a:xfrm>
            <a:off x="1153886" y="3167983"/>
            <a:ext cx="4827373" cy="424996"/>
          </a:xfrm>
          <a:prstGeom prst="rect">
            <a:avLst/>
          </a:prstGeom>
        </p:spPr>
        <p:txBody>
          <a:bodyPr vert="horz" lIns="91440" tIns="45720" rIns="91440" bIns="45720" rtlCol="0" anchor="t">
            <a:noAutofit/>
          </a:bodyPr>
          <a:lstStyle/>
          <a:p>
            <a:pPr>
              <a:lnSpc>
                <a:spcPct val="90000"/>
              </a:lnSpc>
              <a:spcAft>
                <a:spcPts val="600"/>
              </a:spcAft>
            </a:pPr>
            <a:r>
              <a:rPr lang="en-US" b="1" dirty="0">
                <a:solidFill>
                  <a:schemeClr val="accent1">
                    <a:lumMod val="75000"/>
                  </a:schemeClr>
                </a:solidFill>
              </a:rPr>
              <a:t>❷Go To Page 11 In Workbook</a:t>
            </a:r>
          </a:p>
        </p:txBody>
      </p:sp>
      <p:sp>
        <p:nvSpPr>
          <p:cNvPr id="11" name="TextBox 10">
            <a:extLst>
              <a:ext uri="{FF2B5EF4-FFF2-40B4-BE49-F238E27FC236}">
                <a16:creationId xmlns:a16="http://schemas.microsoft.com/office/drawing/2014/main" id="{A78738D0-2EDA-90EE-EF10-F1296F5F4214}"/>
              </a:ext>
            </a:extLst>
          </p:cNvPr>
          <p:cNvSpPr txBox="1"/>
          <p:nvPr/>
        </p:nvSpPr>
        <p:spPr>
          <a:xfrm>
            <a:off x="1143000" y="5346231"/>
            <a:ext cx="4827373" cy="424996"/>
          </a:xfrm>
          <a:prstGeom prst="rect">
            <a:avLst/>
          </a:prstGeom>
        </p:spPr>
        <p:txBody>
          <a:bodyPr vert="horz" lIns="91440" tIns="45720" rIns="91440" bIns="45720" rtlCol="0" anchor="t">
            <a:noAutofit/>
          </a:bodyPr>
          <a:lstStyle/>
          <a:p>
            <a:pPr>
              <a:lnSpc>
                <a:spcPct val="90000"/>
              </a:lnSpc>
              <a:spcAft>
                <a:spcPts val="600"/>
              </a:spcAft>
            </a:pPr>
            <a:r>
              <a:rPr lang="en-US" b="1" dirty="0">
                <a:solidFill>
                  <a:schemeClr val="accent1">
                    <a:lumMod val="75000"/>
                  </a:schemeClr>
                </a:solidFill>
              </a:rPr>
              <a:t>❺Activity Is 10 Minutes</a:t>
            </a:r>
          </a:p>
        </p:txBody>
      </p:sp>
      <p:pic>
        <p:nvPicPr>
          <p:cNvPr id="14" name="Picture 13" descr="Logo&#10;&#10;Description automatically generated">
            <a:extLst>
              <a:ext uri="{FF2B5EF4-FFF2-40B4-BE49-F238E27FC236}">
                <a16:creationId xmlns:a16="http://schemas.microsoft.com/office/drawing/2014/main" id="{BC4B9E1C-E43A-F7C3-ACBA-80632E555DC9}"/>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01650" y="2142051"/>
            <a:ext cx="841350" cy="896112"/>
          </a:xfrm>
          <a:prstGeom prst="rect">
            <a:avLst/>
          </a:prstGeom>
        </p:spPr>
      </p:pic>
      <p:pic>
        <p:nvPicPr>
          <p:cNvPr id="16" name="Picture 15" descr="A picture containing writing implement, stationary&#10;&#10;Description automatically generated">
            <a:extLst>
              <a:ext uri="{FF2B5EF4-FFF2-40B4-BE49-F238E27FC236}">
                <a16:creationId xmlns:a16="http://schemas.microsoft.com/office/drawing/2014/main" id="{04026855-1D75-A4F2-75C3-6A347579AB22}"/>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50324" y="4625608"/>
            <a:ext cx="480896" cy="480896"/>
          </a:xfrm>
          <a:prstGeom prst="rect">
            <a:avLst/>
          </a:prstGeom>
        </p:spPr>
      </p:pic>
      <p:pic>
        <p:nvPicPr>
          <p:cNvPr id="23" name="Picture 22" descr="A picture containing toy, vector graphics&#10;&#10;Description automatically generated">
            <a:extLst>
              <a:ext uri="{FF2B5EF4-FFF2-40B4-BE49-F238E27FC236}">
                <a16:creationId xmlns:a16="http://schemas.microsoft.com/office/drawing/2014/main" id="{F65D0790-5C57-80AD-71FA-0D4970D6A52C}"/>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370097" y="3748459"/>
            <a:ext cx="841350" cy="841350"/>
          </a:xfrm>
          <a:prstGeom prst="rect">
            <a:avLst/>
          </a:prstGeom>
        </p:spPr>
      </p:pic>
      <p:pic>
        <p:nvPicPr>
          <p:cNvPr id="24" name="Picture 23">
            <a:extLst>
              <a:ext uri="{FF2B5EF4-FFF2-40B4-BE49-F238E27FC236}">
                <a16:creationId xmlns:a16="http://schemas.microsoft.com/office/drawing/2014/main" id="{863F844B-C4A9-6863-ABA5-355BD8BFFD0F}"/>
              </a:ext>
            </a:extLst>
          </p:cNvPr>
          <p:cNvPicPr>
            <a:picLocks noChangeAspect="1"/>
          </p:cNvPicPr>
          <p:nvPr/>
        </p:nvPicPr>
        <p:blipFill>
          <a:blip r:embed="rId14"/>
          <a:stretch>
            <a:fillRect/>
          </a:stretch>
        </p:blipFill>
        <p:spPr>
          <a:xfrm>
            <a:off x="6942415" y="768528"/>
            <a:ext cx="6039575" cy="2922594"/>
          </a:xfrm>
          <a:prstGeom prst="rect">
            <a:avLst/>
          </a:prstGeom>
        </p:spPr>
      </p:pic>
      <p:pic>
        <p:nvPicPr>
          <p:cNvPr id="25" name="Picture 24">
            <a:extLst>
              <a:ext uri="{FF2B5EF4-FFF2-40B4-BE49-F238E27FC236}">
                <a16:creationId xmlns:a16="http://schemas.microsoft.com/office/drawing/2014/main" id="{A4073D04-9D38-0E5B-B634-F5EC23C0E465}"/>
              </a:ext>
            </a:extLst>
          </p:cNvPr>
          <p:cNvPicPr>
            <a:picLocks noChangeAspect="1"/>
          </p:cNvPicPr>
          <p:nvPr/>
        </p:nvPicPr>
        <p:blipFill>
          <a:blip r:embed="rId15"/>
          <a:stretch>
            <a:fillRect/>
          </a:stretch>
        </p:blipFill>
        <p:spPr>
          <a:xfrm>
            <a:off x="6953301" y="4010124"/>
            <a:ext cx="4554392" cy="1761103"/>
          </a:xfrm>
          <a:prstGeom prst="rect">
            <a:avLst/>
          </a:prstGeom>
        </p:spPr>
      </p:pic>
      <p:cxnSp>
        <p:nvCxnSpPr>
          <p:cNvPr id="27" name="Straight Connector 26">
            <a:extLst>
              <a:ext uri="{FF2B5EF4-FFF2-40B4-BE49-F238E27FC236}">
                <a16:creationId xmlns:a16="http://schemas.microsoft.com/office/drawing/2014/main" id="{86B32A13-911A-026F-F12C-1931ADAC0155}"/>
              </a:ext>
            </a:extLst>
          </p:cNvPr>
          <p:cNvCxnSpPr/>
          <p:nvPr/>
        </p:nvCxnSpPr>
        <p:spPr>
          <a:xfrm>
            <a:off x="5959487" y="1868356"/>
            <a:ext cx="21772" cy="4532444"/>
          </a:xfrm>
          <a:prstGeom prst="line">
            <a:avLst/>
          </a:prstGeom>
        </p:spPr>
        <p:style>
          <a:lnRef idx="3">
            <a:schemeClr val="dk1"/>
          </a:lnRef>
          <a:fillRef idx="0">
            <a:schemeClr val="dk1"/>
          </a:fillRef>
          <a:effectRef idx="2">
            <a:schemeClr val="dk1"/>
          </a:effectRef>
          <a:fontRef idx="minor">
            <a:schemeClr val="tx1"/>
          </a:fontRef>
        </p:style>
      </p:cxnSp>
      <p:pic>
        <p:nvPicPr>
          <p:cNvPr id="29" name="Picture 28" descr="A picture containing toy, container&#10;&#10;Description automatically generated">
            <a:extLst>
              <a:ext uri="{FF2B5EF4-FFF2-40B4-BE49-F238E27FC236}">
                <a16:creationId xmlns:a16="http://schemas.microsoft.com/office/drawing/2014/main" id="{637883AE-91BE-7428-64BC-3DB258AB605F}"/>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4106243" y="2237515"/>
            <a:ext cx="3905300" cy="3905300"/>
          </a:xfrm>
          <a:prstGeom prst="rect">
            <a:avLst/>
          </a:prstGeom>
        </p:spPr>
      </p:pic>
      <p:sp>
        <p:nvSpPr>
          <p:cNvPr id="30" name="Speech Bubble: Oval 29">
            <a:extLst>
              <a:ext uri="{FF2B5EF4-FFF2-40B4-BE49-F238E27FC236}">
                <a16:creationId xmlns:a16="http://schemas.microsoft.com/office/drawing/2014/main" id="{F6CFE00A-20F9-D897-0942-A7D5F3D94D03}"/>
              </a:ext>
            </a:extLst>
          </p:cNvPr>
          <p:cNvSpPr/>
          <p:nvPr/>
        </p:nvSpPr>
        <p:spPr>
          <a:xfrm>
            <a:off x="7772400" y="2097747"/>
            <a:ext cx="3691749" cy="2651284"/>
          </a:xfrm>
          <a:prstGeom prst="wedgeEllipseCallout">
            <a:avLst>
              <a:gd name="adj1" fmla="val -73909"/>
              <a:gd name="adj2" fmla="val -894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Let’s Jump Into Another Activity.  </a:t>
            </a:r>
          </a:p>
        </p:txBody>
      </p:sp>
    </p:spTree>
    <p:extLst>
      <p:ext uri="{BB962C8B-B14F-4D97-AF65-F5344CB8AC3E}">
        <p14:creationId xmlns:p14="http://schemas.microsoft.com/office/powerpoint/2010/main" val="53637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anim calcmode="lin" valueType="num">
                                      <p:cBhvr>
                                        <p:cTn id="8" dur="2000" fill="hold"/>
                                        <p:tgtEl>
                                          <p:spTgt spid="29"/>
                                        </p:tgtEl>
                                        <p:attrNameLst>
                                          <p:attrName>ppt_w</p:attrName>
                                        </p:attrNameLst>
                                      </p:cBhvr>
                                      <p:tavLst>
                                        <p:tav tm="0" fmla="#ppt_w*sin(2.5*pi*$)">
                                          <p:val>
                                            <p:fltVal val="0"/>
                                          </p:val>
                                        </p:tav>
                                        <p:tav tm="100000">
                                          <p:val>
                                            <p:fltVal val="1"/>
                                          </p:val>
                                        </p:tav>
                                      </p:tavLst>
                                    </p:anim>
                                    <p:anim calcmode="lin" valueType="num">
                                      <p:cBhvr>
                                        <p:cTn id="9" dur="2000" fill="hold"/>
                                        <p:tgtEl>
                                          <p:spTgt spid="2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anim calcmode="lin" valueType="num">
                                      <p:cBhvr>
                                        <p:cTn id="13" dur="2000" fill="hold"/>
                                        <p:tgtEl>
                                          <p:spTgt spid="30"/>
                                        </p:tgtEl>
                                        <p:attrNameLst>
                                          <p:attrName>ppt_w</p:attrName>
                                        </p:attrNameLst>
                                      </p:cBhvr>
                                      <p:tavLst>
                                        <p:tav tm="0" fmla="#ppt_w*sin(2.5*pi*$)">
                                          <p:val>
                                            <p:fltVal val="0"/>
                                          </p:val>
                                        </p:tav>
                                        <p:tav tm="100000">
                                          <p:val>
                                            <p:fltVal val="1"/>
                                          </p:val>
                                        </p:tav>
                                      </p:tavLst>
                                    </p:anim>
                                    <p:anim calcmode="lin" valueType="num">
                                      <p:cBhvr>
                                        <p:cTn id="14"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xit" presetSubtype="0" fill="hold" nodeType="clickEffect">
                                  <p:stCondLst>
                                    <p:cond delay="0"/>
                                  </p:stCondLst>
                                  <p:childTnLst>
                                    <p:animEffect transition="out" filter="fade">
                                      <p:cBhvr>
                                        <p:cTn id="18" dur="1000"/>
                                        <p:tgtEl>
                                          <p:spTgt spid="29"/>
                                        </p:tgtEl>
                                      </p:cBhvr>
                                    </p:animEffect>
                                    <p:anim calcmode="lin" valueType="num">
                                      <p:cBhvr>
                                        <p:cTn id="19" dur="1000"/>
                                        <p:tgtEl>
                                          <p:spTgt spid="29"/>
                                        </p:tgtEl>
                                        <p:attrNameLst>
                                          <p:attrName>ppt_x</p:attrName>
                                        </p:attrNameLst>
                                      </p:cBhvr>
                                      <p:tavLst>
                                        <p:tav tm="0">
                                          <p:val>
                                            <p:strVal val="ppt_x"/>
                                          </p:val>
                                        </p:tav>
                                        <p:tav tm="100000">
                                          <p:val>
                                            <p:strVal val="ppt_x"/>
                                          </p:val>
                                        </p:tav>
                                      </p:tavLst>
                                    </p:anim>
                                    <p:anim calcmode="lin" valueType="num">
                                      <p:cBhvr>
                                        <p:cTn id="20" dur="100" decel="100000"/>
                                        <p:tgtEl>
                                          <p:spTgt spid="29"/>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29"/>
                                        </p:tgtEl>
                                        <p:attrNameLst>
                                          <p:attrName>ppt_y</p:attrName>
                                        </p:attrNameLst>
                                      </p:cBhvr>
                                      <p:tavLst>
                                        <p:tav tm="0">
                                          <p:val>
                                            <p:strVal val="ppt_y"/>
                                          </p:val>
                                        </p:tav>
                                        <p:tav tm="100000">
                                          <p:val>
                                            <p:strVal val="ppt_y+1"/>
                                          </p:val>
                                        </p:tav>
                                      </p:tavLst>
                                    </p:anim>
                                    <p:set>
                                      <p:cBhvr>
                                        <p:cTn id="22" dur="1" fill="hold">
                                          <p:stCondLst>
                                            <p:cond delay="999"/>
                                          </p:stCondLst>
                                        </p:cTn>
                                        <p:tgtEl>
                                          <p:spTgt spid="29"/>
                                        </p:tgtEl>
                                        <p:attrNameLst>
                                          <p:attrName>style.visibility</p:attrName>
                                        </p:attrNameLst>
                                      </p:cBhvr>
                                      <p:to>
                                        <p:strVal val="hidden"/>
                                      </p:to>
                                    </p:set>
                                  </p:childTnLst>
                                </p:cTn>
                              </p:par>
                              <p:par>
                                <p:cTn id="23" presetID="37" presetClass="exit" presetSubtype="0" fill="hold" grpId="1" nodeType="withEffect">
                                  <p:stCondLst>
                                    <p:cond delay="0"/>
                                  </p:stCondLst>
                                  <p:childTnLst>
                                    <p:animEffect transition="out" filter="fade">
                                      <p:cBhvr>
                                        <p:cTn id="24" dur="1000"/>
                                        <p:tgtEl>
                                          <p:spTgt spid="30"/>
                                        </p:tgtEl>
                                      </p:cBhvr>
                                    </p:animEffect>
                                    <p:anim calcmode="lin" valueType="num">
                                      <p:cBhvr>
                                        <p:cTn id="25" dur="1000"/>
                                        <p:tgtEl>
                                          <p:spTgt spid="30"/>
                                        </p:tgtEl>
                                        <p:attrNameLst>
                                          <p:attrName>ppt_x</p:attrName>
                                        </p:attrNameLst>
                                      </p:cBhvr>
                                      <p:tavLst>
                                        <p:tav tm="0">
                                          <p:val>
                                            <p:strVal val="ppt_x"/>
                                          </p:val>
                                        </p:tav>
                                        <p:tav tm="100000">
                                          <p:val>
                                            <p:strVal val="ppt_x"/>
                                          </p:val>
                                        </p:tav>
                                      </p:tavLst>
                                    </p:anim>
                                    <p:anim calcmode="lin" valueType="num">
                                      <p:cBhvr>
                                        <p:cTn id="26" dur="100" decel="100000"/>
                                        <p:tgtEl>
                                          <p:spTgt spid="30"/>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30"/>
                                        </p:tgtEl>
                                        <p:attrNameLst>
                                          <p:attrName>ppt_y</p:attrName>
                                        </p:attrNameLst>
                                      </p:cBhvr>
                                      <p:tavLst>
                                        <p:tav tm="0">
                                          <p:val>
                                            <p:strVal val="ppt_y"/>
                                          </p:val>
                                        </p:tav>
                                        <p:tav tm="100000">
                                          <p:val>
                                            <p:strVal val="ppt_y+1"/>
                                          </p:val>
                                        </p:tav>
                                      </p:tavLst>
                                    </p:anim>
                                    <p:set>
                                      <p:cBhvr>
                                        <p:cTn id="28" dur="1" fill="hold">
                                          <p:stCondLst>
                                            <p:cond delay="999"/>
                                          </p:stCondLst>
                                        </p:cTn>
                                        <p:tgtEl>
                                          <p:spTgt spid="3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1000"/>
                                        <p:tgtEl>
                                          <p:spTgt spid="27"/>
                                        </p:tgtEl>
                                      </p:cBhvr>
                                    </p:animEffect>
                                    <p:anim calcmode="lin" valueType="num">
                                      <p:cBhvr>
                                        <p:cTn id="84" dur="1000" fill="hold"/>
                                        <p:tgtEl>
                                          <p:spTgt spid="27"/>
                                        </p:tgtEl>
                                        <p:attrNameLst>
                                          <p:attrName>ppt_x</p:attrName>
                                        </p:attrNameLst>
                                      </p:cBhvr>
                                      <p:tavLst>
                                        <p:tav tm="0">
                                          <p:val>
                                            <p:strVal val="#ppt_x"/>
                                          </p:val>
                                        </p:tav>
                                        <p:tav tm="100000">
                                          <p:val>
                                            <p:strVal val="#ppt_x"/>
                                          </p:val>
                                        </p:tav>
                                      </p:tavLst>
                                    </p:anim>
                                    <p:anim calcmode="lin" valueType="num">
                                      <p:cBhvr>
                                        <p:cTn id="85" dur="1000" fill="hold"/>
                                        <p:tgtEl>
                                          <p:spTgt spid="27"/>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1000"/>
                                        <p:tgtEl>
                                          <p:spTgt spid="24"/>
                                        </p:tgtEl>
                                      </p:cBhvr>
                                    </p:animEffect>
                                    <p:anim calcmode="lin" valueType="num">
                                      <p:cBhvr>
                                        <p:cTn id="89" dur="1000" fill="hold"/>
                                        <p:tgtEl>
                                          <p:spTgt spid="24"/>
                                        </p:tgtEl>
                                        <p:attrNameLst>
                                          <p:attrName>ppt_x</p:attrName>
                                        </p:attrNameLst>
                                      </p:cBhvr>
                                      <p:tavLst>
                                        <p:tav tm="0">
                                          <p:val>
                                            <p:strVal val="#ppt_x"/>
                                          </p:val>
                                        </p:tav>
                                        <p:tav tm="100000">
                                          <p:val>
                                            <p:strVal val="#ppt_x"/>
                                          </p:val>
                                        </p:tav>
                                      </p:tavLst>
                                    </p:anim>
                                    <p:anim calcmode="lin" valueType="num">
                                      <p:cBhvr>
                                        <p:cTn id="90" dur="1000" fill="hold"/>
                                        <p:tgtEl>
                                          <p:spTgt spid="24"/>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1000"/>
                                        <p:tgtEl>
                                          <p:spTgt spid="25"/>
                                        </p:tgtEl>
                                      </p:cBhvr>
                                    </p:animEffect>
                                    <p:anim calcmode="lin" valueType="num">
                                      <p:cBhvr>
                                        <p:cTn id="94" dur="1000" fill="hold"/>
                                        <p:tgtEl>
                                          <p:spTgt spid="25"/>
                                        </p:tgtEl>
                                        <p:attrNameLst>
                                          <p:attrName>ppt_x</p:attrName>
                                        </p:attrNameLst>
                                      </p:cBhvr>
                                      <p:tavLst>
                                        <p:tav tm="0">
                                          <p:val>
                                            <p:strVal val="#ppt_x"/>
                                          </p:val>
                                        </p:tav>
                                        <p:tav tm="100000">
                                          <p:val>
                                            <p:strVal val="#ppt_x"/>
                                          </p:val>
                                        </p:tav>
                                      </p:tavLst>
                                    </p:anim>
                                    <p:anim calcmode="lin" valueType="num">
                                      <p:cBhvr>
                                        <p:cTn id="9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1" grpId="0"/>
      <p:bldP spid="30" grpId="0" animBg="1"/>
      <p:bldP spid="3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notebook&#10;&#10;Description automatically generated with low confidence">
            <a:extLst>
              <a:ext uri="{FF2B5EF4-FFF2-40B4-BE49-F238E27FC236}">
                <a16:creationId xmlns:a16="http://schemas.microsoft.com/office/drawing/2014/main" id="{22A37D8A-C411-D31B-EF32-5CA2BB93AB2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 y="1999609"/>
            <a:ext cx="1426941" cy="1519538"/>
          </a:xfrm>
          <a:prstGeom prst="rect">
            <a:avLst/>
          </a:prstGeom>
        </p:spPr>
      </p:pic>
      <p:sp>
        <p:nvSpPr>
          <p:cNvPr id="12" name="TextBox 11">
            <a:extLst>
              <a:ext uri="{FF2B5EF4-FFF2-40B4-BE49-F238E27FC236}">
                <a16:creationId xmlns:a16="http://schemas.microsoft.com/office/drawing/2014/main" id="{4FFB1CA8-87B3-5C37-FA42-B94A61D7FCD5}"/>
              </a:ext>
            </a:extLst>
          </p:cNvPr>
          <p:cNvSpPr txBox="1"/>
          <p:nvPr/>
        </p:nvSpPr>
        <p:spPr>
          <a:xfrm rot="20939042">
            <a:off x="687055" y="2178990"/>
            <a:ext cx="826461" cy="400110"/>
          </a:xfrm>
          <a:prstGeom prst="rect">
            <a:avLst/>
          </a:prstGeom>
          <a:noFill/>
        </p:spPr>
        <p:txBody>
          <a:bodyPr wrap="square" rtlCol="0">
            <a:spAutoFit/>
          </a:bodyPr>
          <a:lstStyle/>
          <a:p>
            <a:r>
              <a:rPr lang="en-US" sz="1000" b="1" dirty="0"/>
              <a:t>Page 12 In Workbook</a:t>
            </a:r>
          </a:p>
        </p:txBody>
      </p:sp>
      <p:sp>
        <p:nvSpPr>
          <p:cNvPr id="22" name="Title 1">
            <a:extLst>
              <a:ext uri="{FF2B5EF4-FFF2-40B4-BE49-F238E27FC236}">
                <a16:creationId xmlns:a16="http://schemas.microsoft.com/office/drawing/2014/main" id="{642A6B53-A216-9746-EFDA-E99EF4D1A28B}"/>
              </a:ext>
            </a:extLst>
          </p:cNvPr>
          <p:cNvSpPr>
            <a:spLocks noGrp="1"/>
          </p:cNvSpPr>
          <p:nvPr>
            <p:ph type="title"/>
          </p:nvPr>
        </p:nvSpPr>
        <p:spPr>
          <a:xfrm>
            <a:off x="457200" y="647049"/>
            <a:ext cx="10705107" cy="698196"/>
          </a:xfrm>
        </p:spPr>
        <p:txBody>
          <a:bodyPr vert="horz" lIns="91440" tIns="45720" rIns="91440" bIns="45720" rtlCol="0" anchor="b">
            <a:normAutofit fontScale="90000"/>
          </a:bodyPr>
          <a:lstStyle/>
          <a:p>
            <a:r>
              <a:rPr lang="en-US" sz="4600" b="1" dirty="0"/>
              <a:t>Solid Ways To Structure Your Approach-</a:t>
            </a:r>
            <a:br>
              <a:rPr lang="en-US" sz="4600" b="1" dirty="0"/>
            </a:br>
            <a:r>
              <a:rPr lang="en-US" sz="4600" b="1" dirty="0"/>
              <a:t>Script Flow-Losing Call Control</a:t>
            </a:r>
          </a:p>
        </p:txBody>
      </p:sp>
      <p:pic>
        <p:nvPicPr>
          <p:cNvPr id="4" name="Picture 3">
            <a:extLst>
              <a:ext uri="{FF2B5EF4-FFF2-40B4-BE49-F238E27FC236}">
                <a16:creationId xmlns:a16="http://schemas.microsoft.com/office/drawing/2014/main" id="{82AA3E01-2761-9176-CC8E-E224126086E7}"/>
              </a:ext>
            </a:extLst>
          </p:cNvPr>
          <p:cNvPicPr>
            <a:picLocks noChangeAspect="1"/>
          </p:cNvPicPr>
          <p:nvPr/>
        </p:nvPicPr>
        <p:blipFill>
          <a:blip r:embed="rId5"/>
          <a:stretch>
            <a:fillRect/>
          </a:stretch>
        </p:blipFill>
        <p:spPr>
          <a:xfrm>
            <a:off x="10784900" y="238540"/>
            <a:ext cx="1231525" cy="1629816"/>
          </a:xfrm>
          <a:prstGeom prst="rect">
            <a:avLst/>
          </a:prstGeom>
        </p:spPr>
      </p:pic>
      <p:sp>
        <p:nvSpPr>
          <p:cNvPr id="6" name="TextBox 5">
            <a:extLst>
              <a:ext uri="{FF2B5EF4-FFF2-40B4-BE49-F238E27FC236}">
                <a16:creationId xmlns:a16="http://schemas.microsoft.com/office/drawing/2014/main" id="{1CAA7841-1E78-47B2-969B-30D4A764B040}"/>
              </a:ext>
            </a:extLst>
          </p:cNvPr>
          <p:cNvSpPr txBox="1"/>
          <p:nvPr/>
        </p:nvSpPr>
        <p:spPr>
          <a:xfrm>
            <a:off x="572493" y="1842508"/>
            <a:ext cx="1133114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Understanding How Calls Can Get Off Track</a:t>
            </a:r>
          </a:p>
        </p:txBody>
      </p:sp>
      <p:pic>
        <p:nvPicPr>
          <p:cNvPr id="9" name="Picture 8" descr="A picture containing text, clipart, screenshot&#10;&#10;Description automatically generated">
            <a:extLst>
              <a:ext uri="{FF2B5EF4-FFF2-40B4-BE49-F238E27FC236}">
                <a16:creationId xmlns:a16="http://schemas.microsoft.com/office/drawing/2014/main" id="{9A30BA6E-4824-F697-647B-4F9D57271B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4600" y="2464235"/>
            <a:ext cx="7951470" cy="3108960"/>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2F365838-F291-2E01-18F7-074BADBC4F11}"/>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001000" y="2276461"/>
            <a:ext cx="1066800" cy="1066800"/>
          </a:xfrm>
          <a:prstGeom prst="rect">
            <a:avLst/>
          </a:prstGeom>
        </p:spPr>
      </p:pic>
      <p:sp>
        <p:nvSpPr>
          <p:cNvPr id="13" name="TextBox 12">
            <a:extLst>
              <a:ext uri="{FF2B5EF4-FFF2-40B4-BE49-F238E27FC236}">
                <a16:creationId xmlns:a16="http://schemas.microsoft.com/office/drawing/2014/main" id="{B21959AE-62FC-FD1C-86B0-638DC9422D47}"/>
              </a:ext>
            </a:extLst>
          </p:cNvPr>
          <p:cNvSpPr txBox="1"/>
          <p:nvPr/>
        </p:nvSpPr>
        <p:spPr>
          <a:xfrm>
            <a:off x="572492" y="5638800"/>
            <a:ext cx="1133114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If You Aren’t Prepared, You Will Lose Control Of The Call</a:t>
            </a:r>
          </a:p>
        </p:txBody>
      </p:sp>
      <p:sp>
        <p:nvSpPr>
          <p:cNvPr id="2" name="TextBox 1">
            <a:extLst>
              <a:ext uri="{FF2B5EF4-FFF2-40B4-BE49-F238E27FC236}">
                <a16:creationId xmlns:a16="http://schemas.microsoft.com/office/drawing/2014/main" id="{8F0B6A8E-16ED-3CA1-6972-729D464DB6E9}"/>
              </a:ext>
            </a:extLst>
          </p:cNvPr>
          <p:cNvSpPr txBox="1"/>
          <p:nvPr/>
        </p:nvSpPr>
        <p:spPr>
          <a:xfrm>
            <a:off x="2514600" y="2689971"/>
            <a:ext cx="7543800" cy="259242"/>
          </a:xfrm>
          <a:prstGeom prst="rect">
            <a:avLst/>
          </a:prstGeom>
        </p:spPr>
        <p:txBody>
          <a:bodyPr vert="horz" lIns="91440" tIns="45720" rIns="91440" bIns="45720" rtlCol="0" anchor="t">
            <a:noAutofit/>
          </a:bodyPr>
          <a:lstStyle/>
          <a:p>
            <a:pPr>
              <a:lnSpc>
                <a:spcPct val="90000"/>
              </a:lnSpc>
              <a:spcAft>
                <a:spcPts val="600"/>
              </a:spcAft>
            </a:pPr>
            <a:r>
              <a:rPr lang="en-US" b="1" dirty="0">
                <a:solidFill>
                  <a:schemeClr val="accent1">
                    <a:lumMod val="75000"/>
                  </a:schemeClr>
                </a:solidFill>
              </a:rPr>
              <a:t>Raise Your Hand If You Have Challenges With Overcoming Pricing Questions</a:t>
            </a:r>
          </a:p>
        </p:txBody>
      </p:sp>
      <p:sp>
        <p:nvSpPr>
          <p:cNvPr id="3" name="TextBox 2">
            <a:extLst>
              <a:ext uri="{FF2B5EF4-FFF2-40B4-BE49-F238E27FC236}">
                <a16:creationId xmlns:a16="http://schemas.microsoft.com/office/drawing/2014/main" id="{BDC52461-6807-B960-97F4-9D313CF06381}"/>
              </a:ext>
            </a:extLst>
          </p:cNvPr>
          <p:cNvSpPr txBox="1"/>
          <p:nvPr/>
        </p:nvSpPr>
        <p:spPr>
          <a:xfrm>
            <a:off x="2356418" y="3396198"/>
            <a:ext cx="8428482" cy="403170"/>
          </a:xfrm>
          <a:prstGeom prst="rect">
            <a:avLst/>
          </a:prstGeom>
        </p:spPr>
        <p:txBody>
          <a:bodyPr vert="horz" lIns="91440" tIns="45720" rIns="91440" bIns="45720" rtlCol="0" anchor="t">
            <a:noAutofit/>
          </a:bodyPr>
          <a:lstStyle/>
          <a:p>
            <a:pPr>
              <a:lnSpc>
                <a:spcPct val="90000"/>
              </a:lnSpc>
              <a:spcAft>
                <a:spcPts val="600"/>
              </a:spcAft>
            </a:pPr>
            <a:r>
              <a:rPr lang="en-US" b="1" dirty="0">
                <a:solidFill>
                  <a:schemeClr val="accent1">
                    <a:lumMod val="75000"/>
                  </a:schemeClr>
                </a:solidFill>
              </a:rPr>
              <a:t>Most Companies Run Into Problems Because They Skip So Many Valuable Steps</a:t>
            </a:r>
          </a:p>
        </p:txBody>
      </p:sp>
      <p:sp>
        <p:nvSpPr>
          <p:cNvPr id="8" name="TextBox 7">
            <a:extLst>
              <a:ext uri="{FF2B5EF4-FFF2-40B4-BE49-F238E27FC236}">
                <a16:creationId xmlns:a16="http://schemas.microsoft.com/office/drawing/2014/main" id="{099DB78C-2796-D0E5-1BF2-13456B539D6C}"/>
              </a:ext>
            </a:extLst>
          </p:cNvPr>
          <p:cNvSpPr txBox="1"/>
          <p:nvPr/>
        </p:nvSpPr>
        <p:spPr>
          <a:xfrm>
            <a:off x="2514600" y="3012755"/>
            <a:ext cx="8593141" cy="369332"/>
          </a:xfrm>
          <a:prstGeom prst="rect">
            <a:avLst/>
          </a:prstGeom>
          <a:noFill/>
        </p:spPr>
        <p:txBody>
          <a:bodyPr wrap="square">
            <a:spAutoFit/>
          </a:bodyPr>
          <a:lstStyle/>
          <a:p>
            <a:r>
              <a:rPr lang="en-US" b="1" dirty="0">
                <a:solidFill>
                  <a:schemeClr val="accent2"/>
                </a:solidFill>
              </a:rPr>
              <a:t>Your Script Flow Should Be An 8 Step Process Before Answering Questions</a:t>
            </a:r>
            <a:endParaRPr lang="en-US" dirty="0">
              <a:solidFill>
                <a:schemeClr val="accent2"/>
              </a:solidFill>
            </a:endParaRPr>
          </a:p>
        </p:txBody>
      </p:sp>
      <p:sp>
        <p:nvSpPr>
          <p:cNvPr id="10" name="TextBox 9">
            <a:extLst>
              <a:ext uri="{FF2B5EF4-FFF2-40B4-BE49-F238E27FC236}">
                <a16:creationId xmlns:a16="http://schemas.microsoft.com/office/drawing/2014/main" id="{C19C9C7C-662E-A32E-D31F-876A99EDA532}"/>
              </a:ext>
            </a:extLst>
          </p:cNvPr>
          <p:cNvSpPr txBox="1"/>
          <p:nvPr/>
        </p:nvSpPr>
        <p:spPr>
          <a:xfrm>
            <a:off x="1344772" y="3967288"/>
            <a:ext cx="10932796" cy="504329"/>
          </a:xfrm>
          <a:prstGeom prst="rect">
            <a:avLst/>
          </a:prstGeom>
        </p:spPr>
        <p:txBody>
          <a:bodyPr vert="horz" lIns="91440" tIns="45720" rIns="91440" bIns="45720" rtlCol="0" anchor="t">
            <a:noAutofit/>
          </a:bodyPr>
          <a:lstStyle/>
          <a:p>
            <a:pPr>
              <a:lnSpc>
                <a:spcPct val="90000"/>
              </a:lnSpc>
              <a:spcAft>
                <a:spcPts val="600"/>
              </a:spcAft>
            </a:pPr>
            <a:r>
              <a:rPr lang="en-US" b="1" dirty="0">
                <a:solidFill>
                  <a:schemeClr val="accent2"/>
                </a:solidFill>
              </a:rPr>
              <a:t>This Section Of The Webinar Is Going To Show You How You Lose Call Control &amp; How To Maintain Call Control</a:t>
            </a:r>
          </a:p>
        </p:txBody>
      </p:sp>
    </p:spTree>
    <p:extLst>
      <p:ext uri="{BB962C8B-B14F-4D97-AF65-F5344CB8AC3E}">
        <p14:creationId xmlns:p14="http://schemas.microsoft.com/office/powerpoint/2010/main" val="347740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xit" presetSubtype="0" fill="hold" grpId="1" nodeType="clickEffect">
                                  <p:stCondLst>
                                    <p:cond delay="0"/>
                                  </p:stCondLst>
                                  <p:childTnLst>
                                    <p:animEffect transition="out" filter="fade">
                                      <p:cBhvr>
                                        <p:cTn id="39" dur="1000"/>
                                        <p:tgtEl>
                                          <p:spTgt spid="2"/>
                                        </p:tgtEl>
                                      </p:cBhvr>
                                    </p:animEffect>
                                    <p:anim calcmode="lin" valueType="num">
                                      <p:cBhvr>
                                        <p:cTn id="40" dur="1000"/>
                                        <p:tgtEl>
                                          <p:spTgt spid="2"/>
                                        </p:tgtEl>
                                        <p:attrNameLst>
                                          <p:attrName>ppt_x</p:attrName>
                                        </p:attrNameLst>
                                      </p:cBhvr>
                                      <p:tavLst>
                                        <p:tav tm="0">
                                          <p:val>
                                            <p:strVal val="ppt_x"/>
                                          </p:val>
                                        </p:tav>
                                        <p:tav tm="100000">
                                          <p:val>
                                            <p:strVal val="ppt_x"/>
                                          </p:val>
                                        </p:tav>
                                      </p:tavLst>
                                    </p:anim>
                                    <p:anim calcmode="lin" valueType="num">
                                      <p:cBhvr>
                                        <p:cTn id="41" dur="1000"/>
                                        <p:tgtEl>
                                          <p:spTgt spid="2"/>
                                        </p:tgtEl>
                                        <p:attrNameLst>
                                          <p:attrName>ppt_y</p:attrName>
                                        </p:attrNameLst>
                                      </p:cBhvr>
                                      <p:tavLst>
                                        <p:tav tm="0">
                                          <p:val>
                                            <p:strVal val="ppt_y"/>
                                          </p:val>
                                        </p:tav>
                                        <p:tav tm="100000">
                                          <p:val>
                                            <p:strVal val="ppt_y-.1"/>
                                          </p:val>
                                        </p:tav>
                                      </p:tavLst>
                                    </p:anim>
                                    <p:set>
                                      <p:cBhvr>
                                        <p:cTn id="42" dur="1" fill="hold">
                                          <p:stCondLst>
                                            <p:cond delay="999"/>
                                          </p:stCondLst>
                                        </p:cTn>
                                        <p:tgtEl>
                                          <p:spTgt spid="2"/>
                                        </p:tgtEl>
                                        <p:attrNameLst>
                                          <p:attrName>style.visibility</p:attrName>
                                        </p:attrNameLst>
                                      </p:cBhvr>
                                      <p:to>
                                        <p:strVal val="hidden"/>
                                      </p:to>
                                    </p:set>
                                  </p:childTnLst>
                                </p:cTn>
                              </p:par>
                              <p:par>
                                <p:cTn id="43" presetID="47" presetClass="exit" presetSubtype="0" fill="hold" grpId="1" nodeType="withEffect">
                                  <p:stCondLst>
                                    <p:cond delay="0"/>
                                  </p:stCondLst>
                                  <p:childTnLst>
                                    <p:animEffect transition="out" filter="fade">
                                      <p:cBhvr>
                                        <p:cTn id="44" dur="1000"/>
                                        <p:tgtEl>
                                          <p:spTgt spid="3"/>
                                        </p:tgtEl>
                                      </p:cBhvr>
                                    </p:animEffect>
                                    <p:anim calcmode="lin" valueType="num">
                                      <p:cBhvr>
                                        <p:cTn id="45" dur="1000"/>
                                        <p:tgtEl>
                                          <p:spTgt spid="3"/>
                                        </p:tgtEl>
                                        <p:attrNameLst>
                                          <p:attrName>ppt_x</p:attrName>
                                        </p:attrNameLst>
                                      </p:cBhvr>
                                      <p:tavLst>
                                        <p:tav tm="0">
                                          <p:val>
                                            <p:strVal val="ppt_x"/>
                                          </p:val>
                                        </p:tav>
                                        <p:tav tm="100000">
                                          <p:val>
                                            <p:strVal val="ppt_x"/>
                                          </p:val>
                                        </p:tav>
                                      </p:tavLst>
                                    </p:anim>
                                    <p:anim calcmode="lin" valueType="num">
                                      <p:cBhvr>
                                        <p:cTn id="46" dur="1000"/>
                                        <p:tgtEl>
                                          <p:spTgt spid="3"/>
                                        </p:tgtEl>
                                        <p:attrNameLst>
                                          <p:attrName>ppt_y</p:attrName>
                                        </p:attrNameLst>
                                      </p:cBhvr>
                                      <p:tavLst>
                                        <p:tav tm="0">
                                          <p:val>
                                            <p:strVal val="ppt_y"/>
                                          </p:val>
                                        </p:tav>
                                        <p:tav tm="100000">
                                          <p:val>
                                            <p:strVal val="ppt_y-.1"/>
                                          </p:val>
                                        </p:tav>
                                      </p:tavLst>
                                    </p:anim>
                                    <p:set>
                                      <p:cBhvr>
                                        <p:cTn id="47" dur="1" fill="hold">
                                          <p:stCondLst>
                                            <p:cond delay="999"/>
                                          </p:stCondLst>
                                        </p:cTn>
                                        <p:tgtEl>
                                          <p:spTgt spid="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8"/>
                                        </p:tgtEl>
                                      </p:cBhvr>
                                    </p:animEffect>
                                    <p:set>
                                      <p:cBhvr>
                                        <p:cTn id="66" dur="1" fill="hold">
                                          <p:stCondLst>
                                            <p:cond delay="499"/>
                                          </p:stCondLst>
                                        </p:cTn>
                                        <p:tgtEl>
                                          <p:spTgt spid="8"/>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par>
                                <p:cTn id="70" presetID="42" presetClass="entr" presetSubtype="0"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1000"/>
                                        <p:tgtEl>
                                          <p:spTgt spid="9"/>
                                        </p:tgtEl>
                                      </p:cBhvr>
                                    </p:animEffect>
                                    <p:anim calcmode="lin" valueType="num">
                                      <p:cBhvr>
                                        <p:cTn id="73" dur="1000" fill="hold"/>
                                        <p:tgtEl>
                                          <p:spTgt spid="9"/>
                                        </p:tgtEl>
                                        <p:attrNameLst>
                                          <p:attrName>ppt_x</p:attrName>
                                        </p:attrNameLst>
                                      </p:cBhvr>
                                      <p:tavLst>
                                        <p:tav tm="0">
                                          <p:val>
                                            <p:strVal val="#ppt_x"/>
                                          </p:val>
                                        </p:tav>
                                        <p:tav tm="100000">
                                          <p:val>
                                            <p:strVal val="#ppt_x"/>
                                          </p:val>
                                        </p:tav>
                                      </p:tavLst>
                                    </p:anim>
                                    <p:anim calcmode="lin" valueType="num">
                                      <p:cBhvr>
                                        <p:cTn id="7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 grpId="0"/>
      <p:bldP spid="2" grpId="1"/>
      <p:bldP spid="3" grpId="0"/>
      <p:bldP spid="3" grpId="1"/>
      <p:bldP spid="8" grpId="0"/>
      <p:bldP spid="8" grpId="1"/>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642A6B53-A216-9746-EFDA-E99EF4D1A28B}"/>
              </a:ext>
            </a:extLst>
          </p:cNvPr>
          <p:cNvSpPr>
            <a:spLocks noGrp="1"/>
          </p:cNvSpPr>
          <p:nvPr>
            <p:ph type="title"/>
          </p:nvPr>
        </p:nvSpPr>
        <p:spPr>
          <a:xfrm>
            <a:off x="457200" y="647049"/>
            <a:ext cx="10705107" cy="698196"/>
          </a:xfrm>
        </p:spPr>
        <p:txBody>
          <a:bodyPr vert="horz" lIns="91440" tIns="45720" rIns="91440" bIns="45720" rtlCol="0" anchor="b">
            <a:normAutofit fontScale="90000"/>
          </a:bodyPr>
          <a:lstStyle/>
          <a:p>
            <a:r>
              <a:rPr lang="en-US" sz="4600" b="1" dirty="0"/>
              <a:t>Solid Ways To Structure Your Approach-</a:t>
            </a:r>
            <a:br>
              <a:rPr lang="en-US" sz="4600" b="1" dirty="0"/>
            </a:br>
            <a:r>
              <a:rPr lang="en-US" sz="4600" b="1" dirty="0"/>
              <a:t>Script Flow-Losing Call Control</a:t>
            </a:r>
          </a:p>
        </p:txBody>
      </p:sp>
      <p:pic>
        <p:nvPicPr>
          <p:cNvPr id="4" name="Picture 3">
            <a:extLst>
              <a:ext uri="{FF2B5EF4-FFF2-40B4-BE49-F238E27FC236}">
                <a16:creationId xmlns:a16="http://schemas.microsoft.com/office/drawing/2014/main" id="{82AA3E01-2761-9176-CC8E-E224126086E7}"/>
              </a:ext>
            </a:extLst>
          </p:cNvPr>
          <p:cNvPicPr>
            <a:picLocks noChangeAspect="1"/>
          </p:cNvPicPr>
          <p:nvPr/>
        </p:nvPicPr>
        <p:blipFill>
          <a:blip r:embed="rId3"/>
          <a:stretch>
            <a:fillRect/>
          </a:stretch>
        </p:blipFill>
        <p:spPr>
          <a:xfrm>
            <a:off x="10784900" y="238540"/>
            <a:ext cx="1231525" cy="1629816"/>
          </a:xfrm>
          <a:prstGeom prst="rect">
            <a:avLst/>
          </a:prstGeom>
        </p:spPr>
      </p:pic>
      <p:sp>
        <p:nvSpPr>
          <p:cNvPr id="6" name="TextBox 5">
            <a:extLst>
              <a:ext uri="{FF2B5EF4-FFF2-40B4-BE49-F238E27FC236}">
                <a16:creationId xmlns:a16="http://schemas.microsoft.com/office/drawing/2014/main" id="{1CAA7841-1E78-47B2-969B-30D4A764B040}"/>
              </a:ext>
            </a:extLst>
          </p:cNvPr>
          <p:cNvSpPr txBox="1"/>
          <p:nvPr/>
        </p:nvSpPr>
        <p:spPr>
          <a:xfrm>
            <a:off x="572493" y="1842508"/>
            <a:ext cx="1133114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What Does Losing Call Control Look Like</a:t>
            </a:r>
          </a:p>
        </p:txBody>
      </p:sp>
      <p:pic>
        <p:nvPicPr>
          <p:cNvPr id="5" name="Picture 4" descr="A close-up of a notebook&#10;&#10;Description automatically generated with low confidence">
            <a:extLst>
              <a:ext uri="{FF2B5EF4-FFF2-40B4-BE49-F238E27FC236}">
                <a16:creationId xmlns:a16="http://schemas.microsoft.com/office/drawing/2014/main" id="{22A37D8A-C411-D31B-EF32-5CA2BB93AB2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7200" y="1999609"/>
            <a:ext cx="1426941" cy="1519538"/>
          </a:xfrm>
          <a:prstGeom prst="rect">
            <a:avLst/>
          </a:prstGeom>
        </p:spPr>
      </p:pic>
      <p:sp>
        <p:nvSpPr>
          <p:cNvPr id="12" name="TextBox 11">
            <a:extLst>
              <a:ext uri="{FF2B5EF4-FFF2-40B4-BE49-F238E27FC236}">
                <a16:creationId xmlns:a16="http://schemas.microsoft.com/office/drawing/2014/main" id="{4FFB1CA8-87B3-5C37-FA42-B94A61D7FCD5}"/>
              </a:ext>
            </a:extLst>
          </p:cNvPr>
          <p:cNvSpPr txBox="1"/>
          <p:nvPr/>
        </p:nvSpPr>
        <p:spPr>
          <a:xfrm rot="20939042">
            <a:off x="687055" y="2178990"/>
            <a:ext cx="826461" cy="400110"/>
          </a:xfrm>
          <a:prstGeom prst="rect">
            <a:avLst/>
          </a:prstGeom>
          <a:noFill/>
        </p:spPr>
        <p:txBody>
          <a:bodyPr wrap="square" rtlCol="0">
            <a:spAutoFit/>
          </a:bodyPr>
          <a:lstStyle/>
          <a:p>
            <a:r>
              <a:rPr lang="en-US" sz="1000" b="1" dirty="0"/>
              <a:t>Page 12 In Workbook</a:t>
            </a:r>
          </a:p>
        </p:txBody>
      </p:sp>
      <p:sp>
        <p:nvSpPr>
          <p:cNvPr id="7" name="TextBox 6">
            <a:extLst>
              <a:ext uri="{FF2B5EF4-FFF2-40B4-BE49-F238E27FC236}">
                <a16:creationId xmlns:a16="http://schemas.microsoft.com/office/drawing/2014/main" id="{59AF9D68-D3CA-E395-692D-18C4284C6B55}"/>
              </a:ext>
            </a:extLst>
          </p:cNvPr>
          <p:cNvSpPr txBox="1"/>
          <p:nvPr/>
        </p:nvSpPr>
        <p:spPr>
          <a:xfrm>
            <a:off x="4891435" y="5767667"/>
            <a:ext cx="7103039" cy="443284"/>
          </a:xfrm>
          <a:prstGeom prst="rect">
            <a:avLst/>
          </a:prstGeom>
        </p:spPr>
        <p:txBody>
          <a:bodyPr vert="horz" lIns="91440" tIns="45720" rIns="91440" bIns="45720" rtlCol="0" anchor="t">
            <a:noAutofit/>
          </a:bodyPr>
          <a:lstStyle/>
          <a:p>
            <a:pPr>
              <a:lnSpc>
                <a:spcPct val="90000"/>
              </a:lnSpc>
              <a:spcAft>
                <a:spcPts val="600"/>
              </a:spcAft>
            </a:pPr>
            <a:r>
              <a:rPr lang="en-US" sz="3200" b="1" dirty="0">
                <a:solidFill>
                  <a:schemeClr val="accent1">
                    <a:lumMod val="75000"/>
                  </a:schemeClr>
                </a:solidFill>
              </a:rPr>
              <a:t>Does This Look Familiar?  Who’s In Controlling The Conversation?</a:t>
            </a:r>
          </a:p>
        </p:txBody>
      </p:sp>
      <p:pic>
        <p:nvPicPr>
          <p:cNvPr id="2" name="Graphic 1" descr="Call center with solid fill">
            <a:extLst>
              <a:ext uri="{FF2B5EF4-FFF2-40B4-BE49-F238E27FC236}">
                <a16:creationId xmlns:a16="http://schemas.microsoft.com/office/drawing/2014/main" id="{866D0457-90C6-F931-E5FD-C23941BDA8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1866" y="2816018"/>
            <a:ext cx="914400" cy="914400"/>
          </a:xfrm>
          <a:prstGeom prst="rect">
            <a:avLst/>
          </a:prstGeom>
        </p:spPr>
      </p:pic>
      <p:pic>
        <p:nvPicPr>
          <p:cNvPr id="8" name="Content Placeholder 4" descr="Office worker female outline">
            <a:extLst>
              <a:ext uri="{FF2B5EF4-FFF2-40B4-BE49-F238E27FC236}">
                <a16:creationId xmlns:a16="http://schemas.microsoft.com/office/drawing/2014/main" id="{29B57781-C3AF-C0E1-2FFC-BF29020C375A}"/>
              </a:ext>
            </a:extLst>
          </p:cNvPr>
          <p:cNvPicPr>
            <a:picLocks noGrp="1" noChangeAspect="1"/>
          </p:cNvPicPr>
          <p:nvPr>
            <p:ph idx="1"/>
          </p:nvPr>
        </p:nvPicPr>
        <p:blipFill>
          <a:blip r:embed="rId8">
            <a:extLst>
              <a:ext uri="{96DAC541-7B7A-43D3-8B79-37D633B846F1}">
                <asvg:svgBlip xmlns:asvg="http://schemas.microsoft.com/office/drawing/2016/SVG/main" r:embed="rId9"/>
              </a:ext>
            </a:extLst>
          </a:blip>
          <a:stretch>
            <a:fillRect/>
          </a:stretch>
        </p:blipFill>
        <p:spPr>
          <a:xfrm>
            <a:off x="10258203" y="2864054"/>
            <a:ext cx="914400" cy="914400"/>
          </a:xfrm>
        </p:spPr>
      </p:pic>
      <p:sp>
        <p:nvSpPr>
          <p:cNvPr id="9" name="Speech Bubble: Oval 8">
            <a:extLst>
              <a:ext uri="{FF2B5EF4-FFF2-40B4-BE49-F238E27FC236}">
                <a16:creationId xmlns:a16="http://schemas.microsoft.com/office/drawing/2014/main" id="{F663B7BE-5A51-1AD2-8C0B-55A894FB0AC8}"/>
              </a:ext>
            </a:extLst>
          </p:cNvPr>
          <p:cNvSpPr/>
          <p:nvPr/>
        </p:nvSpPr>
        <p:spPr>
          <a:xfrm>
            <a:off x="3810000" y="2862186"/>
            <a:ext cx="2752254" cy="995881"/>
          </a:xfrm>
          <a:prstGeom prst="wedgeEllipseCallout">
            <a:avLst>
              <a:gd name="adj1" fmla="val -85443"/>
              <a:gd name="adj2" fmla="val -808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Thank your for calling Garage Door Freedom?</a:t>
            </a:r>
          </a:p>
        </p:txBody>
      </p:sp>
      <p:sp>
        <p:nvSpPr>
          <p:cNvPr id="10" name="Speech Bubble: Oval 9">
            <a:extLst>
              <a:ext uri="{FF2B5EF4-FFF2-40B4-BE49-F238E27FC236}">
                <a16:creationId xmlns:a16="http://schemas.microsoft.com/office/drawing/2014/main" id="{5A81B0AA-12C1-050C-9FB0-C8833D1B6194}"/>
              </a:ext>
            </a:extLst>
          </p:cNvPr>
          <p:cNvSpPr/>
          <p:nvPr/>
        </p:nvSpPr>
        <p:spPr>
          <a:xfrm>
            <a:off x="5945472" y="3035174"/>
            <a:ext cx="2525917" cy="787652"/>
          </a:xfrm>
          <a:prstGeom prst="wedgeEllipseCallout">
            <a:avLst>
              <a:gd name="adj1" fmla="val 112146"/>
              <a:gd name="adj2" fmla="val -3125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Yes, I have a broken spring and I’m needing some pricing!</a:t>
            </a:r>
          </a:p>
        </p:txBody>
      </p:sp>
      <p:sp>
        <p:nvSpPr>
          <p:cNvPr id="14" name="Speech Bubble: Oval 13">
            <a:extLst>
              <a:ext uri="{FF2B5EF4-FFF2-40B4-BE49-F238E27FC236}">
                <a16:creationId xmlns:a16="http://schemas.microsoft.com/office/drawing/2014/main" id="{D7D82A7B-DD14-51D9-0A3A-20AEE1AA3B7E}"/>
              </a:ext>
            </a:extLst>
          </p:cNvPr>
          <p:cNvSpPr/>
          <p:nvPr/>
        </p:nvSpPr>
        <p:spPr>
          <a:xfrm>
            <a:off x="3731145" y="3620939"/>
            <a:ext cx="2752254" cy="995881"/>
          </a:xfrm>
          <a:prstGeom prst="wedgeEllipseCallout">
            <a:avLst>
              <a:gd name="adj1" fmla="val -79293"/>
              <a:gd name="adj2" fmla="val -6415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OK, it all depends on your set up.  Is this a standard overhead garage door?</a:t>
            </a:r>
          </a:p>
        </p:txBody>
      </p:sp>
      <p:sp>
        <p:nvSpPr>
          <p:cNvPr id="16" name="Speech Bubble: Oval 15">
            <a:extLst>
              <a:ext uri="{FF2B5EF4-FFF2-40B4-BE49-F238E27FC236}">
                <a16:creationId xmlns:a16="http://schemas.microsoft.com/office/drawing/2014/main" id="{422C66DC-E472-716E-B42C-481495F89A0F}"/>
              </a:ext>
            </a:extLst>
          </p:cNvPr>
          <p:cNvSpPr/>
          <p:nvPr/>
        </p:nvSpPr>
        <p:spPr>
          <a:xfrm>
            <a:off x="6281381" y="3778454"/>
            <a:ext cx="2525917" cy="787652"/>
          </a:xfrm>
          <a:prstGeom prst="wedgeEllipseCallout">
            <a:avLst>
              <a:gd name="adj1" fmla="val 98684"/>
              <a:gd name="adj2" fmla="val -9299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I believe so</a:t>
            </a:r>
          </a:p>
        </p:txBody>
      </p:sp>
      <p:sp>
        <p:nvSpPr>
          <p:cNvPr id="17" name="Speech Bubble: Oval 16">
            <a:extLst>
              <a:ext uri="{FF2B5EF4-FFF2-40B4-BE49-F238E27FC236}">
                <a16:creationId xmlns:a16="http://schemas.microsoft.com/office/drawing/2014/main" id="{E44AB4CB-DD11-EF64-914E-9EE576165661}"/>
              </a:ext>
            </a:extLst>
          </p:cNvPr>
          <p:cNvSpPr/>
          <p:nvPr/>
        </p:nvSpPr>
        <p:spPr>
          <a:xfrm>
            <a:off x="3485811" y="4543235"/>
            <a:ext cx="2752254" cy="995881"/>
          </a:xfrm>
          <a:prstGeom prst="wedgeEllipseCallout">
            <a:avLst>
              <a:gd name="adj1" fmla="val -69959"/>
              <a:gd name="adj2" fmla="val -124362"/>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200" dirty="0"/>
              <a:t>Our labor rate is $125, and springs are approximately $250.</a:t>
            </a:r>
          </a:p>
        </p:txBody>
      </p:sp>
      <p:sp>
        <p:nvSpPr>
          <p:cNvPr id="18" name="Speech Bubble: Oval 17">
            <a:extLst>
              <a:ext uri="{FF2B5EF4-FFF2-40B4-BE49-F238E27FC236}">
                <a16:creationId xmlns:a16="http://schemas.microsoft.com/office/drawing/2014/main" id="{6F19F0BE-9E89-B531-1DA3-14427C2643DD}"/>
              </a:ext>
            </a:extLst>
          </p:cNvPr>
          <p:cNvSpPr/>
          <p:nvPr/>
        </p:nvSpPr>
        <p:spPr>
          <a:xfrm>
            <a:off x="6238065" y="4593779"/>
            <a:ext cx="2525917" cy="787652"/>
          </a:xfrm>
          <a:prstGeom prst="wedgeEllipseCallout">
            <a:avLst>
              <a:gd name="adj1" fmla="val 102646"/>
              <a:gd name="adj2" fmla="val -13729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Thanks, I’ll need to let my husband know and then I’ll call you back.</a:t>
            </a:r>
          </a:p>
        </p:txBody>
      </p:sp>
      <p:sp>
        <p:nvSpPr>
          <p:cNvPr id="21" name="Speech Bubble: Oval 20">
            <a:extLst>
              <a:ext uri="{FF2B5EF4-FFF2-40B4-BE49-F238E27FC236}">
                <a16:creationId xmlns:a16="http://schemas.microsoft.com/office/drawing/2014/main" id="{453B4742-0457-B0D4-7138-B831FD810096}"/>
              </a:ext>
            </a:extLst>
          </p:cNvPr>
          <p:cNvSpPr/>
          <p:nvPr/>
        </p:nvSpPr>
        <p:spPr>
          <a:xfrm>
            <a:off x="1823438" y="5343422"/>
            <a:ext cx="2752254" cy="867529"/>
          </a:xfrm>
          <a:prstGeom prst="wedgeEllipseCallout">
            <a:avLst>
              <a:gd name="adj1" fmla="val -24706"/>
              <a:gd name="adj2" fmla="val -212356"/>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200" dirty="0"/>
              <a:t>OK, thanks for giving us a call.  Have a nice day</a:t>
            </a:r>
          </a:p>
        </p:txBody>
      </p:sp>
      <p:pic>
        <p:nvPicPr>
          <p:cNvPr id="11" name="Picture 10" descr="Logo&#10;&#10;Description automatically generated with low confidence">
            <a:extLst>
              <a:ext uri="{FF2B5EF4-FFF2-40B4-BE49-F238E27FC236}">
                <a16:creationId xmlns:a16="http://schemas.microsoft.com/office/drawing/2014/main" id="{2F365838-F291-2E01-18F7-074BADBC4F11}"/>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348628" y="2898874"/>
            <a:ext cx="698196" cy="698196"/>
          </a:xfrm>
          <a:prstGeom prst="rect">
            <a:avLst/>
          </a:prstGeom>
        </p:spPr>
      </p:pic>
    </p:spTree>
    <p:extLst>
      <p:ext uri="{BB962C8B-B14F-4D97-AF65-F5344CB8AC3E}">
        <p14:creationId xmlns:p14="http://schemas.microsoft.com/office/powerpoint/2010/main" val="23708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4" grpId="0" animBg="1"/>
      <p:bldP spid="16" grpId="0" animBg="1"/>
      <p:bldP spid="17" grpId="0" animBg="1"/>
      <p:bldP spid="18"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642A6B53-A216-9746-EFDA-E99EF4D1A28B}"/>
              </a:ext>
            </a:extLst>
          </p:cNvPr>
          <p:cNvSpPr>
            <a:spLocks noGrp="1"/>
          </p:cNvSpPr>
          <p:nvPr>
            <p:ph type="title"/>
          </p:nvPr>
        </p:nvSpPr>
        <p:spPr>
          <a:xfrm>
            <a:off x="457200" y="647049"/>
            <a:ext cx="10705107" cy="698196"/>
          </a:xfrm>
        </p:spPr>
        <p:txBody>
          <a:bodyPr vert="horz" lIns="91440" tIns="45720" rIns="91440" bIns="45720" rtlCol="0" anchor="b">
            <a:normAutofit fontScale="90000"/>
          </a:bodyPr>
          <a:lstStyle/>
          <a:p>
            <a:r>
              <a:rPr lang="en-US" sz="4600" b="1" dirty="0"/>
              <a:t>Solid Ways To Structure Your Approach-</a:t>
            </a:r>
            <a:br>
              <a:rPr lang="en-US" sz="4600" b="1" dirty="0"/>
            </a:br>
            <a:r>
              <a:rPr lang="en-US" sz="4600" b="1" dirty="0"/>
              <a:t>Script Flow-Maintaining Call Control</a:t>
            </a:r>
          </a:p>
        </p:txBody>
      </p:sp>
      <p:pic>
        <p:nvPicPr>
          <p:cNvPr id="4" name="Picture 3">
            <a:extLst>
              <a:ext uri="{FF2B5EF4-FFF2-40B4-BE49-F238E27FC236}">
                <a16:creationId xmlns:a16="http://schemas.microsoft.com/office/drawing/2014/main" id="{82AA3E01-2761-9176-CC8E-E224126086E7}"/>
              </a:ext>
            </a:extLst>
          </p:cNvPr>
          <p:cNvPicPr>
            <a:picLocks noChangeAspect="1"/>
          </p:cNvPicPr>
          <p:nvPr/>
        </p:nvPicPr>
        <p:blipFill>
          <a:blip r:embed="rId3"/>
          <a:stretch>
            <a:fillRect/>
          </a:stretch>
        </p:blipFill>
        <p:spPr>
          <a:xfrm>
            <a:off x="10784900" y="238540"/>
            <a:ext cx="1231525" cy="1629816"/>
          </a:xfrm>
          <a:prstGeom prst="rect">
            <a:avLst/>
          </a:prstGeom>
        </p:spPr>
      </p:pic>
      <p:pic>
        <p:nvPicPr>
          <p:cNvPr id="5" name="Picture 4" descr="A close-up of a notebook&#10;&#10;Description automatically generated with low confidence">
            <a:extLst>
              <a:ext uri="{FF2B5EF4-FFF2-40B4-BE49-F238E27FC236}">
                <a16:creationId xmlns:a16="http://schemas.microsoft.com/office/drawing/2014/main" id="{22A37D8A-C411-D31B-EF32-5CA2BB93AB2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7200" y="1999609"/>
            <a:ext cx="1426941" cy="1519538"/>
          </a:xfrm>
          <a:prstGeom prst="rect">
            <a:avLst/>
          </a:prstGeom>
        </p:spPr>
      </p:pic>
      <p:sp>
        <p:nvSpPr>
          <p:cNvPr id="12" name="TextBox 11">
            <a:extLst>
              <a:ext uri="{FF2B5EF4-FFF2-40B4-BE49-F238E27FC236}">
                <a16:creationId xmlns:a16="http://schemas.microsoft.com/office/drawing/2014/main" id="{4FFB1CA8-87B3-5C37-FA42-B94A61D7FCD5}"/>
              </a:ext>
            </a:extLst>
          </p:cNvPr>
          <p:cNvSpPr txBox="1"/>
          <p:nvPr/>
        </p:nvSpPr>
        <p:spPr>
          <a:xfrm rot="20939042">
            <a:off x="687055" y="2178990"/>
            <a:ext cx="826461" cy="400110"/>
          </a:xfrm>
          <a:prstGeom prst="rect">
            <a:avLst/>
          </a:prstGeom>
          <a:noFill/>
        </p:spPr>
        <p:txBody>
          <a:bodyPr wrap="square" rtlCol="0">
            <a:spAutoFit/>
          </a:bodyPr>
          <a:lstStyle/>
          <a:p>
            <a:r>
              <a:rPr lang="en-US" sz="1000" b="1" dirty="0"/>
              <a:t>Page 13 In Workbook</a:t>
            </a:r>
          </a:p>
        </p:txBody>
      </p:sp>
      <p:sp>
        <p:nvSpPr>
          <p:cNvPr id="2" name="TextBox 1">
            <a:extLst>
              <a:ext uri="{FF2B5EF4-FFF2-40B4-BE49-F238E27FC236}">
                <a16:creationId xmlns:a16="http://schemas.microsoft.com/office/drawing/2014/main" id="{B7A3AA14-4AB6-56CD-EC7E-AAC522D2262E}"/>
              </a:ext>
            </a:extLst>
          </p:cNvPr>
          <p:cNvSpPr txBox="1"/>
          <p:nvPr/>
        </p:nvSpPr>
        <p:spPr>
          <a:xfrm>
            <a:off x="572493" y="1842508"/>
            <a:ext cx="1133114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What Does Maintaining Call Control Look Like</a:t>
            </a:r>
          </a:p>
        </p:txBody>
      </p:sp>
      <p:pic>
        <p:nvPicPr>
          <p:cNvPr id="3" name="Content Placeholder 4" descr="Office worker female outline">
            <a:extLst>
              <a:ext uri="{FF2B5EF4-FFF2-40B4-BE49-F238E27FC236}">
                <a16:creationId xmlns:a16="http://schemas.microsoft.com/office/drawing/2014/main" id="{2E4E14B4-5EEC-E31C-4F84-8D7D60AC7C7C}"/>
              </a:ext>
            </a:extLst>
          </p:cNvPr>
          <p:cNvPicPr>
            <a:picLocks noGrp="1" noChangeAspect="1"/>
          </p:cNvPicPr>
          <p:nvPr>
            <p:ph idx="1"/>
          </p:nvPr>
        </p:nvPicPr>
        <p:blipFill>
          <a:blip r:embed="rId6">
            <a:extLst>
              <a:ext uri="{96DAC541-7B7A-43D3-8B79-37D633B846F1}">
                <asvg:svgBlip xmlns:asvg="http://schemas.microsoft.com/office/drawing/2016/SVG/main" r:embed="rId7"/>
              </a:ext>
            </a:extLst>
          </a:blip>
          <a:stretch>
            <a:fillRect/>
          </a:stretch>
        </p:blipFill>
        <p:spPr>
          <a:xfrm>
            <a:off x="10247907" y="2430603"/>
            <a:ext cx="914400" cy="914400"/>
          </a:xfrm>
        </p:spPr>
      </p:pic>
      <p:pic>
        <p:nvPicPr>
          <p:cNvPr id="7" name="Graphic 6" descr="Call center with solid fill">
            <a:extLst>
              <a:ext uri="{FF2B5EF4-FFF2-40B4-BE49-F238E27FC236}">
                <a16:creationId xmlns:a16="http://schemas.microsoft.com/office/drawing/2014/main" id="{09C9F5DD-A4C6-6141-6147-3A352AE8C3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15018" y="2430603"/>
            <a:ext cx="914400" cy="914400"/>
          </a:xfrm>
          <a:prstGeom prst="rect">
            <a:avLst/>
          </a:prstGeom>
        </p:spPr>
      </p:pic>
      <p:sp>
        <p:nvSpPr>
          <p:cNvPr id="9" name="Speech Bubble: Oval 8">
            <a:extLst>
              <a:ext uri="{FF2B5EF4-FFF2-40B4-BE49-F238E27FC236}">
                <a16:creationId xmlns:a16="http://schemas.microsoft.com/office/drawing/2014/main" id="{8DA15DCE-2E8B-3281-0600-923E41612DC5}"/>
              </a:ext>
            </a:extLst>
          </p:cNvPr>
          <p:cNvSpPr/>
          <p:nvPr/>
        </p:nvSpPr>
        <p:spPr>
          <a:xfrm>
            <a:off x="3485812" y="2523266"/>
            <a:ext cx="2752254" cy="995881"/>
          </a:xfrm>
          <a:prstGeom prst="wedgeEllipseCallout">
            <a:avLst>
              <a:gd name="adj1" fmla="val -81157"/>
              <a:gd name="adj2" fmla="val -2585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Thank you for calling Garage Door Freedom.  This is Angela, who do I have the pleasure of speaking with?</a:t>
            </a:r>
          </a:p>
        </p:txBody>
      </p:sp>
      <p:sp>
        <p:nvSpPr>
          <p:cNvPr id="10" name="Speech Bubble: Oval 9">
            <a:extLst>
              <a:ext uri="{FF2B5EF4-FFF2-40B4-BE49-F238E27FC236}">
                <a16:creationId xmlns:a16="http://schemas.microsoft.com/office/drawing/2014/main" id="{4E56429F-4A5C-9DED-96D4-0823D48ECC65}"/>
              </a:ext>
            </a:extLst>
          </p:cNvPr>
          <p:cNvSpPr/>
          <p:nvPr/>
        </p:nvSpPr>
        <p:spPr>
          <a:xfrm>
            <a:off x="5943598" y="2757816"/>
            <a:ext cx="2525917" cy="787652"/>
          </a:xfrm>
          <a:prstGeom prst="wedgeEllipseCallout">
            <a:avLst>
              <a:gd name="adj1" fmla="val 109421"/>
              <a:gd name="adj2" fmla="val -4124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My name’s Crystal</a:t>
            </a:r>
          </a:p>
        </p:txBody>
      </p:sp>
      <p:sp>
        <p:nvSpPr>
          <p:cNvPr id="13" name="Speech Bubble: Oval 12">
            <a:extLst>
              <a:ext uri="{FF2B5EF4-FFF2-40B4-BE49-F238E27FC236}">
                <a16:creationId xmlns:a16="http://schemas.microsoft.com/office/drawing/2014/main" id="{80E8CD78-1D66-A991-AFD5-18AF8CC8B31A}"/>
              </a:ext>
            </a:extLst>
          </p:cNvPr>
          <p:cNvSpPr/>
          <p:nvPr/>
        </p:nvSpPr>
        <p:spPr>
          <a:xfrm>
            <a:off x="3581400" y="3467272"/>
            <a:ext cx="2752254" cy="995881"/>
          </a:xfrm>
          <a:prstGeom prst="wedgeEllipseCallout">
            <a:avLst>
              <a:gd name="adj1" fmla="val -83580"/>
              <a:gd name="adj2" fmla="val -9575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Hi Crystal, how can I help you?</a:t>
            </a:r>
          </a:p>
        </p:txBody>
      </p:sp>
      <p:sp>
        <p:nvSpPr>
          <p:cNvPr id="14" name="Speech Bubble: Oval 13">
            <a:extLst>
              <a:ext uri="{FF2B5EF4-FFF2-40B4-BE49-F238E27FC236}">
                <a16:creationId xmlns:a16="http://schemas.microsoft.com/office/drawing/2014/main" id="{0418375A-9796-9A31-F365-DBB85B6DDB48}"/>
              </a:ext>
            </a:extLst>
          </p:cNvPr>
          <p:cNvSpPr/>
          <p:nvPr/>
        </p:nvSpPr>
        <p:spPr>
          <a:xfrm>
            <a:off x="5948516" y="3531605"/>
            <a:ext cx="2525917" cy="787652"/>
          </a:xfrm>
          <a:prstGeom prst="wedgeEllipseCallout">
            <a:avLst>
              <a:gd name="adj1" fmla="val 105690"/>
              <a:gd name="adj2" fmla="val -11796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Angela, I have a broken spring and I’m calling around to get pricing!</a:t>
            </a:r>
          </a:p>
        </p:txBody>
      </p:sp>
      <p:sp>
        <p:nvSpPr>
          <p:cNvPr id="15" name="Speech Bubble: Oval 14">
            <a:extLst>
              <a:ext uri="{FF2B5EF4-FFF2-40B4-BE49-F238E27FC236}">
                <a16:creationId xmlns:a16="http://schemas.microsoft.com/office/drawing/2014/main" id="{91E963AF-694D-E288-7E6A-352068F78EAF}"/>
              </a:ext>
            </a:extLst>
          </p:cNvPr>
          <p:cNvSpPr/>
          <p:nvPr/>
        </p:nvSpPr>
        <p:spPr>
          <a:xfrm>
            <a:off x="3581400" y="4254924"/>
            <a:ext cx="2752254" cy="1350027"/>
          </a:xfrm>
          <a:prstGeom prst="wedgeEllipseCallout">
            <a:avLst>
              <a:gd name="adj1" fmla="val -86749"/>
              <a:gd name="adj2" fmla="val -125527"/>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200" dirty="0"/>
              <a:t>First off Crystal, I’m sorry to hear you have a broken spring, you’ve called the right place I can help you.  Have you ever used our services before?</a:t>
            </a:r>
          </a:p>
        </p:txBody>
      </p:sp>
      <p:sp>
        <p:nvSpPr>
          <p:cNvPr id="16" name="Speech Bubble: Oval 15">
            <a:extLst>
              <a:ext uri="{FF2B5EF4-FFF2-40B4-BE49-F238E27FC236}">
                <a16:creationId xmlns:a16="http://schemas.microsoft.com/office/drawing/2014/main" id="{AA06D975-BDD4-5578-4114-FC5A2B4A0C89}"/>
              </a:ext>
            </a:extLst>
          </p:cNvPr>
          <p:cNvSpPr/>
          <p:nvPr/>
        </p:nvSpPr>
        <p:spPr>
          <a:xfrm>
            <a:off x="6201195" y="4302025"/>
            <a:ext cx="2525917" cy="787652"/>
          </a:xfrm>
          <a:prstGeom prst="wedgeEllipseCallout">
            <a:avLst>
              <a:gd name="adj1" fmla="val 113934"/>
              <a:gd name="adj2" fmla="val -18347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I haven’t.  This is the first time I’ve had anything happen to my garage door.</a:t>
            </a:r>
          </a:p>
        </p:txBody>
      </p:sp>
      <p:sp>
        <p:nvSpPr>
          <p:cNvPr id="17" name="Speech Bubble: Oval 16">
            <a:extLst>
              <a:ext uri="{FF2B5EF4-FFF2-40B4-BE49-F238E27FC236}">
                <a16:creationId xmlns:a16="http://schemas.microsoft.com/office/drawing/2014/main" id="{6ABB06F3-81DF-5960-0BD0-5E1A9AF4EBC0}"/>
              </a:ext>
            </a:extLst>
          </p:cNvPr>
          <p:cNvSpPr/>
          <p:nvPr/>
        </p:nvSpPr>
        <p:spPr>
          <a:xfrm>
            <a:off x="5483547" y="5469640"/>
            <a:ext cx="3446021" cy="1306173"/>
          </a:xfrm>
          <a:prstGeom prst="wedgeEllipseCallout">
            <a:avLst>
              <a:gd name="adj1" fmla="val -139981"/>
              <a:gd name="adj2" fmla="val -201908"/>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200" dirty="0"/>
              <a:t>Thank you, Crystal, for thinking of us for your garage door needs.  When are you looking for one of our technicians to go out and look and provide you pricing?</a:t>
            </a:r>
          </a:p>
        </p:txBody>
      </p:sp>
      <p:sp>
        <p:nvSpPr>
          <p:cNvPr id="18" name="TextBox 17">
            <a:extLst>
              <a:ext uri="{FF2B5EF4-FFF2-40B4-BE49-F238E27FC236}">
                <a16:creationId xmlns:a16="http://schemas.microsoft.com/office/drawing/2014/main" id="{A99ADB00-9BD8-CD25-70B7-F255D52697A3}"/>
              </a:ext>
            </a:extLst>
          </p:cNvPr>
          <p:cNvSpPr txBox="1"/>
          <p:nvPr/>
        </p:nvSpPr>
        <p:spPr>
          <a:xfrm>
            <a:off x="228600" y="5525456"/>
            <a:ext cx="4176365" cy="443284"/>
          </a:xfrm>
          <a:prstGeom prst="rect">
            <a:avLst/>
          </a:prstGeom>
        </p:spPr>
        <p:txBody>
          <a:bodyPr vert="horz" lIns="91440" tIns="45720" rIns="91440" bIns="45720" rtlCol="0" anchor="t">
            <a:noAutofit/>
          </a:bodyPr>
          <a:lstStyle/>
          <a:p>
            <a:pPr>
              <a:lnSpc>
                <a:spcPct val="90000"/>
              </a:lnSpc>
              <a:spcAft>
                <a:spcPts val="600"/>
              </a:spcAft>
            </a:pPr>
            <a:r>
              <a:rPr lang="en-US" sz="3200" b="1" dirty="0">
                <a:solidFill>
                  <a:schemeClr val="accent1">
                    <a:lumMod val="75000"/>
                  </a:schemeClr>
                </a:solidFill>
              </a:rPr>
              <a:t>Who’s In Controlling The Conversation?</a:t>
            </a:r>
          </a:p>
        </p:txBody>
      </p:sp>
    </p:spTree>
    <p:extLst>
      <p:ext uri="{BB962C8B-B14F-4D97-AF65-F5344CB8AC3E}">
        <p14:creationId xmlns:p14="http://schemas.microsoft.com/office/powerpoint/2010/main" val="208214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P spid="16" grpId="0" animBg="1"/>
      <p:bldP spid="17"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642A6B53-A216-9746-EFDA-E99EF4D1A28B}"/>
              </a:ext>
            </a:extLst>
          </p:cNvPr>
          <p:cNvSpPr>
            <a:spLocks noGrp="1"/>
          </p:cNvSpPr>
          <p:nvPr>
            <p:ph type="title"/>
          </p:nvPr>
        </p:nvSpPr>
        <p:spPr>
          <a:xfrm>
            <a:off x="457200" y="647049"/>
            <a:ext cx="10705107" cy="698196"/>
          </a:xfrm>
        </p:spPr>
        <p:txBody>
          <a:bodyPr vert="horz" lIns="91440" tIns="45720" rIns="91440" bIns="45720" rtlCol="0" anchor="b">
            <a:normAutofit fontScale="90000"/>
          </a:bodyPr>
          <a:lstStyle/>
          <a:p>
            <a:r>
              <a:rPr lang="en-US" sz="4600" b="1" dirty="0"/>
              <a:t>Solid Ways To Structure Your Approach-</a:t>
            </a:r>
            <a:br>
              <a:rPr lang="en-US" sz="4600" b="1" dirty="0"/>
            </a:br>
            <a:r>
              <a:rPr lang="en-US" sz="4600" b="1" dirty="0"/>
              <a:t>Script Flow-Maintaining Call Control</a:t>
            </a:r>
          </a:p>
        </p:txBody>
      </p:sp>
      <p:pic>
        <p:nvPicPr>
          <p:cNvPr id="4" name="Picture 3">
            <a:extLst>
              <a:ext uri="{FF2B5EF4-FFF2-40B4-BE49-F238E27FC236}">
                <a16:creationId xmlns:a16="http://schemas.microsoft.com/office/drawing/2014/main" id="{82AA3E01-2761-9176-CC8E-E224126086E7}"/>
              </a:ext>
            </a:extLst>
          </p:cNvPr>
          <p:cNvPicPr>
            <a:picLocks noChangeAspect="1"/>
          </p:cNvPicPr>
          <p:nvPr/>
        </p:nvPicPr>
        <p:blipFill>
          <a:blip r:embed="rId3"/>
          <a:stretch>
            <a:fillRect/>
          </a:stretch>
        </p:blipFill>
        <p:spPr>
          <a:xfrm>
            <a:off x="10784900" y="238540"/>
            <a:ext cx="1231525" cy="1629816"/>
          </a:xfrm>
          <a:prstGeom prst="rect">
            <a:avLst/>
          </a:prstGeom>
        </p:spPr>
      </p:pic>
      <p:sp>
        <p:nvSpPr>
          <p:cNvPr id="6" name="TextBox 5">
            <a:extLst>
              <a:ext uri="{FF2B5EF4-FFF2-40B4-BE49-F238E27FC236}">
                <a16:creationId xmlns:a16="http://schemas.microsoft.com/office/drawing/2014/main" id="{1CAA7841-1E78-47B2-969B-30D4A764B040}"/>
              </a:ext>
            </a:extLst>
          </p:cNvPr>
          <p:cNvSpPr txBox="1"/>
          <p:nvPr/>
        </p:nvSpPr>
        <p:spPr>
          <a:xfrm>
            <a:off x="572493" y="1842508"/>
            <a:ext cx="1133114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Are You Ready To Gain Call Control</a:t>
            </a:r>
          </a:p>
        </p:txBody>
      </p:sp>
      <p:pic>
        <p:nvPicPr>
          <p:cNvPr id="5" name="Picture 4" descr="A close-up of a notebook&#10;&#10;Description automatically generated with low confidence">
            <a:extLst>
              <a:ext uri="{FF2B5EF4-FFF2-40B4-BE49-F238E27FC236}">
                <a16:creationId xmlns:a16="http://schemas.microsoft.com/office/drawing/2014/main" id="{22A37D8A-C411-D31B-EF32-5CA2BB93AB2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7200" y="1999609"/>
            <a:ext cx="1426941" cy="1519538"/>
          </a:xfrm>
          <a:prstGeom prst="rect">
            <a:avLst/>
          </a:prstGeom>
        </p:spPr>
      </p:pic>
      <p:sp>
        <p:nvSpPr>
          <p:cNvPr id="12" name="TextBox 11">
            <a:extLst>
              <a:ext uri="{FF2B5EF4-FFF2-40B4-BE49-F238E27FC236}">
                <a16:creationId xmlns:a16="http://schemas.microsoft.com/office/drawing/2014/main" id="{4FFB1CA8-87B3-5C37-FA42-B94A61D7FCD5}"/>
              </a:ext>
            </a:extLst>
          </p:cNvPr>
          <p:cNvSpPr txBox="1"/>
          <p:nvPr/>
        </p:nvSpPr>
        <p:spPr>
          <a:xfrm rot="20939042">
            <a:off x="687055" y="2178990"/>
            <a:ext cx="826461" cy="400110"/>
          </a:xfrm>
          <a:prstGeom prst="rect">
            <a:avLst/>
          </a:prstGeom>
          <a:noFill/>
        </p:spPr>
        <p:txBody>
          <a:bodyPr wrap="square" rtlCol="0">
            <a:spAutoFit/>
          </a:bodyPr>
          <a:lstStyle/>
          <a:p>
            <a:r>
              <a:rPr lang="en-US" sz="1000" b="1" dirty="0"/>
              <a:t>Page 13 In Workbook</a:t>
            </a:r>
          </a:p>
        </p:txBody>
      </p:sp>
      <p:sp>
        <p:nvSpPr>
          <p:cNvPr id="10" name="TextBox 9">
            <a:extLst>
              <a:ext uri="{FF2B5EF4-FFF2-40B4-BE49-F238E27FC236}">
                <a16:creationId xmlns:a16="http://schemas.microsoft.com/office/drawing/2014/main" id="{766279A8-C2DB-9425-1663-57B3860AA41A}"/>
              </a:ext>
            </a:extLst>
          </p:cNvPr>
          <p:cNvSpPr txBox="1"/>
          <p:nvPr/>
        </p:nvSpPr>
        <p:spPr>
          <a:xfrm>
            <a:off x="983975" y="6026285"/>
            <a:ext cx="10637821" cy="369332"/>
          </a:xfrm>
          <a:prstGeom prst="rect">
            <a:avLst/>
          </a:prstGeom>
          <a:noFill/>
        </p:spPr>
        <p:txBody>
          <a:bodyPr wrap="square" rtlCol="0">
            <a:spAutoFit/>
          </a:bodyPr>
          <a:lstStyle/>
          <a:p>
            <a:pPr algn="ctr"/>
            <a:r>
              <a:rPr lang="en-US" b="1" dirty="0"/>
              <a:t>Maintaining Call Control Is Key To Overcoming Objections &amp; Answering Customers Questions</a:t>
            </a:r>
          </a:p>
        </p:txBody>
      </p:sp>
      <p:pic>
        <p:nvPicPr>
          <p:cNvPr id="14" name="Picture 13" descr="Chart, diagram, pie chart&#10;&#10;Description automatically generated">
            <a:extLst>
              <a:ext uri="{FF2B5EF4-FFF2-40B4-BE49-F238E27FC236}">
                <a16:creationId xmlns:a16="http://schemas.microsoft.com/office/drawing/2014/main" id="{4F3DB1FE-0D81-4CA8-B9E2-F7AC551C31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2586" y="2397166"/>
            <a:ext cx="8663940" cy="3177540"/>
          </a:xfrm>
          <a:prstGeom prst="rect">
            <a:avLst/>
          </a:prstGeom>
        </p:spPr>
      </p:pic>
    </p:spTree>
    <p:extLst>
      <p:ext uri="{BB962C8B-B14F-4D97-AF65-F5344CB8AC3E}">
        <p14:creationId xmlns:p14="http://schemas.microsoft.com/office/powerpoint/2010/main" val="312951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1015"/>
            <a:ext cx="8610600" cy="473075"/>
          </a:xfrm>
        </p:spPr>
        <p:txBody>
          <a:bodyPr>
            <a:normAutofit fontScale="90000"/>
          </a:bodyPr>
          <a:lstStyle/>
          <a:p>
            <a:pPr algn="ctr"/>
            <a:r>
              <a:rPr lang="en-US" b="1" dirty="0"/>
              <a:t>What We Will Be Unlocking For You Today</a:t>
            </a:r>
          </a:p>
        </p:txBody>
      </p:sp>
      <p:pic>
        <p:nvPicPr>
          <p:cNvPr id="7" name="Picture 6" descr="Text&#10;&#10;Description automatically generated with medium confidence">
            <a:extLst>
              <a:ext uri="{FF2B5EF4-FFF2-40B4-BE49-F238E27FC236}">
                <a16:creationId xmlns:a16="http://schemas.microsoft.com/office/drawing/2014/main" id="{B6BEF3DB-BDA4-CC8A-7260-41E5A7C31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59849"/>
            <a:ext cx="7848600" cy="6216991"/>
          </a:xfrm>
          <a:prstGeom prst="rect">
            <a:avLst/>
          </a:prstGeom>
        </p:spPr>
      </p:pic>
      <p:pic>
        <p:nvPicPr>
          <p:cNvPr id="4" name="Picture 3">
            <a:extLst>
              <a:ext uri="{FF2B5EF4-FFF2-40B4-BE49-F238E27FC236}">
                <a16:creationId xmlns:a16="http://schemas.microsoft.com/office/drawing/2014/main" id="{B02C56DA-D5D0-7AA2-6A88-8E9985ED5FB1}"/>
              </a:ext>
            </a:extLst>
          </p:cNvPr>
          <p:cNvPicPr>
            <a:picLocks noChangeAspect="1"/>
          </p:cNvPicPr>
          <p:nvPr/>
        </p:nvPicPr>
        <p:blipFill>
          <a:blip r:embed="rId4"/>
          <a:stretch>
            <a:fillRect/>
          </a:stretch>
        </p:blipFill>
        <p:spPr>
          <a:xfrm>
            <a:off x="8991600" y="2133600"/>
            <a:ext cx="2425185" cy="22360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642A6B53-A216-9746-EFDA-E99EF4D1A28B}"/>
              </a:ext>
            </a:extLst>
          </p:cNvPr>
          <p:cNvSpPr>
            <a:spLocks noGrp="1"/>
          </p:cNvSpPr>
          <p:nvPr>
            <p:ph type="title"/>
          </p:nvPr>
        </p:nvSpPr>
        <p:spPr>
          <a:xfrm>
            <a:off x="541390" y="617502"/>
            <a:ext cx="10705107" cy="698196"/>
          </a:xfrm>
        </p:spPr>
        <p:txBody>
          <a:bodyPr vert="horz" lIns="91440" tIns="45720" rIns="91440" bIns="45720" rtlCol="0" anchor="b">
            <a:normAutofit fontScale="90000"/>
          </a:bodyPr>
          <a:lstStyle/>
          <a:p>
            <a:r>
              <a:rPr lang="en-US" sz="4600" b="1" dirty="0"/>
              <a:t>Solid Ways To Structure Your Approach-</a:t>
            </a:r>
            <a:br>
              <a:rPr lang="en-US" sz="4600" b="1" dirty="0"/>
            </a:br>
            <a:r>
              <a:rPr lang="en-US" sz="4600" b="1" dirty="0"/>
              <a:t>Don’t Spill The Beans-Practice Makes Perfect</a:t>
            </a:r>
          </a:p>
        </p:txBody>
      </p:sp>
      <p:sp>
        <p:nvSpPr>
          <p:cNvPr id="2" name="TextBox 1">
            <a:extLst>
              <a:ext uri="{FF2B5EF4-FFF2-40B4-BE49-F238E27FC236}">
                <a16:creationId xmlns:a16="http://schemas.microsoft.com/office/drawing/2014/main" id="{CF524708-8360-1586-154E-77103485B34F}"/>
              </a:ext>
            </a:extLst>
          </p:cNvPr>
          <p:cNvSpPr txBox="1"/>
          <p:nvPr/>
        </p:nvSpPr>
        <p:spPr>
          <a:xfrm>
            <a:off x="572493" y="1842508"/>
            <a:ext cx="5218707" cy="443284"/>
          </a:xfrm>
          <a:prstGeom prst="rect">
            <a:avLst/>
          </a:prstGeom>
        </p:spPr>
        <p:txBody>
          <a:bodyPr vert="horz" lIns="91440" tIns="45720" rIns="91440" bIns="45720" rtlCol="0" anchor="t">
            <a:noAutofit/>
          </a:bodyPr>
          <a:lstStyle/>
          <a:p>
            <a:pPr>
              <a:lnSpc>
                <a:spcPct val="90000"/>
              </a:lnSpc>
              <a:spcAft>
                <a:spcPts val="600"/>
              </a:spcAft>
            </a:pPr>
            <a:r>
              <a:rPr lang="en-US" b="1" dirty="0">
                <a:solidFill>
                  <a:schemeClr val="accent1">
                    <a:lumMod val="75000"/>
                  </a:schemeClr>
                </a:solidFill>
              </a:rPr>
              <a:t>❶Partner Up </a:t>
            </a:r>
          </a:p>
          <a:p>
            <a:pPr>
              <a:lnSpc>
                <a:spcPct val="90000"/>
              </a:lnSpc>
              <a:spcAft>
                <a:spcPts val="600"/>
              </a:spcAft>
            </a:pPr>
            <a:r>
              <a:rPr lang="en-US" sz="1100" dirty="0">
                <a:solidFill>
                  <a:schemeClr val="accent1">
                    <a:lumMod val="75000"/>
                  </a:schemeClr>
                </a:solidFill>
              </a:rPr>
              <a:t>(1 Customer/1 Agent)-Crystal To Assign Partners</a:t>
            </a:r>
          </a:p>
        </p:txBody>
      </p:sp>
      <p:sp>
        <p:nvSpPr>
          <p:cNvPr id="3" name="TextBox 2">
            <a:extLst>
              <a:ext uri="{FF2B5EF4-FFF2-40B4-BE49-F238E27FC236}">
                <a16:creationId xmlns:a16="http://schemas.microsoft.com/office/drawing/2014/main" id="{F5EB5374-C882-F5F6-8621-4010B040542C}"/>
              </a:ext>
            </a:extLst>
          </p:cNvPr>
          <p:cNvSpPr txBox="1"/>
          <p:nvPr/>
        </p:nvSpPr>
        <p:spPr>
          <a:xfrm>
            <a:off x="541389" y="2699552"/>
            <a:ext cx="5218707" cy="443284"/>
          </a:xfrm>
          <a:prstGeom prst="rect">
            <a:avLst/>
          </a:prstGeom>
        </p:spPr>
        <p:txBody>
          <a:bodyPr vert="horz" lIns="91440" tIns="45720" rIns="91440" bIns="45720" rtlCol="0" anchor="t">
            <a:noAutofit/>
          </a:bodyPr>
          <a:lstStyle/>
          <a:p>
            <a:pPr>
              <a:lnSpc>
                <a:spcPct val="90000"/>
              </a:lnSpc>
              <a:spcAft>
                <a:spcPts val="600"/>
              </a:spcAft>
            </a:pPr>
            <a:r>
              <a:rPr lang="en-US" b="1" dirty="0">
                <a:solidFill>
                  <a:schemeClr val="accent1">
                    <a:lumMod val="75000"/>
                  </a:schemeClr>
                </a:solidFill>
              </a:rPr>
              <a:t>❷Pick 1 Customer Question </a:t>
            </a:r>
          </a:p>
          <a:p>
            <a:pPr>
              <a:lnSpc>
                <a:spcPct val="90000"/>
              </a:lnSpc>
              <a:spcAft>
                <a:spcPts val="600"/>
              </a:spcAft>
            </a:pPr>
            <a:r>
              <a:rPr lang="en-US" sz="1100" dirty="0">
                <a:solidFill>
                  <a:schemeClr val="accent1">
                    <a:lumMod val="75000"/>
                  </a:schemeClr>
                </a:solidFill>
              </a:rPr>
              <a:t>Page 11 Workbook [Lead Call]</a:t>
            </a:r>
          </a:p>
        </p:txBody>
      </p:sp>
      <p:sp>
        <p:nvSpPr>
          <p:cNvPr id="8" name="TextBox 7">
            <a:extLst>
              <a:ext uri="{FF2B5EF4-FFF2-40B4-BE49-F238E27FC236}">
                <a16:creationId xmlns:a16="http://schemas.microsoft.com/office/drawing/2014/main" id="{F2E4EBF2-BF74-4EAE-A68C-EFE20293AC17}"/>
              </a:ext>
            </a:extLst>
          </p:cNvPr>
          <p:cNvSpPr txBox="1"/>
          <p:nvPr/>
        </p:nvSpPr>
        <p:spPr>
          <a:xfrm>
            <a:off x="152400" y="4572000"/>
            <a:ext cx="2159204"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2"/>
                </a:solidFill>
              </a:rPr>
              <a:t>Activity</a:t>
            </a:r>
          </a:p>
        </p:txBody>
      </p:sp>
      <p:pic>
        <p:nvPicPr>
          <p:cNvPr id="15" name="Picture 14" descr="A black analog clock&#10;&#10;Description automatically generated with low confidence">
            <a:extLst>
              <a:ext uri="{FF2B5EF4-FFF2-40B4-BE49-F238E27FC236}">
                <a16:creationId xmlns:a16="http://schemas.microsoft.com/office/drawing/2014/main" id="{42F7DB1E-D979-A0C3-66D2-99FE9CFC49C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160" y="5174570"/>
            <a:ext cx="2208122" cy="1461731"/>
          </a:xfrm>
          <a:prstGeom prst="rect">
            <a:avLst/>
          </a:prstGeom>
        </p:spPr>
      </p:pic>
      <p:sp>
        <p:nvSpPr>
          <p:cNvPr id="18" name="TextBox 17">
            <a:extLst>
              <a:ext uri="{FF2B5EF4-FFF2-40B4-BE49-F238E27FC236}">
                <a16:creationId xmlns:a16="http://schemas.microsoft.com/office/drawing/2014/main" id="{D62ABDBC-BEF8-7884-D041-AE887B368F86}"/>
              </a:ext>
            </a:extLst>
          </p:cNvPr>
          <p:cNvSpPr txBox="1"/>
          <p:nvPr/>
        </p:nvSpPr>
        <p:spPr>
          <a:xfrm>
            <a:off x="1689038" y="5091961"/>
            <a:ext cx="1299713" cy="443284"/>
          </a:xfrm>
          <a:prstGeom prst="rect">
            <a:avLst/>
          </a:prstGeom>
        </p:spPr>
        <p:txBody>
          <a:bodyPr vert="horz" lIns="91440" tIns="45720" rIns="91440" bIns="45720" rtlCol="0" anchor="t">
            <a:noAutofit/>
          </a:bodyPr>
          <a:lstStyle/>
          <a:p>
            <a:pPr>
              <a:lnSpc>
                <a:spcPct val="90000"/>
              </a:lnSpc>
              <a:spcAft>
                <a:spcPts val="600"/>
              </a:spcAft>
            </a:pPr>
            <a:r>
              <a:rPr lang="en-US" sz="1600" b="1" i="1" u="sng" dirty="0">
                <a:solidFill>
                  <a:schemeClr val="accent1">
                    <a:lumMod val="75000"/>
                  </a:schemeClr>
                </a:solidFill>
              </a:rPr>
              <a:t>Activity Time</a:t>
            </a:r>
          </a:p>
        </p:txBody>
      </p:sp>
      <p:sp>
        <p:nvSpPr>
          <p:cNvPr id="21" name="TextBox 20">
            <a:extLst>
              <a:ext uri="{FF2B5EF4-FFF2-40B4-BE49-F238E27FC236}">
                <a16:creationId xmlns:a16="http://schemas.microsoft.com/office/drawing/2014/main" id="{604C0D22-3809-3A78-02CC-A28DB6F8C5E8}"/>
              </a:ext>
            </a:extLst>
          </p:cNvPr>
          <p:cNvSpPr txBox="1"/>
          <p:nvPr/>
        </p:nvSpPr>
        <p:spPr>
          <a:xfrm>
            <a:off x="1779321" y="5455019"/>
            <a:ext cx="1119147" cy="443284"/>
          </a:xfrm>
          <a:prstGeom prst="rect">
            <a:avLst/>
          </a:prstGeom>
        </p:spPr>
        <p:txBody>
          <a:bodyPr vert="horz" lIns="91440" tIns="45720" rIns="91440" bIns="45720" rtlCol="0" anchor="t">
            <a:normAutofit fontScale="92500"/>
          </a:bodyPr>
          <a:lstStyle/>
          <a:p>
            <a:pPr>
              <a:lnSpc>
                <a:spcPct val="90000"/>
              </a:lnSpc>
              <a:spcAft>
                <a:spcPts val="600"/>
              </a:spcAft>
            </a:pPr>
            <a:r>
              <a:rPr lang="en-US" sz="1600" b="1" dirty="0"/>
              <a:t>15 Minutes</a:t>
            </a:r>
          </a:p>
        </p:txBody>
      </p:sp>
      <p:pic>
        <p:nvPicPr>
          <p:cNvPr id="4" name="Picture 3">
            <a:extLst>
              <a:ext uri="{FF2B5EF4-FFF2-40B4-BE49-F238E27FC236}">
                <a16:creationId xmlns:a16="http://schemas.microsoft.com/office/drawing/2014/main" id="{82AA3E01-2761-9176-CC8E-E224126086E7}"/>
              </a:ext>
            </a:extLst>
          </p:cNvPr>
          <p:cNvPicPr>
            <a:picLocks noChangeAspect="1"/>
          </p:cNvPicPr>
          <p:nvPr/>
        </p:nvPicPr>
        <p:blipFill>
          <a:blip r:embed="rId5"/>
          <a:stretch>
            <a:fillRect/>
          </a:stretch>
        </p:blipFill>
        <p:spPr>
          <a:xfrm>
            <a:off x="10784900" y="238540"/>
            <a:ext cx="1231525" cy="1629816"/>
          </a:xfrm>
          <a:prstGeom prst="rect">
            <a:avLst/>
          </a:prstGeom>
        </p:spPr>
      </p:pic>
      <p:sp>
        <p:nvSpPr>
          <p:cNvPr id="9" name="TextBox 8">
            <a:extLst>
              <a:ext uri="{FF2B5EF4-FFF2-40B4-BE49-F238E27FC236}">
                <a16:creationId xmlns:a16="http://schemas.microsoft.com/office/drawing/2014/main" id="{C1AABC49-F7A9-67AF-0970-956EC71266C6}"/>
              </a:ext>
            </a:extLst>
          </p:cNvPr>
          <p:cNvSpPr txBox="1"/>
          <p:nvPr/>
        </p:nvSpPr>
        <p:spPr>
          <a:xfrm>
            <a:off x="517390" y="3619423"/>
            <a:ext cx="4511809" cy="443284"/>
          </a:xfrm>
          <a:prstGeom prst="rect">
            <a:avLst/>
          </a:prstGeom>
        </p:spPr>
        <p:txBody>
          <a:bodyPr vert="horz" lIns="91440" tIns="45720" rIns="91440" bIns="45720" rtlCol="0" anchor="t">
            <a:noAutofit/>
          </a:bodyPr>
          <a:lstStyle/>
          <a:p>
            <a:pPr>
              <a:lnSpc>
                <a:spcPct val="90000"/>
              </a:lnSpc>
              <a:spcAft>
                <a:spcPts val="600"/>
              </a:spcAft>
            </a:pPr>
            <a:r>
              <a:rPr lang="en-US" b="1" dirty="0">
                <a:solidFill>
                  <a:schemeClr val="accent1">
                    <a:lumMod val="75000"/>
                  </a:schemeClr>
                </a:solidFill>
              </a:rPr>
              <a:t>❸Show Us What You Got!</a:t>
            </a:r>
          </a:p>
        </p:txBody>
      </p:sp>
      <p:pic>
        <p:nvPicPr>
          <p:cNvPr id="27" name="Picture 26" descr="Diagram&#10;&#10;Description automatically generated">
            <a:extLst>
              <a:ext uri="{FF2B5EF4-FFF2-40B4-BE49-F238E27FC236}">
                <a16:creationId xmlns:a16="http://schemas.microsoft.com/office/drawing/2014/main" id="{D841BED0-6522-2B50-7BC3-055CA09E0E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3981" y="1690688"/>
            <a:ext cx="9093641" cy="5146336"/>
          </a:xfrm>
          <a:prstGeom prst="rect">
            <a:avLst/>
          </a:prstGeom>
        </p:spPr>
      </p:pic>
    </p:spTree>
    <p:extLst>
      <p:ext uri="{BB962C8B-B14F-4D97-AF65-F5344CB8AC3E}">
        <p14:creationId xmlns:p14="http://schemas.microsoft.com/office/powerpoint/2010/main" val="287783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
                                        </p:tgtEl>
                                      </p:cBhvr>
                                    </p:animEffect>
                                    <p:set>
                                      <p:cBhvr>
                                        <p:cTn id="53" dur="1" fill="hold">
                                          <p:stCondLst>
                                            <p:cond delay="499"/>
                                          </p:stCondLst>
                                        </p:cTn>
                                        <p:tgtEl>
                                          <p:spTgt spid="2"/>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anim calcmode="lin" valueType="num">
                                      <p:cBhvr>
                                        <p:cTn id="74" dur="1000" fill="hold"/>
                                        <p:tgtEl>
                                          <p:spTgt spid="27"/>
                                        </p:tgtEl>
                                        <p:attrNameLst>
                                          <p:attrName>ppt_x</p:attrName>
                                        </p:attrNameLst>
                                      </p:cBhvr>
                                      <p:tavLst>
                                        <p:tav tm="0">
                                          <p:val>
                                            <p:strVal val="#ppt_x"/>
                                          </p:val>
                                        </p:tav>
                                        <p:tav tm="100000">
                                          <p:val>
                                            <p:strVal val="#ppt_x"/>
                                          </p:val>
                                        </p:tav>
                                      </p:tavLst>
                                    </p:anim>
                                    <p:anim calcmode="lin" valueType="num">
                                      <p:cBhvr>
                                        <p:cTn id="7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8" grpId="0"/>
      <p:bldP spid="8" grpId="1"/>
      <p:bldP spid="18" grpId="0"/>
      <p:bldP spid="18" grpId="1"/>
      <p:bldP spid="21" grpId="0"/>
      <p:bldP spid="21" grpId="1"/>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642A6B53-A216-9746-EFDA-E99EF4D1A28B}"/>
              </a:ext>
            </a:extLst>
          </p:cNvPr>
          <p:cNvSpPr>
            <a:spLocks noGrp="1"/>
          </p:cNvSpPr>
          <p:nvPr>
            <p:ph type="title"/>
          </p:nvPr>
        </p:nvSpPr>
        <p:spPr>
          <a:xfrm>
            <a:off x="457200" y="647049"/>
            <a:ext cx="10705107" cy="698196"/>
          </a:xfrm>
        </p:spPr>
        <p:txBody>
          <a:bodyPr vert="horz" lIns="91440" tIns="45720" rIns="91440" bIns="45720" rtlCol="0" anchor="b">
            <a:normAutofit fontScale="90000"/>
          </a:bodyPr>
          <a:lstStyle/>
          <a:p>
            <a:r>
              <a:rPr lang="en-US" sz="4600" b="1" dirty="0"/>
              <a:t>Solid Ways To Structure Your Approach-</a:t>
            </a:r>
            <a:br>
              <a:rPr lang="en-US" sz="4600" b="1" dirty="0"/>
            </a:br>
            <a:r>
              <a:rPr lang="en-US" sz="4600" b="1" dirty="0"/>
              <a:t>Script Flow-Beginning Your Build</a:t>
            </a:r>
          </a:p>
        </p:txBody>
      </p:sp>
      <p:pic>
        <p:nvPicPr>
          <p:cNvPr id="4" name="Picture 3">
            <a:extLst>
              <a:ext uri="{FF2B5EF4-FFF2-40B4-BE49-F238E27FC236}">
                <a16:creationId xmlns:a16="http://schemas.microsoft.com/office/drawing/2014/main" id="{82AA3E01-2761-9176-CC8E-E224126086E7}"/>
              </a:ext>
            </a:extLst>
          </p:cNvPr>
          <p:cNvPicPr>
            <a:picLocks noChangeAspect="1"/>
          </p:cNvPicPr>
          <p:nvPr/>
        </p:nvPicPr>
        <p:blipFill>
          <a:blip r:embed="rId3"/>
          <a:stretch>
            <a:fillRect/>
          </a:stretch>
        </p:blipFill>
        <p:spPr>
          <a:xfrm>
            <a:off x="10784900" y="238540"/>
            <a:ext cx="1231525" cy="1629816"/>
          </a:xfrm>
          <a:prstGeom prst="rect">
            <a:avLst/>
          </a:prstGeom>
        </p:spPr>
      </p:pic>
      <p:pic>
        <p:nvPicPr>
          <p:cNvPr id="5" name="Picture 4" descr="A close-up of a notebook&#10;&#10;Description automatically generated with low confidence">
            <a:extLst>
              <a:ext uri="{FF2B5EF4-FFF2-40B4-BE49-F238E27FC236}">
                <a16:creationId xmlns:a16="http://schemas.microsoft.com/office/drawing/2014/main" id="{22A37D8A-C411-D31B-EF32-5CA2BB93AB2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7200" y="1999609"/>
            <a:ext cx="1426941" cy="1519538"/>
          </a:xfrm>
          <a:prstGeom prst="rect">
            <a:avLst/>
          </a:prstGeom>
        </p:spPr>
      </p:pic>
      <p:sp>
        <p:nvSpPr>
          <p:cNvPr id="12" name="TextBox 11">
            <a:extLst>
              <a:ext uri="{FF2B5EF4-FFF2-40B4-BE49-F238E27FC236}">
                <a16:creationId xmlns:a16="http://schemas.microsoft.com/office/drawing/2014/main" id="{4FFB1CA8-87B3-5C37-FA42-B94A61D7FCD5}"/>
              </a:ext>
            </a:extLst>
          </p:cNvPr>
          <p:cNvSpPr txBox="1"/>
          <p:nvPr/>
        </p:nvSpPr>
        <p:spPr>
          <a:xfrm rot="20939042">
            <a:off x="687055" y="2178990"/>
            <a:ext cx="826461" cy="400110"/>
          </a:xfrm>
          <a:prstGeom prst="rect">
            <a:avLst/>
          </a:prstGeom>
          <a:noFill/>
        </p:spPr>
        <p:txBody>
          <a:bodyPr wrap="square" rtlCol="0">
            <a:spAutoFit/>
          </a:bodyPr>
          <a:lstStyle/>
          <a:p>
            <a:r>
              <a:rPr lang="en-US" sz="1000" b="1" dirty="0"/>
              <a:t>Page 15 In Workbook</a:t>
            </a:r>
          </a:p>
        </p:txBody>
      </p:sp>
      <p:pic>
        <p:nvPicPr>
          <p:cNvPr id="9" name="Picture 8" descr="Diagram&#10;&#10;Description automatically generated">
            <a:extLst>
              <a:ext uri="{FF2B5EF4-FFF2-40B4-BE49-F238E27FC236}">
                <a16:creationId xmlns:a16="http://schemas.microsoft.com/office/drawing/2014/main" id="{7B624D68-9B1F-AAA7-B3D8-76CB6749D1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4129" y="2409776"/>
            <a:ext cx="9197340" cy="3253740"/>
          </a:xfrm>
          <a:prstGeom prst="rect">
            <a:avLst/>
          </a:prstGeom>
        </p:spPr>
      </p:pic>
    </p:spTree>
    <p:extLst>
      <p:ext uri="{BB962C8B-B14F-4D97-AF65-F5344CB8AC3E}">
        <p14:creationId xmlns:p14="http://schemas.microsoft.com/office/powerpoint/2010/main" val="26519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642A6B53-A216-9746-EFDA-E99EF4D1A28B}"/>
              </a:ext>
            </a:extLst>
          </p:cNvPr>
          <p:cNvSpPr>
            <a:spLocks noGrp="1"/>
          </p:cNvSpPr>
          <p:nvPr>
            <p:ph type="title"/>
          </p:nvPr>
        </p:nvSpPr>
        <p:spPr>
          <a:xfrm>
            <a:off x="457200" y="647049"/>
            <a:ext cx="10705107" cy="698196"/>
          </a:xfrm>
        </p:spPr>
        <p:txBody>
          <a:bodyPr vert="horz" lIns="91440" tIns="45720" rIns="91440" bIns="45720" rtlCol="0" anchor="b">
            <a:normAutofit fontScale="90000"/>
          </a:bodyPr>
          <a:lstStyle/>
          <a:p>
            <a:r>
              <a:rPr lang="en-US" sz="4600" b="1" dirty="0"/>
              <a:t>Solid Ways To Structure Your Approach-</a:t>
            </a:r>
            <a:br>
              <a:rPr lang="en-US" sz="4600" b="1" dirty="0"/>
            </a:br>
            <a:r>
              <a:rPr lang="en-US" sz="4600" b="1" dirty="0"/>
              <a:t>Script Flow-Rebuttal Example</a:t>
            </a:r>
          </a:p>
        </p:txBody>
      </p:sp>
      <p:pic>
        <p:nvPicPr>
          <p:cNvPr id="4" name="Picture 3">
            <a:extLst>
              <a:ext uri="{FF2B5EF4-FFF2-40B4-BE49-F238E27FC236}">
                <a16:creationId xmlns:a16="http://schemas.microsoft.com/office/drawing/2014/main" id="{82AA3E01-2761-9176-CC8E-E224126086E7}"/>
              </a:ext>
            </a:extLst>
          </p:cNvPr>
          <p:cNvPicPr>
            <a:picLocks noChangeAspect="1"/>
          </p:cNvPicPr>
          <p:nvPr/>
        </p:nvPicPr>
        <p:blipFill>
          <a:blip r:embed="rId3"/>
          <a:stretch>
            <a:fillRect/>
          </a:stretch>
        </p:blipFill>
        <p:spPr>
          <a:xfrm>
            <a:off x="10784900" y="238540"/>
            <a:ext cx="1231525" cy="1629816"/>
          </a:xfrm>
          <a:prstGeom prst="rect">
            <a:avLst/>
          </a:prstGeom>
        </p:spPr>
      </p:pic>
      <p:pic>
        <p:nvPicPr>
          <p:cNvPr id="5" name="Picture 4" descr="A close-up of a notebook&#10;&#10;Description automatically generated with low confidence">
            <a:extLst>
              <a:ext uri="{FF2B5EF4-FFF2-40B4-BE49-F238E27FC236}">
                <a16:creationId xmlns:a16="http://schemas.microsoft.com/office/drawing/2014/main" id="{22A37D8A-C411-D31B-EF32-5CA2BB93AB2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7200" y="1999609"/>
            <a:ext cx="1426941" cy="1519538"/>
          </a:xfrm>
          <a:prstGeom prst="rect">
            <a:avLst/>
          </a:prstGeom>
        </p:spPr>
      </p:pic>
      <p:sp>
        <p:nvSpPr>
          <p:cNvPr id="12" name="TextBox 11">
            <a:extLst>
              <a:ext uri="{FF2B5EF4-FFF2-40B4-BE49-F238E27FC236}">
                <a16:creationId xmlns:a16="http://schemas.microsoft.com/office/drawing/2014/main" id="{4FFB1CA8-87B3-5C37-FA42-B94A61D7FCD5}"/>
              </a:ext>
            </a:extLst>
          </p:cNvPr>
          <p:cNvSpPr txBox="1"/>
          <p:nvPr/>
        </p:nvSpPr>
        <p:spPr>
          <a:xfrm rot="20939042">
            <a:off x="687055" y="2178990"/>
            <a:ext cx="826461" cy="400110"/>
          </a:xfrm>
          <a:prstGeom prst="rect">
            <a:avLst/>
          </a:prstGeom>
          <a:noFill/>
        </p:spPr>
        <p:txBody>
          <a:bodyPr wrap="square" rtlCol="0">
            <a:spAutoFit/>
          </a:bodyPr>
          <a:lstStyle/>
          <a:p>
            <a:r>
              <a:rPr lang="en-US" sz="1000" b="1" dirty="0"/>
              <a:t>Page 15 In Workbook</a:t>
            </a:r>
          </a:p>
        </p:txBody>
      </p:sp>
      <p:sp>
        <p:nvSpPr>
          <p:cNvPr id="2" name="TextBox 1">
            <a:extLst>
              <a:ext uri="{FF2B5EF4-FFF2-40B4-BE49-F238E27FC236}">
                <a16:creationId xmlns:a16="http://schemas.microsoft.com/office/drawing/2014/main" id="{B7A3AA14-4AB6-56CD-EC7E-AAC522D2262E}"/>
              </a:ext>
            </a:extLst>
          </p:cNvPr>
          <p:cNvSpPr txBox="1"/>
          <p:nvPr/>
        </p:nvSpPr>
        <p:spPr>
          <a:xfrm>
            <a:off x="572493" y="1842508"/>
            <a:ext cx="1133114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What Does A Rebuttal Sound Like</a:t>
            </a:r>
          </a:p>
        </p:txBody>
      </p:sp>
      <p:pic>
        <p:nvPicPr>
          <p:cNvPr id="3" name="Content Placeholder 4" descr="Office worker female outline">
            <a:extLst>
              <a:ext uri="{FF2B5EF4-FFF2-40B4-BE49-F238E27FC236}">
                <a16:creationId xmlns:a16="http://schemas.microsoft.com/office/drawing/2014/main" id="{2E4E14B4-5EEC-E31C-4F84-8D7D60AC7C7C}"/>
              </a:ext>
            </a:extLst>
          </p:cNvPr>
          <p:cNvPicPr>
            <a:picLocks noGrp="1" noChangeAspect="1"/>
          </p:cNvPicPr>
          <p:nvPr>
            <p:ph idx="1"/>
          </p:nvPr>
        </p:nvPicPr>
        <p:blipFill>
          <a:blip r:embed="rId6">
            <a:extLst>
              <a:ext uri="{96DAC541-7B7A-43D3-8B79-37D633B846F1}">
                <asvg:svgBlip xmlns:asvg="http://schemas.microsoft.com/office/drawing/2016/SVG/main" r:embed="rId7"/>
              </a:ext>
            </a:extLst>
          </a:blip>
          <a:stretch>
            <a:fillRect/>
          </a:stretch>
        </p:blipFill>
        <p:spPr>
          <a:xfrm>
            <a:off x="10247907" y="2430603"/>
            <a:ext cx="914400" cy="914400"/>
          </a:xfrm>
        </p:spPr>
      </p:pic>
      <p:pic>
        <p:nvPicPr>
          <p:cNvPr id="7" name="Graphic 6" descr="Call center with solid fill">
            <a:extLst>
              <a:ext uri="{FF2B5EF4-FFF2-40B4-BE49-F238E27FC236}">
                <a16:creationId xmlns:a16="http://schemas.microsoft.com/office/drawing/2014/main" id="{09C9F5DD-A4C6-6141-6147-3A352AE8C3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15018" y="2430603"/>
            <a:ext cx="914400" cy="914400"/>
          </a:xfrm>
          <a:prstGeom prst="rect">
            <a:avLst/>
          </a:prstGeom>
        </p:spPr>
      </p:pic>
      <p:sp>
        <p:nvSpPr>
          <p:cNvPr id="9" name="Speech Bubble: Oval 8">
            <a:extLst>
              <a:ext uri="{FF2B5EF4-FFF2-40B4-BE49-F238E27FC236}">
                <a16:creationId xmlns:a16="http://schemas.microsoft.com/office/drawing/2014/main" id="{8DA15DCE-2E8B-3281-0600-923E41612DC5}"/>
              </a:ext>
            </a:extLst>
          </p:cNvPr>
          <p:cNvSpPr/>
          <p:nvPr/>
        </p:nvSpPr>
        <p:spPr>
          <a:xfrm>
            <a:off x="3485812" y="2523266"/>
            <a:ext cx="2752254" cy="995881"/>
          </a:xfrm>
          <a:prstGeom prst="wedgeEllipseCallout">
            <a:avLst>
              <a:gd name="adj1" fmla="val -81157"/>
              <a:gd name="adj2" fmla="val -2585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Thank you for calling Garage Door Freedom.  This is Angela, who do I have the pleasure of speaking with?</a:t>
            </a:r>
          </a:p>
        </p:txBody>
      </p:sp>
      <p:sp>
        <p:nvSpPr>
          <p:cNvPr id="10" name="Speech Bubble: Oval 9">
            <a:extLst>
              <a:ext uri="{FF2B5EF4-FFF2-40B4-BE49-F238E27FC236}">
                <a16:creationId xmlns:a16="http://schemas.microsoft.com/office/drawing/2014/main" id="{4E56429F-4A5C-9DED-96D4-0823D48ECC65}"/>
              </a:ext>
            </a:extLst>
          </p:cNvPr>
          <p:cNvSpPr/>
          <p:nvPr/>
        </p:nvSpPr>
        <p:spPr>
          <a:xfrm>
            <a:off x="5943598" y="2757816"/>
            <a:ext cx="2525917" cy="787652"/>
          </a:xfrm>
          <a:prstGeom prst="wedgeEllipseCallout">
            <a:avLst>
              <a:gd name="adj1" fmla="val 109421"/>
              <a:gd name="adj2" fmla="val -4124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My name’s Crystal</a:t>
            </a:r>
          </a:p>
        </p:txBody>
      </p:sp>
      <p:sp>
        <p:nvSpPr>
          <p:cNvPr id="13" name="Speech Bubble: Oval 12">
            <a:extLst>
              <a:ext uri="{FF2B5EF4-FFF2-40B4-BE49-F238E27FC236}">
                <a16:creationId xmlns:a16="http://schemas.microsoft.com/office/drawing/2014/main" id="{80E8CD78-1D66-A991-AFD5-18AF8CC8B31A}"/>
              </a:ext>
            </a:extLst>
          </p:cNvPr>
          <p:cNvSpPr/>
          <p:nvPr/>
        </p:nvSpPr>
        <p:spPr>
          <a:xfrm>
            <a:off x="3581400" y="3467272"/>
            <a:ext cx="2752254" cy="995881"/>
          </a:xfrm>
          <a:prstGeom prst="wedgeEllipseCallout">
            <a:avLst>
              <a:gd name="adj1" fmla="val -83580"/>
              <a:gd name="adj2" fmla="val -9575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Hi Crystal, how can I help you?</a:t>
            </a:r>
          </a:p>
        </p:txBody>
      </p:sp>
      <p:sp>
        <p:nvSpPr>
          <p:cNvPr id="14" name="Speech Bubble: Oval 13">
            <a:extLst>
              <a:ext uri="{FF2B5EF4-FFF2-40B4-BE49-F238E27FC236}">
                <a16:creationId xmlns:a16="http://schemas.microsoft.com/office/drawing/2014/main" id="{0418375A-9796-9A31-F365-DBB85B6DDB48}"/>
              </a:ext>
            </a:extLst>
          </p:cNvPr>
          <p:cNvSpPr/>
          <p:nvPr/>
        </p:nvSpPr>
        <p:spPr>
          <a:xfrm>
            <a:off x="5948516" y="3531605"/>
            <a:ext cx="2525917" cy="787652"/>
          </a:xfrm>
          <a:prstGeom prst="wedgeEllipseCallout">
            <a:avLst>
              <a:gd name="adj1" fmla="val 105690"/>
              <a:gd name="adj2" fmla="val -11796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Angela, I have a broken spring and I’m calling around to get pricing!</a:t>
            </a:r>
          </a:p>
        </p:txBody>
      </p:sp>
      <p:sp>
        <p:nvSpPr>
          <p:cNvPr id="15" name="Speech Bubble: Oval 14">
            <a:extLst>
              <a:ext uri="{FF2B5EF4-FFF2-40B4-BE49-F238E27FC236}">
                <a16:creationId xmlns:a16="http://schemas.microsoft.com/office/drawing/2014/main" id="{91E963AF-694D-E288-7E6A-352068F78EAF}"/>
              </a:ext>
            </a:extLst>
          </p:cNvPr>
          <p:cNvSpPr/>
          <p:nvPr/>
        </p:nvSpPr>
        <p:spPr>
          <a:xfrm>
            <a:off x="3581400" y="4254924"/>
            <a:ext cx="2752254" cy="1350027"/>
          </a:xfrm>
          <a:prstGeom prst="wedgeEllipseCallout">
            <a:avLst>
              <a:gd name="adj1" fmla="val -86749"/>
              <a:gd name="adj2" fmla="val -125527"/>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200" dirty="0"/>
              <a:t>First off Crystal, I’m sorry to hear you have a broken spring, you’ve called the right place I can help you.  Have you ever used our services before?</a:t>
            </a:r>
          </a:p>
        </p:txBody>
      </p:sp>
      <p:sp>
        <p:nvSpPr>
          <p:cNvPr id="16" name="Speech Bubble: Oval 15">
            <a:extLst>
              <a:ext uri="{FF2B5EF4-FFF2-40B4-BE49-F238E27FC236}">
                <a16:creationId xmlns:a16="http://schemas.microsoft.com/office/drawing/2014/main" id="{AA06D975-BDD4-5578-4114-FC5A2B4A0C89}"/>
              </a:ext>
            </a:extLst>
          </p:cNvPr>
          <p:cNvSpPr/>
          <p:nvPr/>
        </p:nvSpPr>
        <p:spPr>
          <a:xfrm>
            <a:off x="6201195" y="4302025"/>
            <a:ext cx="2525917" cy="787652"/>
          </a:xfrm>
          <a:prstGeom prst="wedgeEllipseCallout">
            <a:avLst>
              <a:gd name="adj1" fmla="val 113934"/>
              <a:gd name="adj2" fmla="val -18347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I haven’t.  This is the first time I’ve had anything happen to my garage door.</a:t>
            </a:r>
          </a:p>
        </p:txBody>
      </p:sp>
      <p:sp>
        <p:nvSpPr>
          <p:cNvPr id="17" name="Speech Bubble: Oval 16">
            <a:extLst>
              <a:ext uri="{FF2B5EF4-FFF2-40B4-BE49-F238E27FC236}">
                <a16:creationId xmlns:a16="http://schemas.microsoft.com/office/drawing/2014/main" id="{6ABB06F3-81DF-5960-0BD0-5E1A9AF4EBC0}"/>
              </a:ext>
            </a:extLst>
          </p:cNvPr>
          <p:cNvSpPr/>
          <p:nvPr/>
        </p:nvSpPr>
        <p:spPr>
          <a:xfrm>
            <a:off x="5483547" y="5469640"/>
            <a:ext cx="3446021" cy="1306173"/>
          </a:xfrm>
          <a:prstGeom prst="wedgeEllipseCallout">
            <a:avLst>
              <a:gd name="adj1" fmla="val -139981"/>
              <a:gd name="adj2" fmla="val -201908"/>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200" dirty="0"/>
              <a:t>Thank you, Crystal, for thinking of us for your garage door needs.  When are you looking for one of our technicians to go out and look and provide you pricing?</a:t>
            </a:r>
          </a:p>
        </p:txBody>
      </p:sp>
      <p:sp>
        <p:nvSpPr>
          <p:cNvPr id="6" name="Speech Bubble: Oval 5">
            <a:extLst>
              <a:ext uri="{FF2B5EF4-FFF2-40B4-BE49-F238E27FC236}">
                <a16:creationId xmlns:a16="http://schemas.microsoft.com/office/drawing/2014/main" id="{DDCA9D78-35FD-7A66-B32D-841688389452}"/>
              </a:ext>
            </a:extLst>
          </p:cNvPr>
          <p:cNvSpPr/>
          <p:nvPr/>
        </p:nvSpPr>
        <p:spPr>
          <a:xfrm>
            <a:off x="8966439" y="5411009"/>
            <a:ext cx="2525917" cy="787652"/>
          </a:xfrm>
          <a:prstGeom prst="wedgeEllipseCallout">
            <a:avLst>
              <a:gd name="adj1" fmla="val 20299"/>
              <a:gd name="adj2" fmla="val -30860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t>I’m not wanting anyone out until I understand what the cost is going to be!</a:t>
            </a:r>
            <a:endParaRPr lang="en-US" sz="1200" dirty="0"/>
          </a:p>
        </p:txBody>
      </p:sp>
      <p:sp>
        <p:nvSpPr>
          <p:cNvPr id="8" name="Speech Bubble: Oval 7">
            <a:extLst>
              <a:ext uri="{FF2B5EF4-FFF2-40B4-BE49-F238E27FC236}">
                <a16:creationId xmlns:a16="http://schemas.microsoft.com/office/drawing/2014/main" id="{FCBF8718-58D3-6856-296A-7174FFB332FC}"/>
              </a:ext>
            </a:extLst>
          </p:cNvPr>
          <p:cNvSpPr/>
          <p:nvPr/>
        </p:nvSpPr>
        <p:spPr>
          <a:xfrm>
            <a:off x="119559" y="4110985"/>
            <a:ext cx="3688177" cy="2600047"/>
          </a:xfrm>
          <a:prstGeom prst="wedgeEllipseCallout">
            <a:avLst>
              <a:gd name="adj1" fmla="val 5206"/>
              <a:gd name="adj2" fmla="val -76171"/>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200" dirty="0"/>
              <a:t>Crystal, I completely understand you wanting to know pricing.  We value our customers and want to make sure when we give a prices, it’s accurate.  Our cost to come out and complete a full inspection is ONLY $45 and our technician will write up a work order for you.  If you sign off on the work order, he’ll be ready to jump into the repair work.  What is a good time for us to come out?</a:t>
            </a:r>
          </a:p>
        </p:txBody>
      </p:sp>
    </p:spTree>
    <p:extLst>
      <p:ext uri="{BB962C8B-B14F-4D97-AF65-F5344CB8AC3E}">
        <p14:creationId xmlns:p14="http://schemas.microsoft.com/office/powerpoint/2010/main" val="362340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P spid="16" grpId="0" animBg="1"/>
      <p:bldP spid="17"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642A6B53-A216-9746-EFDA-E99EF4D1A28B}"/>
              </a:ext>
            </a:extLst>
          </p:cNvPr>
          <p:cNvSpPr>
            <a:spLocks noGrp="1"/>
          </p:cNvSpPr>
          <p:nvPr>
            <p:ph type="title"/>
          </p:nvPr>
        </p:nvSpPr>
        <p:spPr>
          <a:xfrm>
            <a:off x="457200" y="647049"/>
            <a:ext cx="10705107" cy="698196"/>
          </a:xfrm>
        </p:spPr>
        <p:txBody>
          <a:bodyPr vert="horz" lIns="91440" tIns="45720" rIns="91440" bIns="45720" rtlCol="0" anchor="b">
            <a:normAutofit fontScale="90000"/>
          </a:bodyPr>
          <a:lstStyle/>
          <a:p>
            <a:r>
              <a:rPr lang="en-US" sz="4600" b="1" dirty="0"/>
              <a:t>Solid Ways To Structure Your Approach-</a:t>
            </a:r>
            <a:br>
              <a:rPr lang="en-US" sz="4600" b="1" dirty="0"/>
            </a:br>
            <a:r>
              <a:rPr lang="en-US" sz="4600" b="1" dirty="0"/>
              <a:t>Script Flow-Rebuttals </a:t>
            </a:r>
          </a:p>
        </p:txBody>
      </p:sp>
      <p:pic>
        <p:nvPicPr>
          <p:cNvPr id="4" name="Picture 3">
            <a:extLst>
              <a:ext uri="{FF2B5EF4-FFF2-40B4-BE49-F238E27FC236}">
                <a16:creationId xmlns:a16="http://schemas.microsoft.com/office/drawing/2014/main" id="{82AA3E01-2761-9176-CC8E-E224126086E7}"/>
              </a:ext>
            </a:extLst>
          </p:cNvPr>
          <p:cNvPicPr>
            <a:picLocks noChangeAspect="1"/>
          </p:cNvPicPr>
          <p:nvPr/>
        </p:nvPicPr>
        <p:blipFill>
          <a:blip r:embed="rId3"/>
          <a:stretch>
            <a:fillRect/>
          </a:stretch>
        </p:blipFill>
        <p:spPr>
          <a:xfrm>
            <a:off x="10784900" y="238540"/>
            <a:ext cx="1231525" cy="1629816"/>
          </a:xfrm>
          <a:prstGeom prst="rect">
            <a:avLst/>
          </a:prstGeom>
        </p:spPr>
      </p:pic>
      <p:pic>
        <p:nvPicPr>
          <p:cNvPr id="5" name="Picture 4" descr="A close-up of a notebook&#10;&#10;Description automatically generated with low confidence">
            <a:extLst>
              <a:ext uri="{FF2B5EF4-FFF2-40B4-BE49-F238E27FC236}">
                <a16:creationId xmlns:a16="http://schemas.microsoft.com/office/drawing/2014/main" id="{22A37D8A-C411-D31B-EF32-5CA2BB93AB2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7200" y="1999609"/>
            <a:ext cx="1426941" cy="1519538"/>
          </a:xfrm>
          <a:prstGeom prst="rect">
            <a:avLst/>
          </a:prstGeom>
        </p:spPr>
      </p:pic>
      <p:sp>
        <p:nvSpPr>
          <p:cNvPr id="12" name="TextBox 11">
            <a:extLst>
              <a:ext uri="{FF2B5EF4-FFF2-40B4-BE49-F238E27FC236}">
                <a16:creationId xmlns:a16="http://schemas.microsoft.com/office/drawing/2014/main" id="{4FFB1CA8-87B3-5C37-FA42-B94A61D7FCD5}"/>
              </a:ext>
            </a:extLst>
          </p:cNvPr>
          <p:cNvSpPr txBox="1"/>
          <p:nvPr/>
        </p:nvSpPr>
        <p:spPr>
          <a:xfrm rot="20939042">
            <a:off x="687055" y="2178990"/>
            <a:ext cx="826461" cy="400110"/>
          </a:xfrm>
          <a:prstGeom prst="rect">
            <a:avLst/>
          </a:prstGeom>
          <a:noFill/>
        </p:spPr>
        <p:txBody>
          <a:bodyPr wrap="square" rtlCol="0">
            <a:spAutoFit/>
          </a:bodyPr>
          <a:lstStyle/>
          <a:p>
            <a:r>
              <a:rPr lang="en-US" sz="1000" b="1" dirty="0"/>
              <a:t>Page 15 In Workbook</a:t>
            </a:r>
          </a:p>
        </p:txBody>
      </p:sp>
      <p:sp>
        <p:nvSpPr>
          <p:cNvPr id="2" name="TextBox 1">
            <a:extLst>
              <a:ext uri="{FF2B5EF4-FFF2-40B4-BE49-F238E27FC236}">
                <a16:creationId xmlns:a16="http://schemas.microsoft.com/office/drawing/2014/main" id="{176C109E-9F89-D13E-0CAC-76B0212C9F0E}"/>
              </a:ext>
            </a:extLst>
          </p:cNvPr>
          <p:cNvSpPr txBox="1"/>
          <p:nvPr/>
        </p:nvSpPr>
        <p:spPr>
          <a:xfrm>
            <a:off x="2041511" y="1842508"/>
            <a:ext cx="514250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Steps To Follow</a:t>
            </a:r>
          </a:p>
        </p:txBody>
      </p:sp>
      <p:graphicFrame>
        <p:nvGraphicFramePr>
          <p:cNvPr id="6" name="Diagram 5">
            <a:extLst>
              <a:ext uri="{FF2B5EF4-FFF2-40B4-BE49-F238E27FC236}">
                <a16:creationId xmlns:a16="http://schemas.microsoft.com/office/drawing/2014/main" id="{A7E9E1C1-69A5-B2F2-209D-165B3937BC39}"/>
              </a:ext>
            </a:extLst>
          </p:cNvPr>
          <p:cNvGraphicFramePr/>
          <p:nvPr>
            <p:extLst>
              <p:ext uri="{D42A27DB-BD31-4B8C-83A1-F6EECF244321}">
                <p14:modId xmlns:p14="http://schemas.microsoft.com/office/powerpoint/2010/main" val="1456982108"/>
              </p:ext>
            </p:extLst>
          </p:nvPr>
        </p:nvGraphicFramePr>
        <p:xfrm>
          <a:off x="1018664" y="2428468"/>
          <a:ext cx="7188200" cy="41460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Box 6">
            <a:extLst>
              <a:ext uri="{FF2B5EF4-FFF2-40B4-BE49-F238E27FC236}">
                <a16:creationId xmlns:a16="http://schemas.microsoft.com/office/drawing/2014/main" id="{BB2D389A-0A5C-832E-3358-032A9A990C0A}"/>
              </a:ext>
            </a:extLst>
          </p:cNvPr>
          <p:cNvSpPr txBox="1"/>
          <p:nvPr/>
        </p:nvSpPr>
        <p:spPr>
          <a:xfrm>
            <a:off x="7902242" y="3733800"/>
            <a:ext cx="3503085" cy="923330"/>
          </a:xfrm>
          <a:prstGeom prst="rect">
            <a:avLst/>
          </a:prstGeom>
          <a:noFill/>
        </p:spPr>
        <p:txBody>
          <a:bodyPr wrap="square" rtlCol="0">
            <a:spAutoFit/>
          </a:bodyPr>
          <a:lstStyle/>
          <a:p>
            <a:pPr algn="ctr"/>
            <a:r>
              <a:rPr lang="en-US" b="1" dirty="0"/>
              <a:t>Maintaining Call Control Is Key To Overcoming Objections &amp; Answering Customers Questions</a:t>
            </a:r>
          </a:p>
        </p:txBody>
      </p:sp>
    </p:spTree>
    <p:extLst>
      <p:ext uri="{BB962C8B-B14F-4D97-AF65-F5344CB8AC3E}">
        <p14:creationId xmlns:p14="http://schemas.microsoft.com/office/powerpoint/2010/main" val="47385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642A6B53-A216-9746-EFDA-E99EF4D1A28B}"/>
              </a:ext>
            </a:extLst>
          </p:cNvPr>
          <p:cNvSpPr>
            <a:spLocks noGrp="1"/>
          </p:cNvSpPr>
          <p:nvPr>
            <p:ph type="title"/>
          </p:nvPr>
        </p:nvSpPr>
        <p:spPr>
          <a:xfrm>
            <a:off x="457200" y="664346"/>
            <a:ext cx="10705107" cy="698196"/>
          </a:xfrm>
        </p:spPr>
        <p:txBody>
          <a:bodyPr vert="horz" lIns="91440" tIns="45720" rIns="91440" bIns="45720" rtlCol="0" anchor="b">
            <a:normAutofit fontScale="90000"/>
          </a:bodyPr>
          <a:lstStyle/>
          <a:p>
            <a:r>
              <a:rPr lang="en-US" sz="4600" b="1" dirty="0"/>
              <a:t>Solid Ways To Structure Your Approach-Building Your Script-Platform To Build Out Scripting</a:t>
            </a:r>
          </a:p>
        </p:txBody>
      </p:sp>
      <p:pic>
        <p:nvPicPr>
          <p:cNvPr id="3" name="Picture 2" descr="Diagram&#10;&#10;Description automatically generated">
            <a:extLst>
              <a:ext uri="{FF2B5EF4-FFF2-40B4-BE49-F238E27FC236}">
                <a16:creationId xmlns:a16="http://schemas.microsoft.com/office/drawing/2014/main" id="{C1269B31-C894-D3DC-4000-AF7411AB295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41843" y="292610"/>
            <a:ext cx="1240927" cy="1189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E9A37FF8-25D1-BFDC-16AF-2FC67A0CD898}"/>
              </a:ext>
            </a:extLst>
          </p:cNvPr>
          <p:cNvSpPr txBox="1"/>
          <p:nvPr/>
        </p:nvSpPr>
        <p:spPr>
          <a:xfrm>
            <a:off x="572493" y="1842508"/>
            <a:ext cx="1133114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Using Technology To Store Your Interactive Script</a:t>
            </a:r>
          </a:p>
        </p:txBody>
      </p:sp>
      <p:pic>
        <p:nvPicPr>
          <p:cNvPr id="11" name="Picture 10" descr="Graphical user interface, text&#10;&#10;Description automatically generated">
            <a:extLst>
              <a:ext uri="{FF2B5EF4-FFF2-40B4-BE49-F238E27FC236}">
                <a16:creationId xmlns:a16="http://schemas.microsoft.com/office/drawing/2014/main" id="{52C2EACA-E64C-57FB-CB5E-48F1A32AC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06" y="2525060"/>
            <a:ext cx="9730740" cy="3444240"/>
          </a:xfrm>
          <a:prstGeom prst="rect">
            <a:avLst/>
          </a:prstGeom>
        </p:spPr>
      </p:pic>
    </p:spTree>
    <p:extLst>
      <p:ext uri="{BB962C8B-B14F-4D97-AF65-F5344CB8AC3E}">
        <p14:creationId xmlns:p14="http://schemas.microsoft.com/office/powerpoint/2010/main" val="284357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642A6B53-A216-9746-EFDA-E99EF4D1A28B}"/>
              </a:ext>
            </a:extLst>
          </p:cNvPr>
          <p:cNvSpPr>
            <a:spLocks noGrp="1"/>
          </p:cNvSpPr>
          <p:nvPr>
            <p:ph type="title"/>
          </p:nvPr>
        </p:nvSpPr>
        <p:spPr>
          <a:xfrm>
            <a:off x="457200" y="664346"/>
            <a:ext cx="10705107" cy="698196"/>
          </a:xfrm>
        </p:spPr>
        <p:txBody>
          <a:bodyPr vert="horz" lIns="91440" tIns="45720" rIns="91440" bIns="45720" rtlCol="0" anchor="b">
            <a:normAutofit fontScale="90000"/>
          </a:bodyPr>
          <a:lstStyle/>
          <a:p>
            <a:r>
              <a:rPr lang="en-US" sz="4600" b="1" dirty="0"/>
              <a:t>Solid Ways To Structure Your Approach-</a:t>
            </a:r>
            <a:br>
              <a:rPr lang="en-US" sz="4600" b="1" dirty="0"/>
            </a:br>
            <a:r>
              <a:rPr lang="en-US" sz="4600" b="1" dirty="0"/>
              <a:t>Benefits Of Building A Script</a:t>
            </a:r>
          </a:p>
        </p:txBody>
      </p:sp>
      <p:pic>
        <p:nvPicPr>
          <p:cNvPr id="3" name="Picture 2" descr="Diagram&#10;&#10;Description automatically generated">
            <a:extLst>
              <a:ext uri="{FF2B5EF4-FFF2-40B4-BE49-F238E27FC236}">
                <a16:creationId xmlns:a16="http://schemas.microsoft.com/office/drawing/2014/main" id="{C1269B31-C894-D3DC-4000-AF7411AB295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41843" y="292610"/>
            <a:ext cx="1240927" cy="1189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E9A37FF8-25D1-BFDC-16AF-2FC67A0CD898}"/>
              </a:ext>
            </a:extLst>
          </p:cNvPr>
          <p:cNvSpPr txBox="1"/>
          <p:nvPr/>
        </p:nvSpPr>
        <p:spPr>
          <a:xfrm>
            <a:off x="572493" y="1842508"/>
            <a:ext cx="1133114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Top 3 Benefits Of Having A Script AND FAQ’s/Rebuttals</a:t>
            </a:r>
          </a:p>
        </p:txBody>
      </p:sp>
      <p:pic>
        <p:nvPicPr>
          <p:cNvPr id="4" name="Picture 3" descr="A picture containing text, businesscard, screenshot&#10;&#10;Description automatically generated">
            <a:extLst>
              <a:ext uri="{FF2B5EF4-FFF2-40B4-BE49-F238E27FC236}">
                <a16:creationId xmlns:a16="http://schemas.microsoft.com/office/drawing/2014/main" id="{D7CC4107-CCA5-2228-A670-42496EE377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645955"/>
            <a:ext cx="6911340" cy="3710940"/>
          </a:xfrm>
          <a:prstGeom prst="rect">
            <a:avLst/>
          </a:prstGeom>
        </p:spPr>
      </p:pic>
      <p:sp>
        <p:nvSpPr>
          <p:cNvPr id="5" name="TextBox 4">
            <a:extLst>
              <a:ext uri="{FF2B5EF4-FFF2-40B4-BE49-F238E27FC236}">
                <a16:creationId xmlns:a16="http://schemas.microsoft.com/office/drawing/2014/main" id="{8E30490A-F14C-6CEA-49D7-68D9DF60E7E1}"/>
              </a:ext>
            </a:extLst>
          </p:cNvPr>
          <p:cNvSpPr txBox="1"/>
          <p:nvPr/>
        </p:nvSpPr>
        <p:spPr>
          <a:xfrm>
            <a:off x="7902242" y="3733800"/>
            <a:ext cx="3503085" cy="646331"/>
          </a:xfrm>
          <a:prstGeom prst="rect">
            <a:avLst/>
          </a:prstGeom>
          <a:noFill/>
        </p:spPr>
        <p:txBody>
          <a:bodyPr wrap="square" rtlCol="0">
            <a:spAutoFit/>
          </a:bodyPr>
          <a:lstStyle/>
          <a:p>
            <a:pPr algn="ctr"/>
            <a:r>
              <a:rPr lang="en-US" b="1" dirty="0"/>
              <a:t>How Can You See This Benefiting You?</a:t>
            </a:r>
          </a:p>
        </p:txBody>
      </p:sp>
    </p:spTree>
    <p:extLst>
      <p:ext uri="{BB962C8B-B14F-4D97-AF65-F5344CB8AC3E}">
        <p14:creationId xmlns:p14="http://schemas.microsoft.com/office/powerpoint/2010/main" val="41989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572493" y="238539"/>
            <a:ext cx="9562107" cy="1434415"/>
          </a:xfrm>
        </p:spPr>
        <p:txBody>
          <a:bodyPr vert="horz" lIns="91440" tIns="45720" rIns="91440" bIns="45720" rtlCol="0" anchor="b">
            <a:normAutofit/>
          </a:bodyPr>
          <a:lstStyle/>
          <a:p>
            <a:r>
              <a:rPr lang="en-US" sz="4600" b="1" dirty="0"/>
              <a:t>KPI’s-Knowing Where You Are &amp; Where You Want To Be</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E3970B-2517-9F3D-086F-C6556B7062FC}"/>
              </a:ext>
            </a:extLst>
          </p:cNvPr>
          <p:cNvSpPr txBox="1"/>
          <p:nvPr/>
        </p:nvSpPr>
        <p:spPr>
          <a:xfrm>
            <a:off x="481053" y="2849704"/>
            <a:ext cx="4395747"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Do You Know What KPI Means?</a:t>
            </a:r>
          </a:p>
        </p:txBody>
      </p:sp>
      <p:sp>
        <p:nvSpPr>
          <p:cNvPr id="13" name="TextBox 12">
            <a:extLst>
              <a:ext uri="{FF2B5EF4-FFF2-40B4-BE49-F238E27FC236}">
                <a16:creationId xmlns:a16="http://schemas.microsoft.com/office/drawing/2014/main" id="{533ED926-7F8D-393B-5383-F07EE9DDE03F}"/>
              </a:ext>
            </a:extLst>
          </p:cNvPr>
          <p:cNvSpPr txBox="1"/>
          <p:nvPr/>
        </p:nvSpPr>
        <p:spPr>
          <a:xfrm>
            <a:off x="481053" y="3340079"/>
            <a:ext cx="4501679"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Do You Know Who’s Responsible For Managing KPI’s?</a:t>
            </a:r>
          </a:p>
        </p:txBody>
      </p:sp>
      <p:sp>
        <p:nvSpPr>
          <p:cNvPr id="2" name="TextBox 1">
            <a:extLst>
              <a:ext uri="{FF2B5EF4-FFF2-40B4-BE49-F238E27FC236}">
                <a16:creationId xmlns:a16="http://schemas.microsoft.com/office/drawing/2014/main" id="{938EA34C-8FB4-DBE9-7EC2-FB755BCB34D3}"/>
              </a:ext>
            </a:extLst>
          </p:cNvPr>
          <p:cNvSpPr txBox="1"/>
          <p:nvPr/>
        </p:nvSpPr>
        <p:spPr>
          <a:xfrm>
            <a:off x="481052" y="2110409"/>
            <a:ext cx="8227527" cy="443284"/>
          </a:xfrm>
          <a:prstGeom prst="rect">
            <a:avLst/>
          </a:prstGeom>
        </p:spPr>
        <p:txBody>
          <a:bodyPr vert="horz" lIns="91440" tIns="45720" rIns="91440" bIns="45720" rtlCol="0" anchor="t">
            <a:noAutofit/>
          </a:bodyPr>
          <a:lstStyle/>
          <a:p>
            <a:pPr>
              <a:lnSpc>
                <a:spcPct val="90000"/>
              </a:lnSpc>
              <a:spcAft>
                <a:spcPts val="600"/>
              </a:spcAft>
            </a:pPr>
            <a:r>
              <a:rPr lang="en-US" sz="3200" b="1" dirty="0">
                <a:solidFill>
                  <a:schemeClr val="accent1">
                    <a:lumMod val="75000"/>
                  </a:schemeClr>
                </a:solidFill>
              </a:rPr>
              <a:t>GDF Members-Questions To Ask Yourself</a:t>
            </a:r>
          </a:p>
        </p:txBody>
      </p:sp>
      <p:pic>
        <p:nvPicPr>
          <p:cNvPr id="4" name="Picture 3" descr="A close-up of a notebook&#10;&#10;Description automatically generated with low confidence">
            <a:extLst>
              <a:ext uri="{FF2B5EF4-FFF2-40B4-BE49-F238E27FC236}">
                <a16:creationId xmlns:a16="http://schemas.microsoft.com/office/drawing/2014/main" id="{2F6D75FF-9F2D-C445-3437-F0B8FA264E3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17180" y="1041268"/>
            <a:ext cx="1558371" cy="1659497"/>
          </a:xfrm>
          <a:prstGeom prst="rect">
            <a:avLst/>
          </a:prstGeom>
        </p:spPr>
      </p:pic>
      <p:sp>
        <p:nvSpPr>
          <p:cNvPr id="5" name="TextBox 4">
            <a:extLst>
              <a:ext uri="{FF2B5EF4-FFF2-40B4-BE49-F238E27FC236}">
                <a16:creationId xmlns:a16="http://schemas.microsoft.com/office/drawing/2014/main" id="{92BDB348-4455-14B0-C62F-C001B08BF27B}"/>
              </a:ext>
            </a:extLst>
          </p:cNvPr>
          <p:cNvSpPr txBox="1"/>
          <p:nvPr/>
        </p:nvSpPr>
        <p:spPr>
          <a:xfrm rot="20939042">
            <a:off x="9735512" y="1238858"/>
            <a:ext cx="761539" cy="553998"/>
          </a:xfrm>
          <a:prstGeom prst="rect">
            <a:avLst/>
          </a:prstGeom>
          <a:noFill/>
        </p:spPr>
        <p:txBody>
          <a:bodyPr wrap="square" rtlCol="0">
            <a:spAutoFit/>
          </a:bodyPr>
          <a:lstStyle/>
          <a:p>
            <a:r>
              <a:rPr lang="en-US" sz="1000" b="1" dirty="0"/>
              <a:t>Page 26-28 In Workbook</a:t>
            </a:r>
          </a:p>
        </p:txBody>
      </p:sp>
      <p:pic>
        <p:nvPicPr>
          <p:cNvPr id="6" name="Picture 5">
            <a:extLst>
              <a:ext uri="{FF2B5EF4-FFF2-40B4-BE49-F238E27FC236}">
                <a16:creationId xmlns:a16="http://schemas.microsoft.com/office/drawing/2014/main" id="{76B165FE-75DA-3D12-D5ED-6A50EDD66D5C}"/>
              </a:ext>
            </a:extLst>
          </p:cNvPr>
          <p:cNvPicPr>
            <a:picLocks noChangeAspect="1"/>
          </p:cNvPicPr>
          <p:nvPr/>
        </p:nvPicPr>
        <p:blipFill>
          <a:blip r:embed="rId4"/>
          <a:stretch>
            <a:fillRect/>
          </a:stretch>
        </p:blipFill>
        <p:spPr>
          <a:xfrm>
            <a:off x="10538639" y="263207"/>
            <a:ext cx="1187180" cy="1847202"/>
          </a:xfrm>
          <a:prstGeom prst="rect">
            <a:avLst/>
          </a:prstGeom>
        </p:spPr>
      </p:pic>
      <p:sp>
        <p:nvSpPr>
          <p:cNvPr id="3" name="TextBox 2">
            <a:extLst>
              <a:ext uri="{FF2B5EF4-FFF2-40B4-BE49-F238E27FC236}">
                <a16:creationId xmlns:a16="http://schemas.microsoft.com/office/drawing/2014/main" id="{81DBCEAC-2BAB-B342-BC28-C30200B37CBA}"/>
              </a:ext>
            </a:extLst>
          </p:cNvPr>
          <p:cNvSpPr txBox="1"/>
          <p:nvPr/>
        </p:nvSpPr>
        <p:spPr>
          <a:xfrm>
            <a:off x="8708580" y="6118556"/>
            <a:ext cx="3503085" cy="307777"/>
          </a:xfrm>
          <a:prstGeom prst="rect">
            <a:avLst/>
          </a:prstGeom>
          <a:noFill/>
        </p:spPr>
        <p:txBody>
          <a:bodyPr wrap="square" rtlCol="0">
            <a:spAutoFit/>
          </a:bodyPr>
          <a:lstStyle/>
          <a:p>
            <a:r>
              <a:rPr lang="en-US" sz="1400" b="1" dirty="0"/>
              <a:t>Everyone Is Responsible For KPI’s!</a:t>
            </a:r>
          </a:p>
        </p:txBody>
      </p:sp>
      <p:sp>
        <p:nvSpPr>
          <p:cNvPr id="9" name="TextBox 8">
            <a:extLst>
              <a:ext uri="{FF2B5EF4-FFF2-40B4-BE49-F238E27FC236}">
                <a16:creationId xmlns:a16="http://schemas.microsoft.com/office/drawing/2014/main" id="{9669671E-3997-2EA3-3336-D2C58EC149D7}"/>
              </a:ext>
            </a:extLst>
          </p:cNvPr>
          <p:cNvSpPr txBox="1"/>
          <p:nvPr/>
        </p:nvSpPr>
        <p:spPr>
          <a:xfrm>
            <a:off x="440709" y="5903113"/>
            <a:ext cx="3503085" cy="738664"/>
          </a:xfrm>
          <a:prstGeom prst="rect">
            <a:avLst/>
          </a:prstGeom>
          <a:noFill/>
        </p:spPr>
        <p:txBody>
          <a:bodyPr wrap="square" rtlCol="0">
            <a:spAutoFit/>
          </a:bodyPr>
          <a:lstStyle/>
          <a:p>
            <a:r>
              <a:rPr lang="en-US" sz="1400" b="1" dirty="0"/>
              <a:t>KPI’s Are Just As Important To Measure In The Phone Channel As Technicians/Installers Out In The Field!</a:t>
            </a:r>
          </a:p>
        </p:txBody>
      </p:sp>
      <p:sp>
        <p:nvSpPr>
          <p:cNvPr id="11" name="TextBox 10">
            <a:extLst>
              <a:ext uri="{FF2B5EF4-FFF2-40B4-BE49-F238E27FC236}">
                <a16:creationId xmlns:a16="http://schemas.microsoft.com/office/drawing/2014/main" id="{5DA78129-511A-66CF-3B8B-A6E3BABD2F45}"/>
              </a:ext>
            </a:extLst>
          </p:cNvPr>
          <p:cNvSpPr txBox="1"/>
          <p:nvPr/>
        </p:nvSpPr>
        <p:spPr>
          <a:xfrm>
            <a:off x="4987647" y="5291513"/>
            <a:ext cx="3503085" cy="738664"/>
          </a:xfrm>
          <a:prstGeom prst="rect">
            <a:avLst/>
          </a:prstGeom>
          <a:noFill/>
        </p:spPr>
        <p:txBody>
          <a:bodyPr wrap="square" rtlCol="0">
            <a:spAutoFit/>
          </a:bodyPr>
          <a:lstStyle/>
          <a:p>
            <a:r>
              <a:rPr lang="en-US" sz="1400" b="1" dirty="0"/>
              <a:t>Frontline Employees That Are Handling The Phones Should Be Focused On Making Every Call/Lead Count!</a:t>
            </a:r>
          </a:p>
        </p:txBody>
      </p:sp>
      <p:sp>
        <p:nvSpPr>
          <p:cNvPr id="12" name="TextBox 11">
            <a:extLst>
              <a:ext uri="{FF2B5EF4-FFF2-40B4-BE49-F238E27FC236}">
                <a16:creationId xmlns:a16="http://schemas.microsoft.com/office/drawing/2014/main" id="{5E225DFE-E169-BA43-BA73-32DDBE18DA68}"/>
              </a:ext>
            </a:extLst>
          </p:cNvPr>
          <p:cNvSpPr txBox="1"/>
          <p:nvPr/>
        </p:nvSpPr>
        <p:spPr>
          <a:xfrm>
            <a:off x="440709" y="5218708"/>
            <a:ext cx="3503085" cy="523220"/>
          </a:xfrm>
          <a:prstGeom prst="rect">
            <a:avLst/>
          </a:prstGeom>
          <a:noFill/>
        </p:spPr>
        <p:txBody>
          <a:bodyPr wrap="square" rtlCol="0">
            <a:spAutoFit/>
          </a:bodyPr>
          <a:lstStyle/>
          <a:p>
            <a:r>
              <a:rPr lang="en-US" sz="1400" b="1" dirty="0"/>
              <a:t>Employees Answering Main Line Phone Calls Should Be Compensated For Hitting Goal!</a:t>
            </a:r>
          </a:p>
        </p:txBody>
      </p:sp>
      <p:sp>
        <p:nvSpPr>
          <p:cNvPr id="14" name="TextBox 13">
            <a:extLst>
              <a:ext uri="{FF2B5EF4-FFF2-40B4-BE49-F238E27FC236}">
                <a16:creationId xmlns:a16="http://schemas.microsoft.com/office/drawing/2014/main" id="{F6EBA297-8295-E03A-A0D8-49595228A9FE}"/>
              </a:ext>
            </a:extLst>
          </p:cNvPr>
          <p:cNvSpPr txBox="1"/>
          <p:nvPr/>
        </p:nvSpPr>
        <p:spPr>
          <a:xfrm>
            <a:off x="5016176" y="6107415"/>
            <a:ext cx="3503085" cy="523220"/>
          </a:xfrm>
          <a:prstGeom prst="rect">
            <a:avLst/>
          </a:prstGeom>
          <a:noFill/>
        </p:spPr>
        <p:txBody>
          <a:bodyPr wrap="square" rtlCol="0">
            <a:spAutoFit/>
          </a:bodyPr>
          <a:lstStyle/>
          <a:p>
            <a:r>
              <a:rPr lang="en-US" sz="1400" b="1" dirty="0"/>
              <a:t>Know Your Lost Potential Revenue For Every Missed Call!</a:t>
            </a:r>
          </a:p>
        </p:txBody>
      </p:sp>
      <p:cxnSp>
        <p:nvCxnSpPr>
          <p:cNvPr id="16" name="Straight Connector 15">
            <a:extLst>
              <a:ext uri="{FF2B5EF4-FFF2-40B4-BE49-F238E27FC236}">
                <a16:creationId xmlns:a16="http://schemas.microsoft.com/office/drawing/2014/main" id="{42EDDFFB-6225-C15E-A53D-9460D541C0CD}"/>
              </a:ext>
            </a:extLst>
          </p:cNvPr>
          <p:cNvCxnSpPr/>
          <p:nvPr/>
        </p:nvCxnSpPr>
        <p:spPr>
          <a:xfrm>
            <a:off x="348383" y="5029200"/>
            <a:ext cx="11421019" cy="0"/>
          </a:xfrm>
          <a:prstGeom prst="line">
            <a:avLst/>
          </a:prstGeom>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E3D89386-6D47-83A6-AF47-42DCAC11ED77}"/>
              </a:ext>
            </a:extLst>
          </p:cNvPr>
          <p:cNvSpPr txBox="1"/>
          <p:nvPr/>
        </p:nvSpPr>
        <p:spPr>
          <a:xfrm>
            <a:off x="5140329" y="2795288"/>
            <a:ext cx="4395747"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Are You Tracking Your Book%?</a:t>
            </a:r>
          </a:p>
        </p:txBody>
      </p:sp>
      <p:sp>
        <p:nvSpPr>
          <p:cNvPr id="18" name="TextBox 17">
            <a:extLst>
              <a:ext uri="{FF2B5EF4-FFF2-40B4-BE49-F238E27FC236}">
                <a16:creationId xmlns:a16="http://schemas.microsoft.com/office/drawing/2014/main" id="{DC129B3F-1FB2-9212-F6A6-B59737B174D0}"/>
              </a:ext>
            </a:extLst>
          </p:cNvPr>
          <p:cNvSpPr txBox="1"/>
          <p:nvPr/>
        </p:nvSpPr>
        <p:spPr>
          <a:xfrm>
            <a:off x="5140329" y="3297824"/>
            <a:ext cx="6670671"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Do You Have A Platform That You Are Using To Easily Pull Your Numbers From?</a:t>
            </a:r>
          </a:p>
        </p:txBody>
      </p:sp>
      <p:sp>
        <p:nvSpPr>
          <p:cNvPr id="21" name="TextBox 20">
            <a:extLst>
              <a:ext uri="{FF2B5EF4-FFF2-40B4-BE49-F238E27FC236}">
                <a16:creationId xmlns:a16="http://schemas.microsoft.com/office/drawing/2014/main" id="{C1162CA8-3754-426B-4ABB-FF9974C87004}"/>
              </a:ext>
            </a:extLst>
          </p:cNvPr>
          <p:cNvSpPr txBox="1"/>
          <p:nvPr/>
        </p:nvSpPr>
        <p:spPr>
          <a:xfrm>
            <a:off x="481052" y="4359438"/>
            <a:ext cx="4535123"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What Call Types Do You Consider Non- Lead Vs. Lead ?</a:t>
            </a:r>
          </a:p>
        </p:txBody>
      </p:sp>
      <p:sp>
        <p:nvSpPr>
          <p:cNvPr id="22" name="TextBox 21">
            <a:extLst>
              <a:ext uri="{FF2B5EF4-FFF2-40B4-BE49-F238E27FC236}">
                <a16:creationId xmlns:a16="http://schemas.microsoft.com/office/drawing/2014/main" id="{C666C93A-8670-B371-39EA-00B82D436E19}"/>
              </a:ext>
            </a:extLst>
          </p:cNvPr>
          <p:cNvSpPr txBox="1"/>
          <p:nvPr/>
        </p:nvSpPr>
        <p:spPr>
          <a:xfrm>
            <a:off x="481053" y="3892477"/>
            <a:ext cx="8038208" cy="443284"/>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1400" dirty="0"/>
              <a:t>Are You Auditing The Calls Coming In To Make Sure Agents/Staff Are Correctly Dispositioning Their Calls?</a:t>
            </a:r>
          </a:p>
        </p:txBody>
      </p:sp>
    </p:spTree>
    <p:extLst>
      <p:ext uri="{BB962C8B-B14F-4D97-AF65-F5344CB8AC3E}">
        <p14:creationId xmlns:p14="http://schemas.microsoft.com/office/powerpoint/2010/main" val="310715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P spid="18"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488266" y="183913"/>
            <a:ext cx="9562107" cy="1434415"/>
          </a:xfrm>
        </p:spPr>
        <p:txBody>
          <a:bodyPr vert="horz" lIns="91440" tIns="45720" rIns="91440" bIns="45720" rtlCol="0" anchor="b">
            <a:normAutofit/>
          </a:bodyPr>
          <a:lstStyle/>
          <a:p>
            <a:r>
              <a:rPr lang="en-US" sz="4600" b="1" dirty="0"/>
              <a:t>KPI’s-Knowing Where You Are &amp; Where You Want To Be</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38EA34C-8FB4-DBE9-7EC2-FB755BCB34D3}"/>
              </a:ext>
            </a:extLst>
          </p:cNvPr>
          <p:cNvSpPr txBox="1"/>
          <p:nvPr/>
        </p:nvSpPr>
        <p:spPr>
          <a:xfrm>
            <a:off x="3521579" y="1763048"/>
            <a:ext cx="5074627" cy="443284"/>
          </a:xfrm>
          <a:prstGeom prst="rect">
            <a:avLst/>
          </a:prstGeom>
        </p:spPr>
        <p:txBody>
          <a:bodyPr vert="horz" lIns="91440" tIns="45720" rIns="91440" bIns="45720" rtlCol="0" anchor="t">
            <a:noAutofit/>
          </a:bodyPr>
          <a:lstStyle/>
          <a:p>
            <a:pPr>
              <a:lnSpc>
                <a:spcPct val="90000"/>
              </a:lnSpc>
              <a:spcAft>
                <a:spcPts val="600"/>
              </a:spcAft>
            </a:pPr>
            <a:r>
              <a:rPr lang="en-US" sz="3200" b="1" dirty="0">
                <a:solidFill>
                  <a:schemeClr val="accent1">
                    <a:lumMod val="75000"/>
                  </a:schemeClr>
                </a:solidFill>
              </a:rPr>
              <a:t>Top 4 KPI’s For Call Center</a:t>
            </a:r>
          </a:p>
        </p:txBody>
      </p:sp>
      <p:pic>
        <p:nvPicPr>
          <p:cNvPr id="6" name="Picture 5">
            <a:extLst>
              <a:ext uri="{FF2B5EF4-FFF2-40B4-BE49-F238E27FC236}">
                <a16:creationId xmlns:a16="http://schemas.microsoft.com/office/drawing/2014/main" id="{76B165FE-75DA-3D12-D5ED-6A50EDD66D5C}"/>
              </a:ext>
            </a:extLst>
          </p:cNvPr>
          <p:cNvPicPr>
            <a:picLocks noChangeAspect="1"/>
          </p:cNvPicPr>
          <p:nvPr/>
        </p:nvPicPr>
        <p:blipFill>
          <a:blip r:embed="rId2"/>
          <a:stretch>
            <a:fillRect/>
          </a:stretch>
        </p:blipFill>
        <p:spPr>
          <a:xfrm>
            <a:off x="10538639" y="263207"/>
            <a:ext cx="1187180" cy="1847202"/>
          </a:xfrm>
          <a:prstGeom prst="rect">
            <a:avLst/>
          </a:prstGeom>
        </p:spPr>
      </p:pic>
      <p:pic>
        <p:nvPicPr>
          <p:cNvPr id="4" name="Picture 3" descr="A picture containing text, businesscard, screenshot&#10;&#10;Description automatically generated">
            <a:extLst>
              <a:ext uri="{FF2B5EF4-FFF2-40B4-BE49-F238E27FC236}">
                <a16:creationId xmlns:a16="http://schemas.microsoft.com/office/drawing/2014/main" id="{E23E4EBA-B6FA-92CB-A0A8-E9A6EFD27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486" y="2246867"/>
            <a:ext cx="5760720" cy="4427220"/>
          </a:xfrm>
          <a:prstGeom prst="rect">
            <a:avLst/>
          </a:prstGeom>
        </p:spPr>
      </p:pic>
    </p:spTree>
    <p:extLst>
      <p:ext uri="{BB962C8B-B14F-4D97-AF65-F5344CB8AC3E}">
        <p14:creationId xmlns:p14="http://schemas.microsoft.com/office/powerpoint/2010/main" val="2257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572493" y="238539"/>
            <a:ext cx="9562107" cy="1434415"/>
          </a:xfrm>
        </p:spPr>
        <p:txBody>
          <a:bodyPr vert="horz" lIns="91440" tIns="45720" rIns="91440" bIns="45720" rtlCol="0" anchor="b">
            <a:normAutofit/>
          </a:bodyPr>
          <a:lstStyle/>
          <a:p>
            <a:r>
              <a:rPr lang="en-US" sz="4600" b="1" dirty="0"/>
              <a:t>KPI’s-Knowing Where You Are &amp; Where You Want To Be</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38EA34C-8FB4-DBE9-7EC2-FB755BCB34D3}"/>
              </a:ext>
            </a:extLst>
          </p:cNvPr>
          <p:cNvSpPr txBox="1"/>
          <p:nvPr/>
        </p:nvSpPr>
        <p:spPr>
          <a:xfrm>
            <a:off x="481052" y="1757526"/>
            <a:ext cx="1124476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Understanding Where You Are &amp; Where You Want To Be</a:t>
            </a:r>
          </a:p>
        </p:txBody>
      </p:sp>
      <p:pic>
        <p:nvPicPr>
          <p:cNvPr id="4" name="Picture 3" descr="A close-up of a notebook&#10;&#10;Description automatically generated with low confidence">
            <a:extLst>
              <a:ext uri="{FF2B5EF4-FFF2-40B4-BE49-F238E27FC236}">
                <a16:creationId xmlns:a16="http://schemas.microsoft.com/office/drawing/2014/main" id="{2F6D75FF-9F2D-C445-3437-F0B8FA264E3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800" y="4959964"/>
            <a:ext cx="1558371" cy="1659497"/>
          </a:xfrm>
          <a:prstGeom prst="rect">
            <a:avLst/>
          </a:prstGeom>
        </p:spPr>
      </p:pic>
      <p:sp>
        <p:nvSpPr>
          <p:cNvPr id="5" name="TextBox 4">
            <a:extLst>
              <a:ext uri="{FF2B5EF4-FFF2-40B4-BE49-F238E27FC236}">
                <a16:creationId xmlns:a16="http://schemas.microsoft.com/office/drawing/2014/main" id="{92BDB348-4455-14B0-C62F-C001B08BF27B}"/>
              </a:ext>
            </a:extLst>
          </p:cNvPr>
          <p:cNvSpPr txBox="1"/>
          <p:nvPr/>
        </p:nvSpPr>
        <p:spPr>
          <a:xfrm rot="20939042">
            <a:off x="1004132" y="5234498"/>
            <a:ext cx="761539" cy="400110"/>
          </a:xfrm>
          <a:prstGeom prst="rect">
            <a:avLst/>
          </a:prstGeom>
          <a:noFill/>
        </p:spPr>
        <p:txBody>
          <a:bodyPr wrap="square" rtlCol="0">
            <a:spAutoFit/>
          </a:bodyPr>
          <a:lstStyle/>
          <a:p>
            <a:r>
              <a:rPr lang="en-US" sz="1000" b="1" dirty="0"/>
              <a:t>Page 28 In Workbook</a:t>
            </a:r>
          </a:p>
        </p:txBody>
      </p:sp>
      <p:pic>
        <p:nvPicPr>
          <p:cNvPr id="6" name="Picture 5">
            <a:extLst>
              <a:ext uri="{FF2B5EF4-FFF2-40B4-BE49-F238E27FC236}">
                <a16:creationId xmlns:a16="http://schemas.microsoft.com/office/drawing/2014/main" id="{76B165FE-75DA-3D12-D5ED-6A50EDD66D5C}"/>
              </a:ext>
            </a:extLst>
          </p:cNvPr>
          <p:cNvPicPr>
            <a:picLocks noChangeAspect="1"/>
          </p:cNvPicPr>
          <p:nvPr/>
        </p:nvPicPr>
        <p:blipFill>
          <a:blip r:embed="rId4"/>
          <a:stretch>
            <a:fillRect/>
          </a:stretch>
        </p:blipFill>
        <p:spPr>
          <a:xfrm>
            <a:off x="10538639" y="263207"/>
            <a:ext cx="1187180" cy="1847202"/>
          </a:xfrm>
          <a:prstGeom prst="rect">
            <a:avLst/>
          </a:prstGeom>
        </p:spPr>
      </p:pic>
      <p:pic>
        <p:nvPicPr>
          <p:cNvPr id="15" name="Picture 14" descr="Graphical user interface, text, application, email&#10;&#10;Description automatically generated">
            <a:extLst>
              <a:ext uri="{FF2B5EF4-FFF2-40B4-BE49-F238E27FC236}">
                <a16:creationId xmlns:a16="http://schemas.microsoft.com/office/drawing/2014/main" id="{79CA2117-F220-4092-AF61-BF7AE383D4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971" y="2667000"/>
            <a:ext cx="6560820" cy="3870960"/>
          </a:xfrm>
          <a:prstGeom prst="rect">
            <a:avLst/>
          </a:prstGeom>
        </p:spPr>
      </p:pic>
    </p:spTree>
    <p:extLst>
      <p:ext uri="{BB962C8B-B14F-4D97-AF65-F5344CB8AC3E}">
        <p14:creationId xmlns:p14="http://schemas.microsoft.com/office/powerpoint/2010/main" val="118600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488266" y="183913"/>
            <a:ext cx="9562107" cy="1434415"/>
          </a:xfrm>
        </p:spPr>
        <p:txBody>
          <a:bodyPr vert="horz" lIns="91440" tIns="45720" rIns="91440" bIns="45720" rtlCol="0" anchor="b">
            <a:normAutofit/>
          </a:bodyPr>
          <a:lstStyle/>
          <a:p>
            <a:r>
              <a:rPr lang="en-US" sz="4600" b="1" dirty="0"/>
              <a:t>KPI’s-Knowing Where You Are &amp; Where You Want To Be</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38EA34C-8FB4-DBE9-7EC2-FB755BCB34D3}"/>
              </a:ext>
            </a:extLst>
          </p:cNvPr>
          <p:cNvSpPr txBox="1"/>
          <p:nvPr/>
        </p:nvSpPr>
        <p:spPr>
          <a:xfrm>
            <a:off x="2697772" y="1763048"/>
            <a:ext cx="8487141" cy="443284"/>
          </a:xfrm>
          <a:prstGeom prst="rect">
            <a:avLst/>
          </a:prstGeom>
        </p:spPr>
        <p:txBody>
          <a:bodyPr vert="horz" lIns="91440" tIns="45720" rIns="91440" bIns="45720" rtlCol="0" anchor="t">
            <a:noAutofit/>
          </a:bodyPr>
          <a:lstStyle/>
          <a:p>
            <a:pPr>
              <a:lnSpc>
                <a:spcPct val="90000"/>
              </a:lnSpc>
              <a:spcAft>
                <a:spcPts val="600"/>
              </a:spcAft>
            </a:pPr>
            <a:r>
              <a:rPr lang="en-US" sz="3200" b="1" dirty="0">
                <a:solidFill>
                  <a:schemeClr val="accent1">
                    <a:lumMod val="75000"/>
                  </a:schemeClr>
                </a:solidFill>
              </a:rPr>
              <a:t>Managing Your KPI’s Is A Daily Activity!  </a:t>
            </a:r>
          </a:p>
        </p:txBody>
      </p:sp>
      <p:pic>
        <p:nvPicPr>
          <p:cNvPr id="6" name="Picture 5">
            <a:extLst>
              <a:ext uri="{FF2B5EF4-FFF2-40B4-BE49-F238E27FC236}">
                <a16:creationId xmlns:a16="http://schemas.microsoft.com/office/drawing/2014/main" id="{76B165FE-75DA-3D12-D5ED-6A50EDD66D5C}"/>
              </a:ext>
            </a:extLst>
          </p:cNvPr>
          <p:cNvPicPr>
            <a:picLocks noChangeAspect="1"/>
          </p:cNvPicPr>
          <p:nvPr/>
        </p:nvPicPr>
        <p:blipFill>
          <a:blip r:embed="rId2"/>
          <a:stretch>
            <a:fillRect/>
          </a:stretch>
        </p:blipFill>
        <p:spPr>
          <a:xfrm>
            <a:off x="10538639" y="263207"/>
            <a:ext cx="1187180" cy="1847202"/>
          </a:xfrm>
          <a:prstGeom prst="rect">
            <a:avLst/>
          </a:prstGeom>
        </p:spPr>
      </p:pic>
      <p:pic>
        <p:nvPicPr>
          <p:cNvPr id="11" name="Picture 10">
            <a:extLst>
              <a:ext uri="{FF2B5EF4-FFF2-40B4-BE49-F238E27FC236}">
                <a16:creationId xmlns:a16="http://schemas.microsoft.com/office/drawing/2014/main" id="{E409B6D3-75F5-DE63-0C21-CCF69B8E4DC0}"/>
              </a:ext>
            </a:extLst>
          </p:cNvPr>
          <p:cNvPicPr>
            <a:picLocks noChangeAspect="1"/>
          </p:cNvPicPr>
          <p:nvPr/>
        </p:nvPicPr>
        <p:blipFill>
          <a:blip r:embed="rId3"/>
          <a:stretch>
            <a:fillRect/>
          </a:stretch>
        </p:blipFill>
        <p:spPr>
          <a:xfrm>
            <a:off x="466181" y="1754697"/>
            <a:ext cx="11467570" cy="4474852"/>
          </a:xfrm>
          <a:prstGeom prst="rect">
            <a:avLst/>
          </a:prstGeom>
        </p:spPr>
      </p:pic>
    </p:spTree>
    <p:extLst>
      <p:ext uri="{BB962C8B-B14F-4D97-AF65-F5344CB8AC3E}">
        <p14:creationId xmlns:p14="http://schemas.microsoft.com/office/powerpoint/2010/main" val="168880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b="1"/>
              <a:t>How You Can Find The Perfect A+ Team Member</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E3970B-2517-9F3D-086F-C6556B7062FC}"/>
              </a:ext>
            </a:extLst>
          </p:cNvPr>
          <p:cNvSpPr txBox="1"/>
          <p:nvPr/>
        </p:nvSpPr>
        <p:spPr>
          <a:xfrm>
            <a:off x="457201" y="3095666"/>
            <a:ext cx="6713552"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Who Are A+ Players</a:t>
            </a:r>
          </a:p>
        </p:txBody>
      </p:sp>
      <p:pic>
        <p:nvPicPr>
          <p:cNvPr id="12" name="Picture 11" descr="A picture containing text, clipart&#10;&#10;Description automatically generated">
            <a:extLst>
              <a:ext uri="{FF2B5EF4-FFF2-40B4-BE49-F238E27FC236}">
                <a16:creationId xmlns:a16="http://schemas.microsoft.com/office/drawing/2014/main" id="{81C1767E-86ED-DD42-6359-15CE866FC526}"/>
              </a:ext>
            </a:extLst>
          </p:cNvPr>
          <p:cNvPicPr>
            <a:picLocks noChangeAspect="1"/>
          </p:cNvPicPr>
          <p:nvPr/>
        </p:nvPicPr>
        <p:blipFill rotWithShape="1">
          <a:blip r:embed="rId3">
            <a:extLst>
              <a:ext uri="{28A0092B-C50C-407E-A947-70E740481C1C}">
                <a14:useLocalDpi xmlns:a14="http://schemas.microsoft.com/office/drawing/2010/main" val="0"/>
              </a:ext>
            </a:extLst>
          </a:blip>
          <a:srcRect t="6480" b="17489"/>
          <a:stretch/>
        </p:blipFill>
        <p:spPr>
          <a:xfrm>
            <a:off x="7721246" y="1699832"/>
            <a:ext cx="3941064" cy="4096512"/>
          </a:xfrm>
          <a:prstGeom prst="rect">
            <a:avLst/>
          </a:prstGeom>
        </p:spPr>
      </p:pic>
      <p:sp>
        <p:nvSpPr>
          <p:cNvPr id="13" name="TextBox 12">
            <a:extLst>
              <a:ext uri="{FF2B5EF4-FFF2-40B4-BE49-F238E27FC236}">
                <a16:creationId xmlns:a16="http://schemas.microsoft.com/office/drawing/2014/main" id="{533ED926-7F8D-393B-5383-F07EE9DDE03F}"/>
              </a:ext>
            </a:extLst>
          </p:cNvPr>
          <p:cNvSpPr txBox="1"/>
          <p:nvPr/>
        </p:nvSpPr>
        <p:spPr>
          <a:xfrm>
            <a:off x="457201" y="3586041"/>
            <a:ext cx="6713552"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Can You Spot A Professional Interviewer?</a:t>
            </a:r>
          </a:p>
        </p:txBody>
      </p:sp>
      <p:sp>
        <p:nvSpPr>
          <p:cNvPr id="15" name="TextBox 14">
            <a:extLst>
              <a:ext uri="{FF2B5EF4-FFF2-40B4-BE49-F238E27FC236}">
                <a16:creationId xmlns:a16="http://schemas.microsoft.com/office/drawing/2014/main" id="{C567898C-9D2D-4379-D3B8-65F244B0F05E}"/>
              </a:ext>
            </a:extLst>
          </p:cNvPr>
          <p:cNvSpPr txBox="1"/>
          <p:nvPr/>
        </p:nvSpPr>
        <p:spPr>
          <a:xfrm>
            <a:off x="481053" y="4069932"/>
            <a:ext cx="7428507"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What Questions Can You Ask To Access Self Drive &amp; Motivation</a:t>
            </a:r>
          </a:p>
        </p:txBody>
      </p:sp>
      <p:sp>
        <p:nvSpPr>
          <p:cNvPr id="2" name="TextBox 1">
            <a:extLst>
              <a:ext uri="{FF2B5EF4-FFF2-40B4-BE49-F238E27FC236}">
                <a16:creationId xmlns:a16="http://schemas.microsoft.com/office/drawing/2014/main" id="{938EA34C-8FB4-DBE9-7EC2-FB755BCB34D3}"/>
              </a:ext>
            </a:extLst>
          </p:cNvPr>
          <p:cNvSpPr txBox="1"/>
          <p:nvPr/>
        </p:nvSpPr>
        <p:spPr>
          <a:xfrm>
            <a:off x="481053" y="2110409"/>
            <a:ext cx="6713552" cy="443284"/>
          </a:xfrm>
          <a:prstGeom prst="rect">
            <a:avLst/>
          </a:prstGeom>
        </p:spPr>
        <p:txBody>
          <a:bodyPr vert="horz" lIns="91440" tIns="45720" rIns="91440" bIns="45720" rtlCol="0" anchor="t">
            <a:noAutofit/>
          </a:bodyPr>
          <a:lstStyle/>
          <a:p>
            <a:pPr>
              <a:lnSpc>
                <a:spcPct val="90000"/>
              </a:lnSpc>
              <a:spcAft>
                <a:spcPts val="600"/>
              </a:spcAft>
            </a:pPr>
            <a:r>
              <a:rPr lang="en-US" sz="3200" b="1" dirty="0">
                <a:solidFill>
                  <a:schemeClr val="accent1">
                    <a:lumMod val="75000"/>
                  </a:schemeClr>
                </a:solidFill>
              </a:rPr>
              <a:t>GDF Members-Share You Knowledge</a:t>
            </a:r>
          </a:p>
        </p:txBody>
      </p:sp>
      <p:pic>
        <p:nvPicPr>
          <p:cNvPr id="4" name="Picture 3" descr="A close-up of a notebook&#10;&#10;Description automatically generated with low confidence">
            <a:extLst>
              <a:ext uri="{FF2B5EF4-FFF2-40B4-BE49-F238E27FC236}">
                <a16:creationId xmlns:a16="http://schemas.microsoft.com/office/drawing/2014/main" id="{2F6D75FF-9F2D-C445-3437-F0B8FA264E3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05308" y="4434390"/>
            <a:ext cx="1645800" cy="1752599"/>
          </a:xfrm>
          <a:prstGeom prst="rect">
            <a:avLst/>
          </a:prstGeom>
        </p:spPr>
      </p:pic>
      <p:sp>
        <p:nvSpPr>
          <p:cNvPr id="5" name="TextBox 4">
            <a:extLst>
              <a:ext uri="{FF2B5EF4-FFF2-40B4-BE49-F238E27FC236}">
                <a16:creationId xmlns:a16="http://schemas.microsoft.com/office/drawing/2014/main" id="{92BDB348-4455-14B0-C62F-C001B08BF27B}"/>
              </a:ext>
            </a:extLst>
          </p:cNvPr>
          <p:cNvSpPr txBox="1"/>
          <p:nvPr/>
        </p:nvSpPr>
        <p:spPr>
          <a:xfrm rot="20939042">
            <a:off x="7699117" y="4667316"/>
            <a:ext cx="826461" cy="400110"/>
          </a:xfrm>
          <a:prstGeom prst="rect">
            <a:avLst/>
          </a:prstGeom>
          <a:noFill/>
        </p:spPr>
        <p:txBody>
          <a:bodyPr wrap="square" rtlCol="0">
            <a:spAutoFit/>
          </a:bodyPr>
          <a:lstStyle/>
          <a:p>
            <a:r>
              <a:rPr lang="en-US" sz="1000" b="1" dirty="0"/>
              <a:t>Page 2 In Workbook</a:t>
            </a:r>
          </a:p>
        </p:txBody>
      </p:sp>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488266" y="183913"/>
            <a:ext cx="9562107" cy="1434415"/>
          </a:xfrm>
        </p:spPr>
        <p:txBody>
          <a:bodyPr vert="horz" lIns="91440" tIns="45720" rIns="91440" bIns="45720" rtlCol="0" anchor="b">
            <a:normAutofit/>
          </a:bodyPr>
          <a:lstStyle/>
          <a:p>
            <a:r>
              <a:rPr lang="en-US" sz="4600" b="1" dirty="0"/>
              <a:t>KPI’s-Book Rate Statistics</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B165FE-75DA-3D12-D5ED-6A50EDD66D5C}"/>
              </a:ext>
            </a:extLst>
          </p:cNvPr>
          <p:cNvPicPr>
            <a:picLocks noChangeAspect="1"/>
          </p:cNvPicPr>
          <p:nvPr/>
        </p:nvPicPr>
        <p:blipFill>
          <a:blip r:embed="rId2"/>
          <a:stretch>
            <a:fillRect/>
          </a:stretch>
        </p:blipFill>
        <p:spPr>
          <a:xfrm>
            <a:off x="10538639" y="263207"/>
            <a:ext cx="1187180" cy="1847202"/>
          </a:xfrm>
          <a:prstGeom prst="rect">
            <a:avLst/>
          </a:prstGeom>
        </p:spPr>
      </p:pic>
      <p:pic>
        <p:nvPicPr>
          <p:cNvPr id="13" name="Picture 12">
            <a:extLst>
              <a:ext uri="{FF2B5EF4-FFF2-40B4-BE49-F238E27FC236}">
                <a16:creationId xmlns:a16="http://schemas.microsoft.com/office/drawing/2014/main" id="{47C82AFF-6959-E9F3-693B-524E1789A852}"/>
              </a:ext>
            </a:extLst>
          </p:cNvPr>
          <p:cNvPicPr>
            <a:picLocks noChangeAspect="1"/>
          </p:cNvPicPr>
          <p:nvPr/>
        </p:nvPicPr>
        <p:blipFill>
          <a:blip r:embed="rId3"/>
          <a:stretch>
            <a:fillRect/>
          </a:stretch>
        </p:blipFill>
        <p:spPr>
          <a:xfrm>
            <a:off x="4425130" y="2236966"/>
            <a:ext cx="2680627" cy="28082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Speech Bubble: Oval 13">
            <a:extLst>
              <a:ext uri="{FF2B5EF4-FFF2-40B4-BE49-F238E27FC236}">
                <a16:creationId xmlns:a16="http://schemas.microsoft.com/office/drawing/2014/main" id="{270376BA-C730-870E-25F0-637F672E39D5}"/>
              </a:ext>
            </a:extLst>
          </p:cNvPr>
          <p:cNvSpPr/>
          <p:nvPr/>
        </p:nvSpPr>
        <p:spPr>
          <a:xfrm>
            <a:off x="1551833" y="4171582"/>
            <a:ext cx="2680627" cy="1747320"/>
          </a:xfrm>
          <a:prstGeom prst="wedgeEllipseCallout">
            <a:avLst>
              <a:gd name="adj1" fmla="val 83033"/>
              <a:gd name="adj2" fmla="val -569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peech Bubble: Rectangle with Corners Rounded 14">
            <a:extLst>
              <a:ext uri="{FF2B5EF4-FFF2-40B4-BE49-F238E27FC236}">
                <a16:creationId xmlns:a16="http://schemas.microsoft.com/office/drawing/2014/main" id="{CDA410DC-D92A-638F-4F91-1B43AAE725D2}"/>
              </a:ext>
            </a:extLst>
          </p:cNvPr>
          <p:cNvSpPr/>
          <p:nvPr/>
        </p:nvSpPr>
        <p:spPr>
          <a:xfrm>
            <a:off x="759278" y="2356971"/>
            <a:ext cx="2335794" cy="1548143"/>
          </a:xfrm>
          <a:prstGeom prst="wedgeRoundRectCallout">
            <a:avLst>
              <a:gd name="adj1" fmla="val 136919"/>
              <a:gd name="adj2" fmla="val 5021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If you receive 10 calls a day and the employee answering the phones had a book% of 85% vs. 55%, the revenue variance would be $906 revenue gain DAILY!</a:t>
            </a:r>
          </a:p>
        </p:txBody>
      </p:sp>
      <p:sp>
        <p:nvSpPr>
          <p:cNvPr id="16" name="TextBox 15">
            <a:extLst>
              <a:ext uri="{FF2B5EF4-FFF2-40B4-BE49-F238E27FC236}">
                <a16:creationId xmlns:a16="http://schemas.microsoft.com/office/drawing/2014/main" id="{1A2D41FB-DEBE-F473-D480-4BB94AE9C51E}"/>
              </a:ext>
            </a:extLst>
          </p:cNvPr>
          <p:cNvSpPr txBox="1"/>
          <p:nvPr/>
        </p:nvSpPr>
        <p:spPr>
          <a:xfrm rot="21117628">
            <a:off x="2090138" y="4611564"/>
            <a:ext cx="1774100" cy="830997"/>
          </a:xfrm>
          <a:prstGeom prst="rect">
            <a:avLst/>
          </a:prstGeom>
          <a:noFill/>
        </p:spPr>
        <p:txBody>
          <a:bodyPr wrap="square" rtlCol="0">
            <a:spAutoFit/>
          </a:bodyPr>
          <a:lstStyle/>
          <a:p>
            <a:r>
              <a:rPr lang="en-US" sz="1200" dirty="0"/>
              <a:t>Seems small, but if you look at it over 12 months, that’s a $329,801 revenue growth. </a:t>
            </a:r>
          </a:p>
        </p:txBody>
      </p:sp>
      <p:sp>
        <p:nvSpPr>
          <p:cNvPr id="17" name="Speech Bubble: Rectangle with Corners Rounded 16">
            <a:extLst>
              <a:ext uri="{FF2B5EF4-FFF2-40B4-BE49-F238E27FC236}">
                <a16:creationId xmlns:a16="http://schemas.microsoft.com/office/drawing/2014/main" id="{A323FBAE-A766-A351-6215-A1AD8D938A86}"/>
              </a:ext>
            </a:extLst>
          </p:cNvPr>
          <p:cNvSpPr/>
          <p:nvPr/>
        </p:nvSpPr>
        <p:spPr>
          <a:xfrm>
            <a:off x="8209525" y="2126865"/>
            <a:ext cx="3179276" cy="1548143"/>
          </a:xfrm>
          <a:prstGeom prst="wedgeRoundRectCallout">
            <a:avLst>
              <a:gd name="adj1" fmla="val -97577"/>
              <a:gd name="adj2" fmla="val 3735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Oh, you handle more than 10 calls a day.  Here’s a quick grid of your revenue gain not by adding calls or headcount but having someone answering the phones that’s in it to win it!</a:t>
            </a:r>
          </a:p>
        </p:txBody>
      </p:sp>
      <p:pic>
        <p:nvPicPr>
          <p:cNvPr id="18" name="Picture 17">
            <a:extLst>
              <a:ext uri="{FF2B5EF4-FFF2-40B4-BE49-F238E27FC236}">
                <a16:creationId xmlns:a16="http://schemas.microsoft.com/office/drawing/2014/main" id="{BC5A3ACF-B247-446D-5D7D-8373F9B3668A}"/>
              </a:ext>
            </a:extLst>
          </p:cNvPr>
          <p:cNvPicPr>
            <a:picLocks noChangeAspect="1"/>
          </p:cNvPicPr>
          <p:nvPr/>
        </p:nvPicPr>
        <p:blipFill>
          <a:blip r:embed="rId4"/>
          <a:stretch>
            <a:fillRect/>
          </a:stretch>
        </p:blipFill>
        <p:spPr>
          <a:xfrm>
            <a:off x="2720160" y="1960156"/>
            <a:ext cx="6024040" cy="4077554"/>
          </a:xfrm>
          <a:prstGeom prst="rect">
            <a:avLst/>
          </a:prstGeom>
        </p:spPr>
      </p:pic>
      <p:sp>
        <p:nvSpPr>
          <p:cNvPr id="21" name="TextBox 20">
            <a:extLst>
              <a:ext uri="{FF2B5EF4-FFF2-40B4-BE49-F238E27FC236}">
                <a16:creationId xmlns:a16="http://schemas.microsoft.com/office/drawing/2014/main" id="{96944730-76DF-1CBC-67B6-1870E2A51790}"/>
              </a:ext>
            </a:extLst>
          </p:cNvPr>
          <p:cNvSpPr txBox="1"/>
          <p:nvPr/>
        </p:nvSpPr>
        <p:spPr>
          <a:xfrm>
            <a:off x="1371600" y="6302748"/>
            <a:ext cx="10744200" cy="369332"/>
          </a:xfrm>
          <a:prstGeom prst="rect">
            <a:avLst/>
          </a:prstGeom>
          <a:noFill/>
        </p:spPr>
        <p:txBody>
          <a:bodyPr wrap="square" rtlCol="0">
            <a:spAutoFit/>
          </a:bodyPr>
          <a:lstStyle/>
          <a:p>
            <a:r>
              <a:rPr lang="en-US" b="1" dirty="0"/>
              <a:t>Data based on 40% Customer Service Calls, 12% Cancel Rate, 85% Tech CR and Ave. Ticket @ $650</a:t>
            </a:r>
          </a:p>
        </p:txBody>
      </p:sp>
    </p:spTree>
    <p:extLst>
      <p:ext uri="{BB962C8B-B14F-4D97-AF65-F5344CB8AC3E}">
        <p14:creationId xmlns:p14="http://schemas.microsoft.com/office/powerpoint/2010/main" val="176545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p:bldP spid="16" grpId="1"/>
      <p:bldP spid="17" grpId="0" animBg="1"/>
      <p:bldP spid="17" grpId="1" animBg="1"/>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488266" y="183913"/>
            <a:ext cx="9562107" cy="1434415"/>
          </a:xfrm>
        </p:spPr>
        <p:txBody>
          <a:bodyPr vert="horz" lIns="91440" tIns="45720" rIns="91440" bIns="45720" rtlCol="0" anchor="b">
            <a:normAutofit/>
          </a:bodyPr>
          <a:lstStyle/>
          <a:p>
            <a:r>
              <a:rPr lang="en-US" sz="4600" b="1"/>
              <a:t>KPI’s-Book Rate-Book Rate Tracking</a:t>
            </a:r>
            <a:endParaRPr lang="en-US" sz="4600" b="1" dirty="0"/>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B165FE-75DA-3D12-D5ED-6A50EDD66D5C}"/>
              </a:ext>
            </a:extLst>
          </p:cNvPr>
          <p:cNvPicPr>
            <a:picLocks noChangeAspect="1"/>
          </p:cNvPicPr>
          <p:nvPr/>
        </p:nvPicPr>
        <p:blipFill>
          <a:blip r:embed="rId2"/>
          <a:stretch>
            <a:fillRect/>
          </a:stretch>
        </p:blipFill>
        <p:spPr>
          <a:xfrm>
            <a:off x="10538639" y="263207"/>
            <a:ext cx="1187180" cy="1847202"/>
          </a:xfrm>
          <a:prstGeom prst="rect">
            <a:avLst/>
          </a:prstGeom>
        </p:spPr>
      </p:pic>
      <p:pic>
        <p:nvPicPr>
          <p:cNvPr id="3" name="Picture 2" descr="Table&#10;&#10;Description automatically generated">
            <a:extLst>
              <a:ext uri="{FF2B5EF4-FFF2-40B4-BE49-F238E27FC236}">
                <a16:creationId xmlns:a16="http://schemas.microsoft.com/office/drawing/2014/main" id="{A5E2046D-1A8E-B05A-B53F-83B76A94B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776" y="1981200"/>
            <a:ext cx="8153400" cy="4777740"/>
          </a:xfrm>
          <a:prstGeom prst="rect">
            <a:avLst/>
          </a:prstGeom>
        </p:spPr>
      </p:pic>
      <p:sp>
        <p:nvSpPr>
          <p:cNvPr id="9" name="TextBox 8">
            <a:extLst>
              <a:ext uri="{FF2B5EF4-FFF2-40B4-BE49-F238E27FC236}">
                <a16:creationId xmlns:a16="http://schemas.microsoft.com/office/drawing/2014/main" id="{FA6D61B9-8852-B388-15C7-C5ED1816696A}"/>
              </a:ext>
            </a:extLst>
          </p:cNvPr>
          <p:cNvSpPr txBox="1"/>
          <p:nvPr/>
        </p:nvSpPr>
        <p:spPr>
          <a:xfrm>
            <a:off x="4343400" y="2438400"/>
            <a:ext cx="3724819" cy="336316"/>
          </a:xfrm>
          <a:prstGeom prst="rect">
            <a:avLst/>
          </a:prstGeom>
        </p:spPr>
        <p:txBody>
          <a:bodyPr vert="horz" lIns="91440" tIns="45720" rIns="91440" bIns="45720" rtlCol="0" anchor="t">
            <a:noAutofit/>
          </a:bodyPr>
          <a:lstStyle/>
          <a:p>
            <a:pPr>
              <a:lnSpc>
                <a:spcPct val="90000"/>
              </a:lnSpc>
              <a:spcAft>
                <a:spcPts val="600"/>
              </a:spcAft>
            </a:pPr>
            <a:r>
              <a:rPr lang="en-US" b="1" dirty="0">
                <a:solidFill>
                  <a:schemeClr val="accent2"/>
                </a:solidFill>
              </a:rPr>
              <a:t>Turn To Page 29 In Your Workbook</a:t>
            </a:r>
          </a:p>
        </p:txBody>
      </p:sp>
      <p:sp>
        <p:nvSpPr>
          <p:cNvPr id="10" name="TextBox 9">
            <a:extLst>
              <a:ext uri="{FF2B5EF4-FFF2-40B4-BE49-F238E27FC236}">
                <a16:creationId xmlns:a16="http://schemas.microsoft.com/office/drawing/2014/main" id="{B1AF8C76-61CC-6F5B-ACB6-1303FA0B33E6}"/>
              </a:ext>
            </a:extLst>
          </p:cNvPr>
          <p:cNvSpPr txBox="1"/>
          <p:nvPr/>
        </p:nvSpPr>
        <p:spPr>
          <a:xfrm>
            <a:off x="3733800" y="3036665"/>
            <a:ext cx="5486400" cy="297862"/>
          </a:xfrm>
          <a:prstGeom prst="rect">
            <a:avLst/>
          </a:prstGeom>
        </p:spPr>
        <p:txBody>
          <a:bodyPr vert="horz" lIns="91440" tIns="45720" rIns="91440" bIns="45720" rtlCol="0" anchor="t">
            <a:noAutofit/>
          </a:bodyPr>
          <a:lstStyle/>
          <a:p>
            <a:pPr>
              <a:lnSpc>
                <a:spcPct val="90000"/>
              </a:lnSpc>
              <a:spcAft>
                <a:spcPts val="600"/>
              </a:spcAft>
            </a:pPr>
            <a:r>
              <a:rPr lang="en-US" b="1" dirty="0">
                <a:solidFill>
                  <a:schemeClr val="accent2"/>
                </a:solidFill>
              </a:rPr>
              <a:t>Take A Few Minutes To Answer The Questions</a:t>
            </a:r>
          </a:p>
        </p:txBody>
      </p:sp>
      <p:sp>
        <p:nvSpPr>
          <p:cNvPr id="11" name="TextBox 10">
            <a:extLst>
              <a:ext uri="{FF2B5EF4-FFF2-40B4-BE49-F238E27FC236}">
                <a16:creationId xmlns:a16="http://schemas.microsoft.com/office/drawing/2014/main" id="{294767D1-483A-A868-1F3A-DA75209C1684}"/>
              </a:ext>
            </a:extLst>
          </p:cNvPr>
          <p:cNvSpPr txBox="1"/>
          <p:nvPr/>
        </p:nvSpPr>
        <p:spPr>
          <a:xfrm>
            <a:off x="4542202" y="3654583"/>
            <a:ext cx="5486400" cy="297862"/>
          </a:xfrm>
          <a:prstGeom prst="rect">
            <a:avLst/>
          </a:prstGeom>
        </p:spPr>
        <p:txBody>
          <a:bodyPr vert="horz" lIns="91440" tIns="45720" rIns="91440" bIns="45720" rtlCol="0" anchor="t">
            <a:noAutofit/>
          </a:bodyPr>
          <a:lstStyle/>
          <a:p>
            <a:pPr>
              <a:lnSpc>
                <a:spcPct val="90000"/>
              </a:lnSpc>
              <a:spcAft>
                <a:spcPts val="600"/>
              </a:spcAft>
            </a:pPr>
            <a:r>
              <a:rPr lang="en-US" b="1" dirty="0">
                <a:solidFill>
                  <a:schemeClr val="accent2"/>
                </a:solidFill>
              </a:rPr>
              <a:t>Make 3 Commitments To Yourself</a:t>
            </a:r>
          </a:p>
        </p:txBody>
      </p:sp>
    </p:spTree>
    <p:extLst>
      <p:ext uri="{BB962C8B-B14F-4D97-AF65-F5344CB8AC3E}">
        <p14:creationId xmlns:p14="http://schemas.microsoft.com/office/powerpoint/2010/main" val="8198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grpId="1" nodeType="clickEffect">
                                  <p:stCondLst>
                                    <p:cond delay="0"/>
                                  </p:stCondLst>
                                  <p:childTnLst>
                                    <p:animEffect transition="out" filter="wipe(down)">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22" presetClass="exit" presetSubtype="4" fill="hold" grpId="1" nodeType="withEffect">
                                  <p:stCondLst>
                                    <p:cond delay="0"/>
                                  </p:stCondLst>
                                  <p:childTnLst>
                                    <p:animEffect transition="out" filter="wipe(down)">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22" presetClass="exit" presetSubtype="4" fill="hold" grpId="1" nodeType="withEffect">
                                  <p:stCondLst>
                                    <p:cond delay="0"/>
                                  </p:stCondLst>
                                  <p:childTnLst>
                                    <p:animEffect transition="out" filter="wipe(down)">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488266" y="183913"/>
            <a:ext cx="9562107" cy="1434415"/>
          </a:xfrm>
        </p:spPr>
        <p:txBody>
          <a:bodyPr vert="horz" lIns="91440" tIns="45720" rIns="91440" bIns="45720" rtlCol="0" anchor="b">
            <a:normAutofit/>
          </a:bodyPr>
          <a:lstStyle/>
          <a:p>
            <a:r>
              <a:rPr lang="en-US" sz="4600" b="1" dirty="0"/>
              <a:t>KPI’s-Quality Monitoring-QA%</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B165FE-75DA-3D12-D5ED-6A50EDD66D5C}"/>
              </a:ext>
            </a:extLst>
          </p:cNvPr>
          <p:cNvPicPr>
            <a:picLocks noChangeAspect="1"/>
          </p:cNvPicPr>
          <p:nvPr/>
        </p:nvPicPr>
        <p:blipFill>
          <a:blip r:embed="rId2"/>
          <a:stretch>
            <a:fillRect/>
          </a:stretch>
        </p:blipFill>
        <p:spPr>
          <a:xfrm>
            <a:off x="10538639" y="263207"/>
            <a:ext cx="1187180" cy="1847202"/>
          </a:xfrm>
          <a:prstGeom prst="rect">
            <a:avLst/>
          </a:prstGeom>
        </p:spPr>
      </p:pic>
      <p:sp>
        <p:nvSpPr>
          <p:cNvPr id="2" name="TextBox 1">
            <a:extLst>
              <a:ext uri="{FF2B5EF4-FFF2-40B4-BE49-F238E27FC236}">
                <a16:creationId xmlns:a16="http://schemas.microsoft.com/office/drawing/2014/main" id="{F6D7462D-7971-92A5-D431-CDCB1D0C1A72}"/>
              </a:ext>
            </a:extLst>
          </p:cNvPr>
          <p:cNvSpPr txBox="1"/>
          <p:nvPr/>
        </p:nvSpPr>
        <p:spPr>
          <a:xfrm>
            <a:off x="481052" y="1757526"/>
            <a:ext cx="1124476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Inspect What You Expect</a:t>
            </a:r>
          </a:p>
        </p:txBody>
      </p:sp>
      <p:pic>
        <p:nvPicPr>
          <p:cNvPr id="3" name="Picture 2">
            <a:extLst>
              <a:ext uri="{FF2B5EF4-FFF2-40B4-BE49-F238E27FC236}">
                <a16:creationId xmlns:a16="http://schemas.microsoft.com/office/drawing/2014/main" id="{F2BEAC72-2E64-2251-1719-235F2DA8D792}"/>
              </a:ext>
            </a:extLst>
          </p:cNvPr>
          <p:cNvPicPr>
            <a:picLocks noChangeAspect="1"/>
          </p:cNvPicPr>
          <p:nvPr/>
        </p:nvPicPr>
        <p:blipFill>
          <a:blip r:embed="rId3"/>
          <a:stretch>
            <a:fillRect/>
          </a:stretch>
        </p:blipFill>
        <p:spPr>
          <a:xfrm>
            <a:off x="5306643" y="2650846"/>
            <a:ext cx="1764113" cy="18481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peech Bubble: Oval 3">
            <a:extLst>
              <a:ext uri="{FF2B5EF4-FFF2-40B4-BE49-F238E27FC236}">
                <a16:creationId xmlns:a16="http://schemas.microsoft.com/office/drawing/2014/main" id="{79F9BAB8-648F-C8E2-F574-15FCB8446380}"/>
              </a:ext>
            </a:extLst>
          </p:cNvPr>
          <p:cNvSpPr/>
          <p:nvPr/>
        </p:nvSpPr>
        <p:spPr>
          <a:xfrm>
            <a:off x="1219200" y="3992318"/>
            <a:ext cx="2978259" cy="939379"/>
          </a:xfrm>
          <a:prstGeom prst="wedgeEllipseCallout">
            <a:avLst>
              <a:gd name="adj1" fmla="val 83033"/>
              <a:gd name="adj2" fmla="val -569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peech Bubble: Rectangle with Corners Rounded 4">
            <a:extLst>
              <a:ext uri="{FF2B5EF4-FFF2-40B4-BE49-F238E27FC236}">
                <a16:creationId xmlns:a16="http://schemas.microsoft.com/office/drawing/2014/main" id="{E4515873-3743-4414-4FC4-6D449AC73762}"/>
              </a:ext>
            </a:extLst>
          </p:cNvPr>
          <p:cNvSpPr/>
          <p:nvPr/>
        </p:nvSpPr>
        <p:spPr>
          <a:xfrm>
            <a:off x="990601" y="2340008"/>
            <a:ext cx="2069470" cy="1018828"/>
          </a:xfrm>
          <a:prstGeom prst="wedgeRoundRectCallout">
            <a:avLst>
              <a:gd name="adj1" fmla="val 150890"/>
              <a:gd name="adj2" fmla="val 4442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How Does Your Team Sound On The Phone?</a:t>
            </a:r>
          </a:p>
        </p:txBody>
      </p:sp>
      <p:sp>
        <p:nvSpPr>
          <p:cNvPr id="7" name="TextBox 6">
            <a:extLst>
              <a:ext uri="{FF2B5EF4-FFF2-40B4-BE49-F238E27FC236}">
                <a16:creationId xmlns:a16="http://schemas.microsoft.com/office/drawing/2014/main" id="{E89AD81D-EAFB-FF9D-8E47-E438B686376B}"/>
              </a:ext>
            </a:extLst>
          </p:cNvPr>
          <p:cNvSpPr txBox="1"/>
          <p:nvPr/>
        </p:nvSpPr>
        <p:spPr>
          <a:xfrm rot="21117628">
            <a:off x="1939451" y="4244618"/>
            <a:ext cx="1537752" cy="461665"/>
          </a:xfrm>
          <a:prstGeom prst="rect">
            <a:avLst/>
          </a:prstGeom>
          <a:noFill/>
        </p:spPr>
        <p:txBody>
          <a:bodyPr wrap="square" rtlCol="0">
            <a:spAutoFit/>
          </a:bodyPr>
          <a:lstStyle/>
          <a:p>
            <a:r>
              <a:rPr lang="en-US" sz="1200" dirty="0"/>
              <a:t>Are They Following The Script Flow?</a:t>
            </a:r>
          </a:p>
        </p:txBody>
      </p:sp>
      <p:sp>
        <p:nvSpPr>
          <p:cNvPr id="9" name="Speech Bubble: Rectangle with Corners Rounded 8">
            <a:extLst>
              <a:ext uri="{FF2B5EF4-FFF2-40B4-BE49-F238E27FC236}">
                <a16:creationId xmlns:a16="http://schemas.microsoft.com/office/drawing/2014/main" id="{E1D85570-FB68-9D5A-3892-570FAB7644A8}"/>
              </a:ext>
            </a:extLst>
          </p:cNvPr>
          <p:cNvSpPr/>
          <p:nvPr/>
        </p:nvSpPr>
        <p:spPr>
          <a:xfrm>
            <a:off x="9593042" y="3966036"/>
            <a:ext cx="1987047" cy="1018828"/>
          </a:xfrm>
          <a:prstGeom prst="wedgeRoundRectCallout">
            <a:avLst>
              <a:gd name="adj1" fmla="val -166096"/>
              <a:gd name="adj2" fmla="val -6109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Are They Overcoming Objections With Appropriate Rebuttals?</a:t>
            </a:r>
          </a:p>
        </p:txBody>
      </p:sp>
      <p:sp>
        <p:nvSpPr>
          <p:cNvPr id="10" name="Speech Bubble: Oval 9">
            <a:extLst>
              <a:ext uri="{FF2B5EF4-FFF2-40B4-BE49-F238E27FC236}">
                <a16:creationId xmlns:a16="http://schemas.microsoft.com/office/drawing/2014/main" id="{AF3B0828-BD89-EB9D-AD2D-7F4857560AD4}"/>
              </a:ext>
            </a:extLst>
          </p:cNvPr>
          <p:cNvSpPr/>
          <p:nvPr/>
        </p:nvSpPr>
        <p:spPr>
          <a:xfrm>
            <a:off x="5410200" y="5657691"/>
            <a:ext cx="3548337" cy="1149906"/>
          </a:xfrm>
          <a:prstGeom prst="wedgeEllipseCallout">
            <a:avLst>
              <a:gd name="adj1" fmla="val -20398"/>
              <a:gd name="adj2" fmla="val -1362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0C06AED-2FAA-FB9E-07C8-C0B674DCC8DF}"/>
              </a:ext>
            </a:extLst>
          </p:cNvPr>
          <p:cNvSpPr txBox="1"/>
          <p:nvPr/>
        </p:nvSpPr>
        <p:spPr>
          <a:xfrm rot="243493">
            <a:off x="5962990" y="5909479"/>
            <a:ext cx="2775574" cy="646331"/>
          </a:xfrm>
          <a:prstGeom prst="rect">
            <a:avLst/>
          </a:prstGeom>
          <a:noFill/>
        </p:spPr>
        <p:txBody>
          <a:bodyPr wrap="square" rtlCol="0">
            <a:spAutoFit/>
          </a:bodyPr>
          <a:lstStyle/>
          <a:p>
            <a:r>
              <a:rPr lang="en-US" sz="1200" dirty="0"/>
              <a:t>Are They Using An Assumptive Close After Answering Customers Questions [ABC-Always Be Closing]? </a:t>
            </a:r>
          </a:p>
        </p:txBody>
      </p:sp>
      <p:sp>
        <p:nvSpPr>
          <p:cNvPr id="12" name="Speech Bubble: Rectangle with Corners Rounded 11">
            <a:extLst>
              <a:ext uri="{FF2B5EF4-FFF2-40B4-BE49-F238E27FC236}">
                <a16:creationId xmlns:a16="http://schemas.microsoft.com/office/drawing/2014/main" id="{70E385F6-584E-E1E1-ED93-3DEA190EBFD4}"/>
              </a:ext>
            </a:extLst>
          </p:cNvPr>
          <p:cNvSpPr/>
          <p:nvPr/>
        </p:nvSpPr>
        <p:spPr>
          <a:xfrm>
            <a:off x="2178654" y="5514179"/>
            <a:ext cx="1987047" cy="1018828"/>
          </a:xfrm>
          <a:prstGeom prst="wedgeRoundRectCallout">
            <a:avLst>
              <a:gd name="adj1" fmla="val 112984"/>
              <a:gd name="adj2" fmla="val -15604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Are They Providing and Gathering Accurate Information?</a:t>
            </a:r>
          </a:p>
        </p:txBody>
      </p:sp>
      <p:sp>
        <p:nvSpPr>
          <p:cNvPr id="22" name="Speech Bubble: Oval 21">
            <a:extLst>
              <a:ext uri="{FF2B5EF4-FFF2-40B4-BE49-F238E27FC236}">
                <a16:creationId xmlns:a16="http://schemas.microsoft.com/office/drawing/2014/main" id="{9E93346F-8AF5-3E4E-73CD-13AD541AC25C}"/>
              </a:ext>
            </a:extLst>
          </p:cNvPr>
          <p:cNvSpPr/>
          <p:nvPr/>
        </p:nvSpPr>
        <p:spPr>
          <a:xfrm>
            <a:off x="8583976" y="2177707"/>
            <a:ext cx="2261273" cy="934940"/>
          </a:xfrm>
          <a:prstGeom prst="wedgeEllipseCallout">
            <a:avLst>
              <a:gd name="adj1" fmla="val -103088"/>
              <a:gd name="adj2" fmla="val 976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181C337-F88F-0F46-FBE1-90753B500C8A}"/>
              </a:ext>
            </a:extLst>
          </p:cNvPr>
          <p:cNvSpPr txBox="1"/>
          <p:nvPr/>
        </p:nvSpPr>
        <p:spPr>
          <a:xfrm rot="21117628">
            <a:off x="9160205" y="2279840"/>
            <a:ext cx="1108812" cy="646331"/>
          </a:xfrm>
          <a:prstGeom prst="rect">
            <a:avLst/>
          </a:prstGeom>
          <a:noFill/>
        </p:spPr>
        <p:txBody>
          <a:bodyPr wrap="square" rtlCol="0">
            <a:spAutoFit/>
          </a:bodyPr>
          <a:lstStyle/>
          <a:p>
            <a:r>
              <a:rPr lang="en-US" sz="1200" dirty="0"/>
              <a:t>Are They Branding The Company?</a:t>
            </a:r>
          </a:p>
        </p:txBody>
      </p:sp>
    </p:spTree>
    <p:extLst>
      <p:ext uri="{BB962C8B-B14F-4D97-AF65-F5344CB8AC3E}">
        <p14:creationId xmlns:p14="http://schemas.microsoft.com/office/powerpoint/2010/main" val="426906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animBg="1"/>
      <p:bldP spid="10" grpId="0" animBg="1"/>
      <p:bldP spid="11" grpId="0"/>
      <p:bldP spid="12" grpId="0" animBg="1"/>
      <p:bldP spid="22" grpId="0" animBg="1"/>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572493" y="238539"/>
            <a:ext cx="9562107" cy="1434415"/>
          </a:xfrm>
        </p:spPr>
        <p:txBody>
          <a:bodyPr vert="horz" lIns="91440" tIns="45720" rIns="91440" bIns="45720" rtlCol="0" anchor="b">
            <a:normAutofit/>
          </a:bodyPr>
          <a:lstStyle/>
          <a:p>
            <a:r>
              <a:rPr lang="en-US" sz="4600" b="1" dirty="0"/>
              <a:t>KPI’s-Quality Assurance</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E3970B-2517-9F3D-086F-C6556B7062FC}"/>
              </a:ext>
            </a:extLst>
          </p:cNvPr>
          <p:cNvSpPr txBox="1"/>
          <p:nvPr/>
        </p:nvSpPr>
        <p:spPr>
          <a:xfrm>
            <a:off x="481053" y="2875024"/>
            <a:ext cx="7672347"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Do You Spot Check/Audit Calls Your Team Members Are Handling?</a:t>
            </a:r>
          </a:p>
        </p:txBody>
      </p:sp>
      <p:sp>
        <p:nvSpPr>
          <p:cNvPr id="13" name="TextBox 12">
            <a:extLst>
              <a:ext uri="{FF2B5EF4-FFF2-40B4-BE49-F238E27FC236}">
                <a16:creationId xmlns:a16="http://schemas.microsoft.com/office/drawing/2014/main" id="{533ED926-7F8D-393B-5383-F07EE9DDE03F}"/>
              </a:ext>
            </a:extLst>
          </p:cNvPr>
          <p:cNvSpPr txBox="1"/>
          <p:nvPr/>
        </p:nvSpPr>
        <p:spPr>
          <a:xfrm>
            <a:off x="481053" y="3365399"/>
            <a:ext cx="6605547"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Do You Listen To Your Own Calls And Do Self Assessments?</a:t>
            </a:r>
          </a:p>
        </p:txBody>
      </p:sp>
      <p:sp>
        <p:nvSpPr>
          <p:cNvPr id="2" name="TextBox 1">
            <a:extLst>
              <a:ext uri="{FF2B5EF4-FFF2-40B4-BE49-F238E27FC236}">
                <a16:creationId xmlns:a16="http://schemas.microsoft.com/office/drawing/2014/main" id="{938EA34C-8FB4-DBE9-7EC2-FB755BCB34D3}"/>
              </a:ext>
            </a:extLst>
          </p:cNvPr>
          <p:cNvSpPr txBox="1"/>
          <p:nvPr/>
        </p:nvSpPr>
        <p:spPr>
          <a:xfrm>
            <a:off x="481052" y="2110409"/>
            <a:ext cx="8227527" cy="443284"/>
          </a:xfrm>
          <a:prstGeom prst="rect">
            <a:avLst/>
          </a:prstGeom>
        </p:spPr>
        <p:txBody>
          <a:bodyPr vert="horz" lIns="91440" tIns="45720" rIns="91440" bIns="45720" rtlCol="0" anchor="t">
            <a:noAutofit/>
          </a:bodyPr>
          <a:lstStyle/>
          <a:p>
            <a:pPr>
              <a:lnSpc>
                <a:spcPct val="90000"/>
              </a:lnSpc>
              <a:spcAft>
                <a:spcPts val="600"/>
              </a:spcAft>
            </a:pPr>
            <a:r>
              <a:rPr lang="en-US" sz="3200" b="1" dirty="0">
                <a:solidFill>
                  <a:schemeClr val="accent1">
                    <a:lumMod val="75000"/>
                  </a:schemeClr>
                </a:solidFill>
              </a:rPr>
              <a:t>GDF Members-Questions To Ask Yourself</a:t>
            </a:r>
          </a:p>
        </p:txBody>
      </p:sp>
      <p:pic>
        <p:nvPicPr>
          <p:cNvPr id="4" name="Picture 3" descr="A close-up of a notebook&#10;&#10;Description automatically generated with low confidence">
            <a:extLst>
              <a:ext uri="{FF2B5EF4-FFF2-40B4-BE49-F238E27FC236}">
                <a16:creationId xmlns:a16="http://schemas.microsoft.com/office/drawing/2014/main" id="{2F6D75FF-9F2D-C445-3437-F0B8FA264E3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17180" y="1041268"/>
            <a:ext cx="1558371" cy="1659497"/>
          </a:xfrm>
          <a:prstGeom prst="rect">
            <a:avLst/>
          </a:prstGeom>
        </p:spPr>
      </p:pic>
      <p:sp>
        <p:nvSpPr>
          <p:cNvPr id="5" name="TextBox 4">
            <a:extLst>
              <a:ext uri="{FF2B5EF4-FFF2-40B4-BE49-F238E27FC236}">
                <a16:creationId xmlns:a16="http://schemas.microsoft.com/office/drawing/2014/main" id="{92BDB348-4455-14B0-C62F-C001B08BF27B}"/>
              </a:ext>
            </a:extLst>
          </p:cNvPr>
          <p:cNvSpPr txBox="1"/>
          <p:nvPr/>
        </p:nvSpPr>
        <p:spPr>
          <a:xfrm rot="20939042">
            <a:off x="9735512" y="1315802"/>
            <a:ext cx="761539" cy="400110"/>
          </a:xfrm>
          <a:prstGeom prst="rect">
            <a:avLst/>
          </a:prstGeom>
          <a:noFill/>
        </p:spPr>
        <p:txBody>
          <a:bodyPr wrap="square" rtlCol="0">
            <a:spAutoFit/>
          </a:bodyPr>
          <a:lstStyle/>
          <a:p>
            <a:r>
              <a:rPr lang="en-US" sz="1000" b="1" dirty="0"/>
              <a:t>Page31In Workbook</a:t>
            </a:r>
          </a:p>
        </p:txBody>
      </p:sp>
      <p:pic>
        <p:nvPicPr>
          <p:cNvPr id="6" name="Picture 5">
            <a:extLst>
              <a:ext uri="{FF2B5EF4-FFF2-40B4-BE49-F238E27FC236}">
                <a16:creationId xmlns:a16="http://schemas.microsoft.com/office/drawing/2014/main" id="{76B165FE-75DA-3D12-D5ED-6A50EDD66D5C}"/>
              </a:ext>
            </a:extLst>
          </p:cNvPr>
          <p:cNvPicPr>
            <a:picLocks noChangeAspect="1"/>
          </p:cNvPicPr>
          <p:nvPr/>
        </p:nvPicPr>
        <p:blipFill>
          <a:blip r:embed="rId4"/>
          <a:stretch>
            <a:fillRect/>
          </a:stretch>
        </p:blipFill>
        <p:spPr>
          <a:xfrm>
            <a:off x="10538639" y="263207"/>
            <a:ext cx="1187180" cy="1847202"/>
          </a:xfrm>
          <a:prstGeom prst="rect">
            <a:avLst/>
          </a:prstGeom>
        </p:spPr>
      </p:pic>
      <p:sp>
        <p:nvSpPr>
          <p:cNvPr id="21" name="TextBox 20">
            <a:extLst>
              <a:ext uri="{FF2B5EF4-FFF2-40B4-BE49-F238E27FC236}">
                <a16:creationId xmlns:a16="http://schemas.microsoft.com/office/drawing/2014/main" id="{C1162CA8-3754-426B-4ABB-FF9974C87004}"/>
              </a:ext>
            </a:extLst>
          </p:cNvPr>
          <p:cNvSpPr txBox="1"/>
          <p:nvPr/>
        </p:nvSpPr>
        <p:spPr>
          <a:xfrm>
            <a:off x="481052" y="4384758"/>
            <a:ext cx="7443748"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Are You Leveraging Call Recordings For Training &amp; Quality Purposes?</a:t>
            </a:r>
          </a:p>
        </p:txBody>
      </p:sp>
      <p:sp>
        <p:nvSpPr>
          <p:cNvPr id="22" name="TextBox 21">
            <a:extLst>
              <a:ext uri="{FF2B5EF4-FFF2-40B4-BE49-F238E27FC236}">
                <a16:creationId xmlns:a16="http://schemas.microsoft.com/office/drawing/2014/main" id="{C666C93A-8670-B371-39EA-00B82D436E19}"/>
              </a:ext>
            </a:extLst>
          </p:cNvPr>
          <p:cNvSpPr txBox="1"/>
          <p:nvPr/>
        </p:nvSpPr>
        <p:spPr>
          <a:xfrm>
            <a:off x="481053" y="3917797"/>
            <a:ext cx="8038208" cy="443284"/>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1400" dirty="0"/>
              <a:t>Are You Grading The Calls So You Can Identify Your Baseline?</a:t>
            </a:r>
          </a:p>
        </p:txBody>
      </p:sp>
      <p:sp>
        <p:nvSpPr>
          <p:cNvPr id="7" name="TextBox 6">
            <a:extLst>
              <a:ext uri="{FF2B5EF4-FFF2-40B4-BE49-F238E27FC236}">
                <a16:creationId xmlns:a16="http://schemas.microsoft.com/office/drawing/2014/main" id="{3F8ACBE4-A26E-DB61-5AB1-B1EBE5F2A7D5}"/>
              </a:ext>
            </a:extLst>
          </p:cNvPr>
          <p:cNvSpPr txBox="1"/>
          <p:nvPr/>
        </p:nvSpPr>
        <p:spPr>
          <a:xfrm>
            <a:off x="481052" y="4849813"/>
            <a:ext cx="7443748"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Do You Have A Scorecard Compendium That Outlines And Defines All Grading </a:t>
            </a:r>
            <a:r>
              <a:rPr lang="en-US" sz="1400" dirty="0" err="1"/>
              <a:t>Compenants</a:t>
            </a:r>
            <a:r>
              <a:rPr lang="en-US" sz="1400" dirty="0"/>
              <a:t>?</a:t>
            </a:r>
          </a:p>
        </p:txBody>
      </p:sp>
    </p:spTree>
    <p:extLst>
      <p:ext uri="{BB962C8B-B14F-4D97-AF65-F5344CB8AC3E}">
        <p14:creationId xmlns:p14="http://schemas.microsoft.com/office/powerpoint/2010/main" val="206386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1" grpId="0"/>
      <p:bldP spid="22"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572493" y="238539"/>
            <a:ext cx="9562107" cy="1434415"/>
          </a:xfrm>
        </p:spPr>
        <p:txBody>
          <a:bodyPr vert="horz" lIns="91440" tIns="45720" rIns="91440" bIns="45720" rtlCol="0" anchor="b">
            <a:normAutofit/>
          </a:bodyPr>
          <a:lstStyle/>
          <a:p>
            <a:r>
              <a:rPr lang="en-US" sz="4600" b="1" dirty="0"/>
              <a:t>KPI’s-Knowing Where You Are &amp; Where You Want To Be</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38EA34C-8FB4-DBE9-7EC2-FB755BCB34D3}"/>
              </a:ext>
            </a:extLst>
          </p:cNvPr>
          <p:cNvSpPr txBox="1"/>
          <p:nvPr/>
        </p:nvSpPr>
        <p:spPr>
          <a:xfrm>
            <a:off x="481052" y="1757526"/>
            <a:ext cx="1124476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Understanding Where You Are &amp; Where You Want To Be</a:t>
            </a:r>
          </a:p>
        </p:txBody>
      </p:sp>
      <p:pic>
        <p:nvPicPr>
          <p:cNvPr id="4" name="Picture 3" descr="A close-up of a notebook&#10;&#10;Description automatically generated with low confidence">
            <a:extLst>
              <a:ext uri="{FF2B5EF4-FFF2-40B4-BE49-F238E27FC236}">
                <a16:creationId xmlns:a16="http://schemas.microsoft.com/office/drawing/2014/main" id="{2F6D75FF-9F2D-C445-3437-F0B8FA264E3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86800" y="4630443"/>
            <a:ext cx="1558371" cy="1659497"/>
          </a:xfrm>
          <a:prstGeom prst="rect">
            <a:avLst/>
          </a:prstGeom>
        </p:spPr>
      </p:pic>
      <p:sp>
        <p:nvSpPr>
          <p:cNvPr id="5" name="TextBox 4">
            <a:extLst>
              <a:ext uri="{FF2B5EF4-FFF2-40B4-BE49-F238E27FC236}">
                <a16:creationId xmlns:a16="http://schemas.microsoft.com/office/drawing/2014/main" id="{92BDB348-4455-14B0-C62F-C001B08BF27B}"/>
              </a:ext>
            </a:extLst>
          </p:cNvPr>
          <p:cNvSpPr txBox="1"/>
          <p:nvPr/>
        </p:nvSpPr>
        <p:spPr>
          <a:xfrm rot="20939042">
            <a:off x="9005132" y="4904977"/>
            <a:ext cx="761539" cy="400110"/>
          </a:xfrm>
          <a:prstGeom prst="rect">
            <a:avLst/>
          </a:prstGeom>
          <a:noFill/>
        </p:spPr>
        <p:txBody>
          <a:bodyPr wrap="square" rtlCol="0">
            <a:spAutoFit/>
          </a:bodyPr>
          <a:lstStyle/>
          <a:p>
            <a:r>
              <a:rPr lang="en-US" sz="1000" b="1" dirty="0"/>
              <a:t>Page 31 In Workbook</a:t>
            </a:r>
          </a:p>
        </p:txBody>
      </p:sp>
      <p:pic>
        <p:nvPicPr>
          <p:cNvPr id="6" name="Picture 5">
            <a:extLst>
              <a:ext uri="{FF2B5EF4-FFF2-40B4-BE49-F238E27FC236}">
                <a16:creationId xmlns:a16="http://schemas.microsoft.com/office/drawing/2014/main" id="{76B165FE-75DA-3D12-D5ED-6A50EDD66D5C}"/>
              </a:ext>
            </a:extLst>
          </p:cNvPr>
          <p:cNvPicPr>
            <a:picLocks noChangeAspect="1"/>
          </p:cNvPicPr>
          <p:nvPr/>
        </p:nvPicPr>
        <p:blipFill>
          <a:blip r:embed="rId4"/>
          <a:stretch>
            <a:fillRect/>
          </a:stretch>
        </p:blipFill>
        <p:spPr>
          <a:xfrm>
            <a:off x="10538639" y="263207"/>
            <a:ext cx="1187180" cy="1847202"/>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245EDB99-180C-AB60-4CC6-3D302483F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438400"/>
            <a:ext cx="6080449" cy="3976574"/>
          </a:xfrm>
          <a:prstGeom prst="rect">
            <a:avLst/>
          </a:prstGeom>
        </p:spPr>
      </p:pic>
      <p:pic>
        <p:nvPicPr>
          <p:cNvPr id="10" name="Picture 9" descr="Application&#10;&#10;Description automatically generated with medium confidence">
            <a:extLst>
              <a:ext uri="{FF2B5EF4-FFF2-40B4-BE49-F238E27FC236}">
                <a16:creationId xmlns:a16="http://schemas.microsoft.com/office/drawing/2014/main" id="{A19CACCB-E170-C5A5-149E-8D2FF7B099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253" y="2819400"/>
            <a:ext cx="5568568" cy="1242984"/>
          </a:xfrm>
          <a:prstGeom prst="rect">
            <a:avLst/>
          </a:prstGeom>
        </p:spPr>
      </p:pic>
    </p:spTree>
    <p:extLst>
      <p:ext uri="{BB962C8B-B14F-4D97-AF65-F5344CB8AC3E}">
        <p14:creationId xmlns:p14="http://schemas.microsoft.com/office/powerpoint/2010/main" val="96475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488266" y="183913"/>
            <a:ext cx="9562107" cy="1434415"/>
          </a:xfrm>
        </p:spPr>
        <p:txBody>
          <a:bodyPr vert="horz" lIns="91440" tIns="45720" rIns="91440" bIns="45720" rtlCol="0" anchor="b">
            <a:normAutofit/>
          </a:bodyPr>
          <a:lstStyle/>
          <a:p>
            <a:r>
              <a:rPr lang="en-US" sz="4600" b="1" dirty="0"/>
              <a:t>KPI’s-Abandon%-Lost Potential Revenue</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B165FE-75DA-3D12-D5ED-6A50EDD66D5C}"/>
              </a:ext>
            </a:extLst>
          </p:cNvPr>
          <p:cNvPicPr>
            <a:picLocks noChangeAspect="1"/>
          </p:cNvPicPr>
          <p:nvPr/>
        </p:nvPicPr>
        <p:blipFill>
          <a:blip r:embed="rId2"/>
          <a:stretch>
            <a:fillRect/>
          </a:stretch>
        </p:blipFill>
        <p:spPr>
          <a:xfrm>
            <a:off x="10538639" y="263207"/>
            <a:ext cx="1187180" cy="1847202"/>
          </a:xfrm>
          <a:prstGeom prst="rect">
            <a:avLst/>
          </a:prstGeom>
        </p:spPr>
      </p:pic>
      <p:pic>
        <p:nvPicPr>
          <p:cNvPr id="13" name="Picture 12">
            <a:extLst>
              <a:ext uri="{FF2B5EF4-FFF2-40B4-BE49-F238E27FC236}">
                <a16:creationId xmlns:a16="http://schemas.microsoft.com/office/drawing/2014/main" id="{47C82AFF-6959-E9F3-693B-524E1789A852}"/>
              </a:ext>
            </a:extLst>
          </p:cNvPr>
          <p:cNvPicPr>
            <a:picLocks noChangeAspect="1"/>
          </p:cNvPicPr>
          <p:nvPr/>
        </p:nvPicPr>
        <p:blipFill>
          <a:blip r:embed="rId3"/>
          <a:stretch>
            <a:fillRect/>
          </a:stretch>
        </p:blipFill>
        <p:spPr>
          <a:xfrm>
            <a:off x="4425130" y="2236966"/>
            <a:ext cx="2680627" cy="28082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Speech Bubble: Oval 13">
            <a:extLst>
              <a:ext uri="{FF2B5EF4-FFF2-40B4-BE49-F238E27FC236}">
                <a16:creationId xmlns:a16="http://schemas.microsoft.com/office/drawing/2014/main" id="{270376BA-C730-870E-25F0-637F672E39D5}"/>
              </a:ext>
            </a:extLst>
          </p:cNvPr>
          <p:cNvSpPr/>
          <p:nvPr/>
        </p:nvSpPr>
        <p:spPr>
          <a:xfrm>
            <a:off x="1551833" y="4171582"/>
            <a:ext cx="2680627" cy="1747320"/>
          </a:xfrm>
          <a:prstGeom prst="wedgeEllipseCallout">
            <a:avLst>
              <a:gd name="adj1" fmla="val 83033"/>
              <a:gd name="adj2" fmla="val -569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peech Bubble: Rectangle with Corners Rounded 14">
            <a:extLst>
              <a:ext uri="{FF2B5EF4-FFF2-40B4-BE49-F238E27FC236}">
                <a16:creationId xmlns:a16="http://schemas.microsoft.com/office/drawing/2014/main" id="{CDA410DC-D92A-638F-4F91-1B43AAE725D2}"/>
              </a:ext>
            </a:extLst>
          </p:cNvPr>
          <p:cNvSpPr/>
          <p:nvPr/>
        </p:nvSpPr>
        <p:spPr>
          <a:xfrm>
            <a:off x="759278" y="2356971"/>
            <a:ext cx="2335794" cy="1548143"/>
          </a:xfrm>
          <a:prstGeom prst="wedgeRoundRectCallout">
            <a:avLst>
              <a:gd name="adj1" fmla="val 136919"/>
              <a:gd name="adj2" fmla="val 5021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Do you track your missed calls?</a:t>
            </a:r>
          </a:p>
        </p:txBody>
      </p:sp>
      <p:sp>
        <p:nvSpPr>
          <p:cNvPr id="16" name="TextBox 15">
            <a:extLst>
              <a:ext uri="{FF2B5EF4-FFF2-40B4-BE49-F238E27FC236}">
                <a16:creationId xmlns:a16="http://schemas.microsoft.com/office/drawing/2014/main" id="{1A2D41FB-DEBE-F473-D480-4BB94AE9C51E}"/>
              </a:ext>
            </a:extLst>
          </p:cNvPr>
          <p:cNvSpPr txBox="1"/>
          <p:nvPr/>
        </p:nvSpPr>
        <p:spPr>
          <a:xfrm rot="21117628">
            <a:off x="2090138" y="4703897"/>
            <a:ext cx="1774100" cy="646331"/>
          </a:xfrm>
          <a:prstGeom prst="rect">
            <a:avLst/>
          </a:prstGeom>
          <a:noFill/>
        </p:spPr>
        <p:txBody>
          <a:bodyPr wrap="square" rtlCol="0">
            <a:spAutoFit/>
          </a:bodyPr>
          <a:lstStyle/>
          <a:p>
            <a:r>
              <a:rPr lang="en-US" sz="1200" dirty="0"/>
              <a:t>Do you have a plan in place for returning missed calls?</a:t>
            </a:r>
          </a:p>
        </p:txBody>
      </p:sp>
      <p:sp>
        <p:nvSpPr>
          <p:cNvPr id="17" name="Speech Bubble: Rectangle with Corners Rounded 16">
            <a:extLst>
              <a:ext uri="{FF2B5EF4-FFF2-40B4-BE49-F238E27FC236}">
                <a16:creationId xmlns:a16="http://schemas.microsoft.com/office/drawing/2014/main" id="{A323FBAE-A766-A351-6215-A1AD8D938A86}"/>
              </a:ext>
            </a:extLst>
          </p:cNvPr>
          <p:cNvSpPr/>
          <p:nvPr/>
        </p:nvSpPr>
        <p:spPr>
          <a:xfrm>
            <a:off x="8209525" y="2126865"/>
            <a:ext cx="3179276" cy="1548143"/>
          </a:xfrm>
          <a:prstGeom prst="wedgeRoundRectCallout">
            <a:avLst>
              <a:gd name="adj1" fmla="val -97577"/>
              <a:gd name="adj2" fmla="val 3735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Do you track your lost potential revenue associated with missed calls?</a:t>
            </a:r>
          </a:p>
        </p:txBody>
      </p:sp>
      <p:pic>
        <p:nvPicPr>
          <p:cNvPr id="2" name="Picture 1" descr="A close-up of a notebook&#10;&#10;Description automatically generated with low confidence">
            <a:extLst>
              <a:ext uri="{FF2B5EF4-FFF2-40B4-BE49-F238E27FC236}">
                <a16:creationId xmlns:a16="http://schemas.microsoft.com/office/drawing/2014/main" id="{3C571968-680D-BE13-CFF3-9DE08A875DA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86800" y="4630443"/>
            <a:ext cx="1558371" cy="1659497"/>
          </a:xfrm>
          <a:prstGeom prst="rect">
            <a:avLst/>
          </a:prstGeom>
        </p:spPr>
      </p:pic>
      <p:sp>
        <p:nvSpPr>
          <p:cNvPr id="3" name="TextBox 2">
            <a:extLst>
              <a:ext uri="{FF2B5EF4-FFF2-40B4-BE49-F238E27FC236}">
                <a16:creationId xmlns:a16="http://schemas.microsoft.com/office/drawing/2014/main" id="{D6F2C082-663C-6045-3714-44B85DBDD2FA}"/>
              </a:ext>
            </a:extLst>
          </p:cNvPr>
          <p:cNvSpPr txBox="1"/>
          <p:nvPr/>
        </p:nvSpPr>
        <p:spPr>
          <a:xfrm rot="20939042">
            <a:off x="9005132" y="4904977"/>
            <a:ext cx="761539" cy="400110"/>
          </a:xfrm>
          <a:prstGeom prst="rect">
            <a:avLst/>
          </a:prstGeom>
          <a:noFill/>
        </p:spPr>
        <p:txBody>
          <a:bodyPr wrap="square" rtlCol="0">
            <a:spAutoFit/>
          </a:bodyPr>
          <a:lstStyle/>
          <a:p>
            <a:r>
              <a:rPr lang="en-US" sz="1000" b="1" dirty="0"/>
              <a:t>Page 32 In Workbook</a:t>
            </a:r>
          </a:p>
        </p:txBody>
      </p:sp>
    </p:spTree>
    <p:extLst>
      <p:ext uri="{BB962C8B-B14F-4D97-AF65-F5344CB8AC3E}">
        <p14:creationId xmlns:p14="http://schemas.microsoft.com/office/powerpoint/2010/main" val="153084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488266" y="183913"/>
            <a:ext cx="9562107" cy="1434415"/>
          </a:xfrm>
        </p:spPr>
        <p:txBody>
          <a:bodyPr vert="horz" lIns="91440" tIns="45720" rIns="91440" bIns="45720" rtlCol="0" anchor="b">
            <a:normAutofit/>
          </a:bodyPr>
          <a:lstStyle/>
          <a:p>
            <a:r>
              <a:rPr lang="en-US" sz="4600" b="1" dirty="0"/>
              <a:t>KPI’s-Abandon%-Lost Potential Revenue</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B165FE-75DA-3D12-D5ED-6A50EDD66D5C}"/>
              </a:ext>
            </a:extLst>
          </p:cNvPr>
          <p:cNvPicPr>
            <a:picLocks noChangeAspect="1"/>
          </p:cNvPicPr>
          <p:nvPr/>
        </p:nvPicPr>
        <p:blipFill>
          <a:blip r:embed="rId2"/>
          <a:stretch>
            <a:fillRect/>
          </a:stretch>
        </p:blipFill>
        <p:spPr>
          <a:xfrm>
            <a:off x="10538639" y="263207"/>
            <a:ext cx="1187180" cy="1847202"/>
          </a:xfrm>
          <a:prstGeom prst="rect">
            <a:avLst/>
          </a:prstGeom>
        </p:spPr>
      </p:pic>
      <p:sp>
        <p:nvSpPr>
          <p:cNvPr id="4" name="TextBox 3">
            <a:extLst>
              <a:ext uri="{FF2B5EF4-FFF2-40B4-BE49-F238E27FC236}">
                <a16:creationId xmlns:a16="http://schemas.microsoft.com/office/drawing/2014/main" id="{672D5046-B3AA-BA00-12AE-433896BB4D96}"/>
              </a:ext>
            </a:extLst>
          </p:cNvPr>
          <p:cNvSpPr txBox="1"/>
          <p:nvPr/>
        </p:nvSpPr>
        <p:spPr>
          <a:xfrm>
            <a:off x="493342" y="1624336"/>
            <a:ext cx="1124476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Lost Potential Revenue Numbers</a:t>
            </a:r>
          </a:p>
        </p:txBody>
      </p:sp>
      <p:pic>
        <p:nvPicPr>
          <p:cNvPr id="5" name="Picture 4">
            <a:extLst>
              <a:ext uri="{FF2B5EF4-FFF2-40B4-BE49-F238E27FC236}">
                <a16:creationId xmlns:a16="http://schemas.microsoft.com/office/drawing/2014/main" id="{90542A98-B644-4360-B29F-300E20172BDD}"/>
              </a:ext>
            </a:extLst>
          </p:cNvPr>
          <p:cNvPicPr>
            <a:picLocks noChangeAspect="1"/>
          </p:cNvPicPr>
          <p:nvPr/>
        </p:nvPicPr>
        <p:blipFill>
          <a:blip r:embed="rId3"/>
          <a:stretch>
            <a:fillRect/>
          </a:stretch>
        </p:blipFill>
        <p:spPr>
          <a:xfrm>
            <a:off x="555287" y="2129744"/>
            <a:ext cx="11170532" cy="2000250"/>
          </a:xfrm>
          <a:prstGeom prst="rect">
            <a:avLst/>
          </a:prstGeom>
        </p:spPr>
      </p:pic>
      <p:pic>
        <p:nvPicPr>
          <p:cNvPr id="7" name="Picture 6">
            <a:extLst>
              <a:ext uri="{FF2B5EF4-FFF2-40B4-BE49-F238E27FC236}">
                <a16:creationId xmlns:a16="http://schemas.microsoft.com/office/drawing/2014/main" id="{474FB2C1-55F8-48C7-B050-319B64C8E20D}"/>
              </a:ext>
            </a:extLst>
          </p:cNvPr>
          <p:cNvPicPr>
            <a:picLocks noChangeAspect="1"/>
          </p:cNvPicPr>
          <p:nvPr/>
        </p:nvPicPr>
        <p:blipFill>
          <a:blip r:embed="rId4"/>
          <a:stretch>
            <a:fillRect/>
          </a:stretch>
        </p:blipFill>
        <p:spPr>
          <a:xfrm>
            <a:off x="555287" y="4221615"/>
            <a:ext cx="11170532" cy="1995805"/>
          </a:xfrm>
          <a:prstGeom prst="rect">
            <a:avLst/>
          </a:prstGeom>
        </p:spPr>
      </p:pic>
      <p:sp>
        <p:nvSpPr>
          <p:cNvPr id="9" name="TextBox 13">
            <a:extLst>
              <a:ext uri="{FF2B5EF4-FFF2-40B4-BE49-F238E27FC236}">
                <a16:creationId xmlns:a16="http://schemas.microsoft.com/office/drawing/2014/main" id="{6BAC50B4-94B8-BDEB-232A-1DDD7EE21797}"/>
              </a:ext>
            </a:extLst>
          </p:cNvPr>
          <p:cNvSpPr txBox="1"/>
          <p:nvPr/>
        </p:nvSpPr>
        <p:spPr>
          <a:xfrm>
            <a:off x="2788807" y="6384191"/>
            <a:ext cx="8751570" cy="446405"/>
          </a:xfrm>
          <a:prstGeom prst="rect">
            <a:avLst/>
          </a:prstGeom>
          <a:noFill/>
        </p:spPr>
        <p:txBody>
          <a:bodyPr wrap="square" rtlCol="0">
            <a:spAutoFit/>
          </a:bodyPr>
          <a:lstStyle/>
          <a:p>
            <a:pPr marL="0" marR="0">
              <a:spcBef>
                <a:spcPts val="0"/>
              </a:spcBef>
              <a:spcAft>
                <a:spcPts val="1200"/>
              </a:spcAft>
            </a:pPr>
            <a:r>
              <a:rPr lang="en-US" sz="1400" b="1" kern="1200" dirty="0">
                <a:solidFill>
                  <a:srgbClr val="FF0000"/>
                </a:solidFill>
                <a:effectLst/>
                <a:latin typeface="Baskerville Old Face" panose="02020602080505020303" pitchFamily="18" charset="0"/>
                <a:ea typeface="Baskerville Old Face" panose="02020602080505020303" pitchFamily="18" charset="0"/>
                <a:cs typeface="Times New Roman" panose="02020603050405020304" pitchFamily="18" charset="0"/>
              </a:rPr>
              <a:t>Data based on 40% Customer Service Calls, 12% cancel rate, 85% tech CR and Ave. Ticket @ $650</a:t>
            </a:r>
            <a:endParaRPr lang="en-US" sz="1200" dirty="0">
              <a:effectLst/>
              <a:latin typeface="Baskerville Old Face" panose="02020602080505020303" pitchFamily="18" charset="0"/>
              <a:ea typeface="Baskerville Old Face" panose="02020602080505020303" pitchFamily="18" charset="0"/>
              <a:cs typeface="Times New Roman" panose="02020603050405020304" pitchFamily="18" charset="0"/>
            </a:endParaRPr>
          </a:p>
        </p:txBody>
      </p:sp>
    </p:spTree>
    <p:extLst>
      <p:ext uri="{BB962C8B-B14F-4D97-AF65-F5344CB8AC3E}">
        <p14:creationId xmlns:p14="http://schemas.microsoft.com/office/powerpoint/2010/main" val="90326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488266" y="183913"/>
            <a:ext cx="9562107" cy="1434415"/>
          </a:xfrm>
        </p:spPr>
        <p:txBody>
          <a:bodyPr vert="horz" lIns="91440" tIns="45720" rIns="91440" bIns="45720" rtlCol="0" anchor="b">
            <a:normAutofit/>
          </a:bodyPr>
          <a:lstStyle/>
          <a:p>
            <a:r>
              <a:rPr lang="en-US" sz="4600" b="1" dirty="0"/>
              <a:t>KPI’s-Abandon%-Leveraging Technology</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B165FE-75DA-3D12-D5ED-6A50EDD66D5C}"/>
              </a:ext>
            </a:extLst>
          </p:cNvPr>
          <p:cNvPicPr>
            <a:picLocks noChangeAspect="1"/>
          </p:cNvPicPr>
          <p:nvPr/>
        </p:nvPicPr>
        <p:blipFill>
          <a:blip r:embed="rId2"/>
          <a:stretch>
            <a:fillRect/>
          </a:stretch>
        </p:blipFill>
        <p:spPr>
          <a:xfrm>
            <a:off x="10538639" y="263207"/>
            <a:ext cx="1187180" cy="184720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00148E2-2C0F-7D8D-9AA2-003B59222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526" y="1809737"/>
            <a:ext cx="6351270" cy="3143278"/>
          </a:xfrm>
          <a:prstGeom prst="rect">
            <a:avLst/>
          </a:prstGeom>
        </p:spPr>
      </p:pic>
      <p:pic>
        <p:nvPicPr>
          <p:cNvPr id="13" name="Picture 12" descr="A picture containing application&#10;&#10;Description automatically generated">
            <a:extLst>
              <a:ext uri="{FF2B5EF4-FFF2-40B4-BE49-F238E27FC236}">
                <a16:creationId xmlns:a16="http://schemas.microsoft.com/office/drawing/2014/main" id="{F1F62BF9-D232-CD7B-4E4D-9043590580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156" y="4938710"/>
            <a:ext cx="6644640" cy="1615440"/>
          </a:xfrm>
          <a:prstGeom prst="rect">
            <a:avLst/>
          </a:prstGeom>
        </p:spPr>
      </p:pic>
      <p:pic>
        <p:nvPicPr>
          <p:cNvPr id="14" name="Picture 13" descr="A close-up of a notebook&#10;&#10;Description automatically generated with low confidence">
            <a:extLst>
              <a:ext uri="{FF2B5EF4-FFF2-40B4-BE49-F238E27FC236}">
                <a16:creationId xmlns:a16="http://schemas.microsoft.com/office/drawing/2014/main" id="{1D97D54B-48D0-5327-6ECC-BF4AC6BF769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8266" y="2206916"/>
            <a:ext cx="1558371" cy="1659497"/>
          </a:xfrm>
          <a:prstGeom prst="rect">
            <a:avLst/>
          </a:prstGeom>
        </p:spPr>
      </p:pic>
      <p:sp>
        <p:nvSpPr>
          <p:cNvPr id="15" name="TextBox 14">
            <a:extLst>
              <a:ext uri="{FF2B5EF4-FFF2-40B4-BE49-F238E27FC236}">
                <a16:creationId xmlns:a16="http://schemas.microsoft.com/office/drawing/2014/main" id="{F31CB838-F94D-A614-5502-8DDC73873C5D}"/>
              </a:ext>
            </a:extLst>
          </p:cNvPr>
          <p:cNvSpPr txBox="1"/>
          <p:nvPr/>
        </p:nvSpPr>
        <p:spPr>
          <a:xfrm rot="20939042">
            <a:off x="806598" y="2481450"/>
            <a:ext cx="761539" cy="400110"/>
          </a:xfrm>
          <a:prstGeom prst="rect">
            <a:avLst/>
          </a:prstGeom>
          <a:noFill/>
        </p:spPr>
        <p:txBody>
          <a:bodyPr wrap="square" rtlCol="0">
            <a:spAutoFit/>
          </a:bodyPr>
          <a:lstStyle/>
          <a:p>
            <a:r>
              <a:rPr lang="en-US" sz="1000" b="1" dirty="0"/>
              <a:t>Page 33 In Workbook</a:t>
            </a:r>
          </a:p>
        </p:txBody>
      </p:sp>
    </p:spTree>
    <p:extLst>
      <p:ext uri="{BB962C8B-B14F-4D97-AF65-F5344CB8AC3E}">
        <p14:creationId xmlns:p14="http://schemas.microsoft.com/office/powerpoint/2010/main" val="6274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488266" y="183913"/>
            <a:ext cx="9562107" cy="1434415"/>
          </a:xfrm>
        </p:spPr>
        <p:txBody>
          <a:bodyPr vert="horz" lIns="91440" tIns="45720" rIns="91440" bIns="45720" rtlCol="0" anchor="b">
            <a:normAutofit/>
          </a:bodyPr>
          <a:lstStyle/>
          <a:p>
            <a:r>
              <a:rPr lang="en-US" sz="4600" b="1" dirty="0"/>
              <a:t>KPI’s-Talk Time, It’s Important</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B165FE-75DA-3D12-D5ED-6A50EDD66D5C}"/>
              </a:ext>
            </a:extLst>
          </p:cNvPr>
          <p:cNvPicPr>
            <a:picLocks noChangeAspect="1"/>
          </p:cNvPicPr>
          <p:nvPr/>
        </p:nvPicPr>
        <p:blipFill>
          <a:blip r:embed="rId2"/>
          <a:stretch>
            <a:fillRect/>
          </a:stretch>
        </p:blipFill>
        <p:spPr>
          <a:xfrm>
            <a:off x="10538639" y="263207"/>
            <a:ext cx="1187180" cy="1847202"/>
          </a:xfrm>
          <a:prstGeom prst="rect">
            <a:avLst/>
          </a:prstGeom>
        </p:spPr>
      </p:pic>
      <p:pic>
        <p:nvPicPr>
          <p:cNvPr id="13" name="Picture 12">
            <a:extLst>
              <a:ext uri="{FF2B5EF4-FFF2-40B4-BE49-F238E27FC236}">
                <a16:creationId xmlns:a16="http://schemas.microsoft.com/office/drawing/2014/main" id="{47C82AFF-6959-E9F3-693B-524E1789A852}"/>
              </a:ext>
            </a:extLst>
          </p:cNvPr>
          <p:cNvPicPr>
            <a:picLocks noChangeAspect="1"/>
          </p:cNvPicPr>
          <p:nvPr/>
        </p:nvPicPr>
        <p:blipFill>
          <a:blip r:embed="rId3"/>
          <a:stretch>
            <a:fillRect/>
          </a:stretch>
        </p:blipFill>
        <p:spPr>
          <a:xfrm>
            <a:off x="4425130" y="2236966"/>
            <a:ext cx="2680627" cy="28082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Speech Bubble: Oval 13">
            <a:extLst>
              <a:ext uri="{FF2B5EF4-FFF2-40B4-BE49-F238E27FC236}">
                <a16:creationId xmlns:a16="http://schemas.microsoft.com/office/drawing/2014/main" id="{270376BA-C730-870E-25F0-637F672E39D5}"/>
              </a:ext>
            </a:extLst>
          </p:cNvPr>
          <p:cNvSpPr/>
          <p:nvPr/>
        </p:nvSpPr>
        <p:spPr>
          <a:xfrm>
            <a:off x="1551833" y="4171582"/>
            <a:ext cx="2680627" cy="1747320"/>
          </a:xfrm>
          <a:prstGeom prst="wedgeEllipseCallout">
            <a:avLst>
              <a:gd name="adj1" fmla="val 83033"/>
              <a:gd name="adj2" fmla="val -569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peech Bubble: Rectangle with Corners Rounded 14">
            <a:extLst>
              <a:ext uri="{FF2B5EF4-FFF2-40B4-BE49-F238E27FC236}">
                <a16:creationId xmlns:a16="http://schemas.microsoft.com/office/drawing/2014/main" id="{CDA410DC-D92A-638F-4F91-1B43AAE725D2}"/>
              </a:ext>
            </a:extLst>
          </p:cNvPr>
          <p:cNvSpPr/>
          <p:nvPr/>
        </p:nvSpPr>
        <p:spPr>
          <a:xfrm>
            <a:off x="759278" y="2356971"/>
            <a:ext cx="2335794" cy="1548143"/>
          </a:xfrm>
          <a:prstGeom prst="wedgeRoundRectCallout">
            <a:avLst>
              <a:gd name="adj1" fmla="val 136919"/>
              <a:gd name="adj2" fmla="val 5021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Are you monitoring your talk time to become more efficient?</a:t>
            </a:r>
          </a:p>
        </p:txBody>
      </p:sp>
      <p:sp>
        <p:nvSpPr>
          <p:cNvPr id="16" name="TextBox 15">
            <a:extLst>
              <a:ext uri="{FF2B5EF4-FFF2-40B4-BE49-F238E27FC236}">
                <a16:creationId xmlns:a16="http://schemas.microsoft.com/office/drawing/2014/main" id="{1A2D41FB-DEBE-F473-D480-4BB94AE9C51E}"/>
              </a:ext>
            </a:extLst>
          </p:cNvPr>
          <p:cNvSpPr txBox="1"/>
          <p:nvPr/>
        </p:nvSpPr>
        <p:spPr>
          <a:xfrm rot="21117628">
            <a:off x="2090138" y="4703897"/>
            <a:ext cx="1774100" cy="646331"/>
          </a:xfrm>
          <a:prstGeom prst="rect">
            <a:avLst/>
          </a:prstGeom>
          <a:noFill/>
        </p:spPr>
        <p:txBody>
          <a:bodyPr wrap="square" rtlCol="0">
            <a:spAutoFit/>
          </a:bodyPr>
          <a:lstStyle/>
          <a:p>
            <a:r>
              <a:rPr lang="en-US" sz="1200" dirty="0"/>
              <a:t>Do you know the call types that make the calls longer?</a:t>
            </a:r>
          </a:p>
        </p:txBody>
      </p:sp>
      <p:sp>
        <p:nvSpPr>
          <p:cNvPr id="17" name="Speech Bubble: Rectangle with Corners Rounded 16">
            <a:extLst>
              <a:ext uri="{FF2B5EF4-FFF2-40B4-BE49-F238E27FC236}">
                <a16:creationId xmlns:a16="http://schemas.microsoft.com/office/drawing/2014/main" id="{A323FBAE-A766-A351-6215-A1AD8D938A86}"/>
              </a:ext>
            </a:extLst>
          </p:cNvPr>
          <p:cNvSpPr/>
          <p:nvPr/>
        </p:nvSpPr>
        <p:spPr>
          <a:xfrm>
            <a:off x="8209525" y="2126865"/>
            <a:ext cx="3179276" cy="1548143"/>
          </a:xfrm>
          <a:prstGeom prst="wedgeRoundRectCallout">
            <a:avLst>
              <a:gd name="adj1" fmla="val -97577"/>
              <a:gd name="adj2" fmla="val 3735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Do you know the call types that make the calls shorter?</a:t>
            </a:r>
          </a:p>
        </p:txBody>
      </p:sp>
      <p:pic>
        <p:nvPicPr>
          <p:cNvPr id="2" name="Picture 1" descr="A close-up of a notebook&#10;&#10;Description automatically generated with low confidence">
            <a:extLst>
              <a:ext uri="{FF2B5EF4-FFF2-40B4-BE49-F238E27FC236}">
                <a16:creationId xmlns:a16="http://schemas.microsoft.com/office/drawing/2014/main" id="{3C571968-680D-BE13-CFF3-9DE08A875DA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86800" y="4630443"/>
            <a:ext cx="1558371" cy="1659497"/>
          </a:xfrm>
          <a:prstGeom prst="rect">
            <a:avLst/>
          </a:prstGeom>
        </p:spPr>
      </p:pic>
      <p:sp>
        <p:nvSpPr>
          <p:cNvPr id="3" name="TextBox 2">
            <a:extLst>
              <a:ext uri="{FF2B5EF4-FFF2-40B4-BE49-F238E27FC236}">
                <a16:creationId xmlns:a16="http://schemas.microsoft.com/office/drawing/2014/main" id="{D6F2C082-663C-6045-3714-44B85DBDD2FA}"/>
              </a:ext>
            </a:extLst>
          </p:cNvPr>
          <p:cNvSpPr txBox="1"/>
          <p:nvPr/>
        </p:nvSpPr>
        <p:spPr>
          <a:xfrm rot="20939042">
            <a:off x="9005132" y="4904977"/>
            <a:ext cx="761539" cy="400110"/>
          </a:xfrm>
          <a:prstGeom prst="rect">
            <a:avLst/>
          </a:prstGeom>
          <a:noFill/>
        </p:spPr>
        <p:txBody>
          <a:bodyPr wrap="square" rtlCol="0">
            <a:spAutoFit/>
          </a:bodyPr>
          <a:lstStyle/>
          <a:p>
            <a:r>
              <a:rPr lang="en-US" sz="1000" b="1" dirty="0"/>
              <a:t>Page 34 In Workbook</a:t>
            </a:r>
          </a:p>
        </p:txBody>
      </p:sp>
    </p:spTree>
    <p:extLst>
      <p:ext uri="{BB962C8B-B14F-4D97-AF65-F5344CB8AC3E}">
        <p14:creationId xmlns:p14="http://schemas.microsoft.com/office/powerpoint/2010/main" val="306449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488266" y="183913"/>
            <a:ext cx="9562107" cy="1434415"/>
          </a:xfrm>
        </p:spPr>
        <p:txBody>
          <a:bodyPr vert="horz" lIns="91440" tIns="45720" rIns="91440" bIns="45720" rtlCol="0" anchor="b">
            <a:normAutofit/>
          </a:bodyPr>
          <a:lstStyle/>
          <a:p>
            <a:r>
              <a:rPr lang="en-US" sz="4600" b="1" dirty="0"/>
              <a:t>KPI’s-Talk Time, It’s Important</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B165FE-75DA-3D12-D5ED-6A50EDD66D5C}"/>
              </a:ext>
            </a:extLst>
          </p:cNvPr>
          <p:cNvPicPr>
            <a:picLocks noChangeAspect="1"/>
          </p:cNvPicPr>
          <p:nvPr/>
        </p:nvPicPr>
        <p:blipFill>
          <a:blip r:embed="rId2"/>
          <a:stretch>
            <a:fillRect/>
          </a:stretch>
        </p:blipFill>
        <p:spPr>
          <a:xfrm>
            <a:off x="10538639" y="263207"/>
            <a:ext cx="1187180" cy="1847202"/>
          </a:xfrm>
          <a:prstGeom prst="rect">
            <a:avLst/>
          </a:prstGeom>
        </p:spPr>
      </p:pic>
      <p:pic>
        <p:nvPicPr>
          <p:cNvPr id="13" name="Picture 12" descr="A picture containing application&#10;&#10;Description automatically generated">
            <a:extLst>
              <a:ext uri="{FF2B5EF4-FFF2-40B4-BE49-F238E27FC236}">
                <a16:creationId xmlns:a16="http://schemas.microsoft.com/office/drawing/2014/main" id="{F1F62BF9-D232-CD7B-4E4D-904359058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156" y="4938710"/>
            <a:ext cx="6644640" cy="1615440"/>
          </a:xfrm>
          <a:prstGeom prst="rect">
            <a:avLst/>
          </a:prstGeom>
        </p:spPr>
      </p:pic>
      <p:pic>
        <p:nvPicPr>
          <p:cNvPr id="14" name="Picture 13" descr="A close-up of a notebook&#10;&#10;Description automatically generated with low confidence">
            <a:extLst>
              <a:ext uri="{FF2B5EF4-FFF2-40B4-BE49-F238E27FC236}">
                <a16:creationId xmlns:a16="http://schemas.microsoft.com/office/drawing/2014/main" id="{1D97D54B-48D0-5327-6ECC-BF4AC6BF769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8266" y="2206916"/>
            <a:ext cx="1558371" cy="1659497"/>
          </a:xfrm>
          <a:prstGeom prst="rect">
            <a:avLst/>
          </a:prstGeom>
        </p:spPr>
      </p:pic>
      <p:sp>
        <p:nvSpPr>
          <p:cNvPr id="15" name="TextBox 14">
            <a:extLst>
              <a:ext uri="{FF2B5EF4-FFF2-40B4-BE49-F238E27FC236}">
                <a16:creationId xmlns:a16="http://schemas.microsoft.com/office/drawing/2014/main" id="{F31CB838-F94D-A614-5502-8DDC73873C5D}"/>
              </a:ext>
            </a:extLst>
          </p:cNvPr>
          <p:cNvSpPr txBox="1"/>
          <p:nvPr/>
        </p:nvSpPr>
        <p:spPr>
          <a:xfrm rot="20939042">
            <a:off x="806598" y="2481450"/>
            <a:ext cx="761539" cy="400110"/>
          </a:xfrm>
          <a:prstGeom prst="rect">
            <a:avLst/>
          </a:prstGeom>
          <a:noFill/>
        </p:spPr>
        <p:txBody>
          <a:bodyPr wrap="square" rtlCol="0">
            <a:spAutoFit/>
          </a:bodyPr>
          <a:lstStyle/>
          <a:p>
            <a:r>
              <a:rPr lang="en-US" sz="1000" b="1" dirty="0"/>
              <a:t>Page 34 In Workbook</a:t>
            </a:r>
          </a:p>
        </p:txBody>
      </p:sp>
      <p:pic>
        <p:nvPicPr>
          <p:cNvPr id="3" name="Picture 2" descr="Graphical user interface, application&#10;&#10;Description automatically generated">
            <a:extLst>
              <a:ext uri="{FF2B5EF4-FFF2-40B4-BE49-F238E27FC236}">
                <a16:creationId xmlns:a16="http://schemas.microsoft.com/office/drawing/2014/main" id="{4BDC8285-B214-0979-28D2-D6AEEA220E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7614" y="1802241"/>
            <a:ext cx="9056953" cy="2937916"/>
          </a:xfrm>
          <a:prstGeom prst="rect">
            <a:avLst/>
          </a:prstGeom>
        </p:spPr>
      </p:pic>
    </p:spTree>
    <p:extLst>
      <p:ext uri="{BB962C8B-B14F-4D97-AF65-F5344CB8AC3E}">
        <p14:creationId xmlns:p14="http://schemas.microsoft.com/office/powerpoint/2010/main" val="87133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b="1"/>
              <a:t>How You Can Find The Perfect A+ Team Member</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38EA34C-8FB4-DBE9-7EC2-FB755BCB34D3}"/>
              </a:ext>
            </a:extLst>
          </p:cNvPr>
          <p:cNvSpPr txBox="1"/>
          <p:nvPr/>
        </p:nvSpPr>
        <p:spPr>
          <a:xfrm>
            <a:off x="572493" y="1694467"/>
            <a:ext cx="1133114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Questions To Ask Yourself-Candidates Point Of View</a:t>
            </a:r>
          </a:p>
        </p:txBody>
      </p:sp>
      <p:sp>
        <p:nvSpPr>
          <p:cNvPr id="3" name="TextBox 2">
            <a:extLst>
              <a:ext uri="{FF2B5EF4-FFF2-40B4-BE49-F238E27FC236}">
                <a16:creationId xmlns:a16="http://schemas.microsoft.com/office/drawing/2014/main" id="{A752F63B-A3ED-16D6-DCEF-5551ACE1BF93}"/>
              </a:ext>
            </a:extLst>
          </p:cNvPr>
          <p:cNvSpPr txBox="1"/>
          <p:nvPr/>
        </p:nvSpPr>
        <p:spPr>
          <a:xfrm>
            <a:off x="132695" y="5009208"/>
            <a:ext cx="6344305" cy="336934"/>
          </a:xfrm>
          <a:prstGeom prst="rect">
            <a:avLst/>
          </a:prstGeom>
        </p:spPr>
        <p:txBody>
          <a:bodyPr vert="horz" lIns="91440" tIns="45720" rIns="91440" bIns="45720" rtlCol="0" anchor="t">
            <a:noAutofit/>
          </a:bodyPr>
          <a:lstStyle/>
          <a:p>
            <a:pPr>
              <a:lnSpc>
                <a:spcPct val="90000"/>
              </a:lnSpc>
              <a:spcAft>
                <a:spcPts val="600"/>
              </a:spcAft>
            </a:pPr>
            <a:r>
              <a:rPr lang="en-US" sz="1400" dirty="0"/>
              <a:t>When you’ve applied for positions in the past, what have you looked for out of the company?</a:t>
            </a:r>
          </a:p>
        </p:txBody>
      </p:sp>
      <p:pic>
        <p:nvPicPr>
          <p:cNvPr id="4" name="Picture 3" descr="A picture containing text, clipart&#10;&#10;Description automatically generated">
            <a:extLst>
              <a:ext uri="{FF2B5EF4-FFF2-40B4-BE49-F238E27FC236}">
                <a16:creationId xmlns:a16="http://schemas.microsoft.com/office/drawing/2014/main" id="{861F91A9-63E7-2A29-4DEC-398EA6EAB4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80" b="17489"/>
          <a:stretch/>
        </p:blipFill>
        <p:spPr>
          <a:xfrm>
            <a:off x="7944731" y="3895975"/>
            <a:ext cx="1206390" cy="1253974"/>
          </a:xfrm>
          <a:prstGeom prst="rect">
            <a:avLst/>
          </a:prstGeom>
        </p:spPr>
      </p:pic>
      <p:sp>
        <p:nvSpPr>
          <p:cNvPr id="10" name="Speech Bubble: Oval 9">
            <a:extLst>
              <a:ext uri="{FF2B5EF4-FFF2-40B4-BE49-F238E27FC236}">
                <a16:creationId xmlns:a16="http://schemas.microsoft.com/office/drawing/2014/main" id="{501ED10F-AB6E-FC23-C7C7-955A4655A393}"/>
              </a:ext>
            </a:extLst>
          </p:cNvPr>
          <p:cNvSpPr/>
          <p:nvPr/>
        </p:nvSpPr>
        <p:spPr>
          <a:xfrm rot="361816">
            <a:off x="3523775" y="3696630"/>
            <a:ext cx="4018769" cy="1511002"/>
          </a:xfrm>
          <a:prstGeom prst="wedgeEllipseCallout">
            <a:avLst>
              <a:gd name="adj1" fmla="val 60682"/>
              <a:gd name="adj2" fmla="val -203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Looking For A Job Is So Nerve-racking.  I Just Want To Find A Company That Values What I Can Bring To The Table.</a:t>
            </a:r>
          </a:p>
          <a:p>
            <a:pPr algn="ctr"/>
            <a:r>
              <a:rPr lang="en-US" sz="1200" b="1" dirty="0"/>
              <a:t>I Just Need An Opportunity To Interview With Them!</a:t>
            </a:r>
          </a:p>
        </p:txBody>
      </p:sp>
      <p:sp>
        <p:nvSpPr>
          <p:cNvPr id="13" name="TextBox 12">
            <a:extLst>
              <a:ext uri="{FF2B5EF4-FFF2-40B4-BE49-F238E27FC236}">
                <a16:creationId xmlns:a16="http://schemas.microsoft.com/office/drawing/2014/main" id="{FF658923-92DC-6ACF-5197-EBAF4D6EF4E1}"/>
              </a:ext>
            </a:extLst>
          </p:cNvPr>
          <p:cNvSpPr txBox="1"/>
          <p:nvPr/>
        </p:nvSpPr>
        <p:spPr>
          <a:xfrm>
            <a:off x="121840" y="5687294"/>
            <a:ext cx="3366987" cy="336934"/>
          </a:xfrm>
          <a:prstGeom prst="rect">
            <a:avLst/>
          </a:prstGeom>
        </p:spPr>
        <p:txBody>
          <a:bodyPr vert="horz" lIns="91440" tIns="45720" rIns="91440" bIns="45720" rtlCol="0" anchor="t">
            <a:normAutofit/>
          </a:bodyPr>
          <a:lstStyle/>
          <a:p>
            <a:pPr>
              <a:lnSpc>
                <a:spcPct val="90000"/>
              </a:lnSpc>
              <a:spcAft>
                <a:spcPts val="600"/>
              </a:spcAft>
            </a:pPr>
            <a:r>
              <a:rPr lang="en-US" sz="1400" dirty="0"/>
              <a:t>What made you accept ‘The Offer Letter’?</a:t>
            </a:r>
          </a:p>
        </p:txBody>
      </p:sp>
      <p:sp>
        <p:nvSpPr>
          <p:cNvPr id="14" name="TextBox 13">
            <a:extLst>
              <a:ext uri="{FF2B5EF4-FFF2-40B4-BE49-F238E27FC236}">
                <a16:creationId xmlns:a16="http://schemas.microsoft.com/office/drawing/2014/main" id="{EF081C93-FD83-DD51-ACC4-D26C4D3D506F}"/>
              </a:ext>
            </a:extLst>
          </p:cNvPr>
          <p:cNvSpPr txBox="1"/>
          <p:nvPr/>
        </p:nvSpPr>
        <p:spPr>
          <a:xfrm>
            <a:off x="132003" y="6442520"/>
            <a:ext cx="2915998" cy="336934"/>
          </a:xfrm>
          <a:prstGeom prst="rect">
            <a:avLst/>
          </a:prstGeom>
        </p:spPr>
        <p:txBody>
          <a:bodyPr vert="horz" lIns="91440" tIns="45720" rIns="91440" bIns="45720" rtlCol="0" anchor="t">
            <a:normAutofit/>
          </a:bodyPr>
          <a:lstStyle/>
          <a:p>
            <a:pPr>
              <a:lnSpc>
                <a:spcPct val="90000"/>
              </a:lnSpc>
              <a:spcAft>
                <a:spcPts val="600"/>
              </a:spcAft>
            </a:pPr>
            <a:r>
              <a:rPr lang="en-US" sz="1400" dirty="0"/>
              <a:t>What makes you stay at a company?</a:t>
            </a:r>
          </a:p>
        </p:txBody>
      </p:sp>
      <p:sp>
        <p:nvSpPr>
          <p:cNvPr id="15" name="TextBox 14">
            <a:extLst>
              <a:ext uri="{FF2B5EF4-FFF2-40B4-BE49-F238E27FC236}">
                <a16:creationId xmlns:a16="http://schemas.microsoft.com/office/drawing/2014/main" id="{655E081A-AD4C-EDB2-BA4E-73B049A6C6F3}"/>
              </a:ext>
            </a:extLst>
          </p:cNvPr>
          <p:cNvSpPr txBox="1"/>
          <p:nvPr/>
        </p:nvSpPr>
        <p:spPr>
          <a:xfrm>
            <a:off x="80980" y="4452699"/>
            <a:ext cx="3448705" cy="336934"/>
          </a:xfrm>
          <a:prstGeom prst="rect">
            <a:avLst/>
          </a:prstGeom>
        </p:spPr>
        <p:txBody>
          <a:bodyPr vert="horz" lIns="91440" tIns="45720" rIns="91440" bIns="45720" rtlCol="0" anchor="t">
            <a:noAutofit/>
          </a:bodyPr>
          <a:lstStyle/>
          <a:p>
            <a:pPr algn="ctr">
              <a:lnSpc>
                <a:spcPct val="90000"/>
              </a:lnSpc>
              <a:spcAft>
                <a:spcPts val="600"/>
              </a:spcAft>
            </a:pPr>
            <a:r>
              <a:rPr lang="en-US" sz="1400" dirty="0"/>
              <a:t>What makes you want to leave a company?</a:t>
            </a:r>
          </a:p>
        </p:txBody>
      </p:sp>
      <p:sp>
        <p:nvSpPr>
          <p:cNvPr id="16" name="TextBox 15">
            <a:extLst>
              <a:ext uri="{FF2B5EF4-FFF2-40B4-BE49-F238E27FC236}">
                <a16:creationId xmlns:a16="http://schemas.microsoft.com/office/drawing/2014/main" id="{68760856-177C-FAD5-FE9A-88A27167F30D}"/>
              </a:ext>
            </a:extLst>
          </p:cNvPr>
          <p:cNvSpPr txBox="1"/>
          <p:nvPr/>
        </p:nvSpPr>
        <p:spPr>
          <a:xfrm>
            <a:off x="132003" y="2757635"/>
            <a:ext cx="4439014" cy="231282"/>
          </a:xfrm>
          <a:prstGeom prst="rect">
            <a:avLst/>
          </a:prstGeom>
        </p:spPr>
        <p:txBody>
          <a:bodyPr vert="horz" lIns="91440" tIns="45720" rIns="91440" bIns="45720" rtlCol="0" anchor="t">
            <a:noAutofit/>
          </a:bodyPr>
          <a:lstStyle/>
          <a:p>
            <a:pPr>
              <a:lnSpc>
                <a:spcPct val="90000"/>
              </a:lnSpc>
              <a:spcAft>
                <a:spcPts val="600"/>
              </a:spcAft>
            </a:pPr>
            <a:r>
              <a:rPr lang="en-US" sz="1400" dirty="0"/>
              <a:t>Have you ever experienced starting a new job and feeling so welcomed?  What did the company do to make you feel that way?</a:t>
            </a:r>
          </a:p>
        </p:txBody>
      </p:sp>
      <p:sp>
        <p:nvSpPr>
          <p:cNvPr id="17" name="TextBox 16">
            <a:extLst>
              <a:ext uri="{FF2B5EF4-FFF2-40B4-BE49-F238E27FC236}">
                <a16:creationId xmlns:a16="http://schemas.microsoft.com/office/drawing/2014/main" id="{A6335AEE-BC13-DB13-EFD0-378BB15C6952}"/>
              </a:ext>
            </a:extLst>
          </p:cNvPr>
          <p:cNvSpPr txBox="1"/>
          <p:nvPr/>
        </p:nvSpPr>
        <p:spPr>
          <a:xfrm>
            <a:off x="121840" y="3630945"/>
            <a:ext cx="6089727" cy="502035"/>
          </a:xfrm>
          <a:prstGeom prst="rect">
            <a:avLst/>
          </a:prstGeom>
        </p:spPr>
        <p:txBody>
          <a:bodyPr vert="horz" lIns="91440" tIns="45720" rIns="91440" bIns="45720" rtlCol="0" anchor="t">
            <a:noAutofit/>
          </a:bodyPr>
          <a:lstStyle/>
          <a:p>
            <a:pPr>
              <a:lnSpc>
                <a:spcPct val="90000"/>
              </a:lnSpc>
              <a:spcAft>
                <a:spcPts val="600"/>
              </a:spcAft>
            </a:pPr>
            <a:r>
              <a:rPr lang="en-US" sz="1400" dirty="0"/>
              <a:t>Have you ever read a job description and felt it was the perfect fit and just hoping they would give you an opportunity to interview to show them what you can offer them?</a:t>
            </a:r>
          </a:p>
        </p:txBody>
      </p:sp>
      <p:pic>
        <p:nvPicPr>
          <p:cNvPr id="30" name="Picture 29" descr="A close-up of a notebook&#10;&#10;Description automatically generated with low confidence">
            <a:extLst>
              <a:ext uri="{FF2B5EF4-FFF2-40B4-BE49-F238E27FC236}">
                <a16:creationId xmlns:a16="http://schemas.microsoft.com/office/drawing/2014/main" id="{54BBDFFD-89D5-0985-E3A3-575A19B6D61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556636" y="170428"/>
            <a:ext cx="1347005" cy="1434415"/>
          </a:xfrm>
          <a:prstGeom prst="rect">
            <a:avLst/>
          </a:prstGeom>
        </p:spPr>
      </p:pic>
      <p:sp>
        <p:nvSpPr>
          <p:cNvPr id="31" name="TextBox 30">
            <a:extLst>
              <a:ext uri="{FF2B5EF4-FFF2-40B4-BE49-F238E27FC236}">
                <a16:creationId xmlns:a16="http://schemas.microsoft.com/office/drawing/2014/main" id="{942C77BD-6D45-8663-F623-2F938AA3AB3D}"/>
              </a:ext>
            </a:extLst>
          </p:cNvPr>
          <p:cNvSpPr txBox="1"/>
          <p:nvPr/>
        </p:nvSpPr>
        <p:spPr>
          <a:xfrm rot="20939042">
            <a:off x="10781474" y="357899"/>
            <a:ext cx="762521" cy="400110"/>
          </a:xfrm>
          <a:prstGeom prst="rect">
            <a:avLst/>
          </a:prstGeom>
          <a:noFill/>
        </p:spPr>
        <p:txBody>
          <a:bodyPr wrap="square" rtlCol="0">
            <a:spAutoFit/>
          </a:bodyPr>
          <a:lstStyle/>
          <a:p>
            <a:r>
              <a:rPr lang="en-US" sz="1000" b="1" dirty="0"/>
              <a:t>Page 3 In Workbook</a:t>
            </a:r>
          </a:p>
        </p:txBody>
      </p:sp>
      <p:sp>
        <p:nvSpPr>
          <p:cNvPr id="32" name="Arrow: Right 31">
            <a:extLst>
              <a:ext uri="{FF2B5EF4-FFF2-40B4-BE49-F238E27FC236}">
                <a16:creationId xmlns:a16="http://schemas.microsoft.com/office/drawing/2014/main" id="{5CF27817-BA14-7892-2A08-F7735E8F7F40}"/>
              </a:ext>
            </a:extLst>
          </p:cNvPr>
          <p:cNvSpPr/>
          <p:nvPr/>
        </p:nvSpPr>
        <p:spPr>
          <a:xfrm>
            <a:off x="6392560" y="5043425"/>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D53B3B4-D856-766F-8550-D26B84F9B547}"/>
              </a:ext>
            </a:extLst>
          </p:cNvPr>
          <p:cNvSpPr txBox="1"/>
          <p:nvPr/>
        </p:nvSpPr>
        <p:spPr>
          <a:xfrm>
            <a:off x="7396527" y="5016689"/>
            <a:ext cx="4961063"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What made you apply?  What made you happy?  100% Emotional!</a:t>
            </a:r>
          </a:p>
        </p:txBody>
      </p:sp>
      <p:sp>
        <p:nvSpPr>
          <p:cNvPr id="34" name="Arrow: Right 33">
            <a:extLst>
              <a:ext uri="{FF2B5EF4-FFF2-40B4-BE49-F238E27FC236}">
                <a16:creationId xmlns:a16="http://schemas.microsoft.com/office/drawing/2014/main" id="{A620114A-FAAB-FF42-525C-147139B936EF}"/>
              </a:ext>
            </a:extLst>
          </p:cNvPr>
          <p:cNvSpPr/>
          <p:nvPr/>
        </p:nvSpPr>
        <p:spPr>
          <a:xfrm>
            <a:off x="3431847" y="5684195"/>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CF00B32-85EE-02C1-18D7-F61861C23F65}"/>
              </a:ext>
            </a:extLst>
          </p:cNvPr>
          <p:cNvSpPr txBox="1"/>
          <p:nvPr/>
        </p:nvSpPr>
        <p:spPr>
          <a:xfrm>
            <a:off x="4419600" y="5637665"/>
            <a:ext cx="7634187"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There’s very few people that say, ‘No specific reason, I just need a J.O.B’.  Something made them say, ‘OK, let’s do this’.  What are reason you stay, or your employees stay?                         </a:t>
            </a:r>
            <a:r>
              <a:rPr lang="en-US" sz="1400" b="1" i="1" dirty="0"/>
              <a:t>STAY AWAY FROM CANDIDATES THAT ARE JUST LOOKING FOR A J.O.B!!!!!!</a:t>
            </a:r>
          </a:p>
        </p:txBody>
      </p:sp>
      <p:pic>
        <p:nvPicPr>
          <p:cNvPr id="37" name="Picture 36" descr="Logo&#10;&#10;Description automatically generated">
            <a:extLst>
              <a:ext uri="{FF2B5EF4-FFF2-40B4-BE49-F238E27FC236}">
                <a16:creationId xmlns:a16="http://schemas.microsoft.com/office/drawing/2014/main" id="{95FD18AF-4EE6-DBCA-7266-CFB8F00ACDDD}"/>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601200" y="5805412"/>
            <a:ext cx="838200" cy="336934"/>
          </a:xfrm>
          <a:prstGeom prst="rect">
            <a:avLst/>
          </a:prstGeom>
        </p:spPr>
      </p:pic>
      <p:sp>
        <p:nvSpPr>
          <p:cNvPr id="38" name="Arrow: Right 37">
            <a:extLst>
              <a:ext uri="{FF2B5EF4-FFF2-40B4-BE49-F238E27FC236}">
                <a16:creationId xmlns:a16="http://schemas.microsoft.com/office/drawing/2014/main" id="{8468C101-75E1-3753-C9AA-82D219840934}"/>
              </a:ext>
            </a:extLst>
          </p:cNvPr>
          <p:cNvSpPr/>
          <p:nvPr/>
        </p:nvSpPr>
        <p:spPr>
          <a:xfrm>
            <a:off x="2996901" y="6452070"/>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D3E2096-A4EA-9E47-C839-508920759743}"/>
              </a:ext>
            </a:extLst>
          </p:cNvPr>
          <p:cNvSpPr txBox="1"/>
          <p:nvPr/>
        </p:nvSpPr>
        <p:spPr>
          <a:xfrm>
            <a:off x="3912730" y="6400801"/>
            <a:ext cx="8015187"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Even though pay and benefits are very important, it’s the people you work around that makes you stay or leave!</a:t>
            </a:r>
          </a:p>
        </p:txBody>
      </p:sp>
      <p:sp>
        <p:nvSpPr>
          <p:cNvPr id="40" name="Arrow: Right 39">
            <a:extLst>
              <a:ext uri="{FF2B5EF4-FFF2-40B4-BE49-F238E27FC236}">
                <a16:creationId xmlns:a16="http://schemas.microsoft.com/office/drawing/2014/main" id="{17749CF7-DB96-A499-940E-99FFE6A53CE4}"/>
              </a:ext>
            </a:extLst>
          </p:cNvPr>
          <p:cNvSpPr/>
          <p:nvPr/>
        </p:nvSpPr>
        <p:spPr>
          <a:xfrm>
            <a:off x="3542625" y="4453270"/>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A26B508-8CFD-12C0-2E9A-95B44E18285F}"/>
              </a:ext>
            </a:extLst>
          </p:cNvPr>
          <p:cNvSpPr txBox="1"/>
          <p:nvPr/>
        </p:nvSpPr>
        <p:spPr>
          <a:xfrm>
            <a:off x="4507927" y="4355574"/>
            <a:ext cx="7545860"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Leadership not being transparent, following through on commitments, not showing respect and appreciation.  It’s more than just pay and benefits.</a:t>
            </a:r>
          </a:p>
        </p:txBody>
      </p:sp>
      <p:sp>
        <p:nvSpPr>
          <p:cNvPr id="42" name="TextBox 41">
            <a:extLst>
              <a:ext uri="{FF2B5EF4-FFF2-40B4-BE49-F238E27FC236}">
                <a16:creationId xmlns:a16="http://schemas.microsoft.com/office/drawing/2014/main" id="{79C8A52F-94A2-E3E8-4840-D7F2605A1FF4}"/>
              </a:ext>
            </a:extLst>
          </p:cNvPr>
          <p:cNvSpPr txBox="1"/>
          <p:nvPr/>
        </p:nvSpPr>
        <p:spPr>
          <a:xfrm>
            <a:off x="7201219" y="3622652"/>
            <a:ext cx="4852568"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There’s something to say about giving your job description a mic drop!</a:t>
            </a:r>
          </a:p>
        </p:txBody>
      </p:sp>
      <p:sp>
        <p:nvSpPr>
          <p:cNvPr id="43" name="Arrow: Right 42">
            <a:extLst>
              <a:ext uri="{FF2B5EF4-FFF2-40B4-BE49-F238E27FC236}">
                <a16:creationId xmlns:a16="http://schemas.microsoft.com/office/drawing/2014/main" id="{48CA216F-9006-3AF3-076D-124D6F7BAD21}"/>
              </a:ext>
            </a:extLst>
          </p:cNvPr>
          <p:cNvSpPr/>
          <p:nvPr/>
        </p:nvSpPr>
        <p:spPr>
          <a:xfrm>
            <a:off x="6188798" y="3679478"/>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Right 43">
            <a:extLst>
              <a:ext uri="{FF2B5EF4-FFF2-40B4-BE49-F238E27FC236}">
                <a16:creationId xmlns:a16="http://schemas.microsoft.com/office/drawing/2014/main" id="{8B4B9129-3347-9ED3-7271-39946BF15BBD}"/>
              </a:ext>
            </a:extLst>
          </p:cNvPr>
          <p:cNvSpPr/>
          <p:nvPr/>
        </p:nvSpPr>
        <p:spPr>
          <a:xfrm>
            <a:off x="4621530" y="2847368"/>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DFFF584-730A-CF43-8DCF-4EA75DF8CBCB}"/>
              </a:ext>
            </a:extLst>
          </p:cNvPr>
          <p:cNvSpPr txBox="1"/>
          <p:nvPr/>
        </p:nvSpPr>
        <p:spPr>
          <a:xfrm>
            <a:off x="5632020" y="2818013"/>
            <a:ext cx="6295897"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You should have the same passion you put into providing your customers with an EXCEPTIONAL experience!!!!!</a:t>
            </a:r>
          </a:p>
        </p:txBody>
      </p:sp>
      <p:sp>
        <p:nvSpPr>
          <p:cNvPr id="5" name="TextBox 4">
            <a:extLst>
              <a:ext uri="{FF2B5EF4-FFF2-40B4-BE49-F238E27FC236}">
                <a16:creationId xmlns:a16="http://schemas.microsoft.com/office/drawing/2014/main" id="{B8A4F083-0B78-DB23-CD8D-F21822325062}"/>
              </a:ext>
            </a:extLst>
          </p:cNvPr>
          <p:cNvSpPr txBox="1"/>
          <p:nvPr/>
        </p:nvSpPr>
        <p:spPr>
          <a:xfrm>
            <a:off x="1146762" y="2430699"/>
            <a:ext cx="2158085" cy="324018"/>
          </a:xfrm>
          <a:prstGeom prst="rect">
            <a:avLst/>
          </a:prstGeom>
        </p:spPr>
        <p:txBody>
          <a:bodyPr vert="horz" lIns="91440" tIns="45720" rIns="91440" bIns="45720" rtlCol="0" anchor="t">
            <a:noAutofit/>
          </a:bodyPr>
          <a:lstStyle/>
          <a:p>
            <a:pPr algn="ctr">
              <a:lnSpc>
                <a:spcPct val="90000"/>
              </a:lnSpc>
              <a:spcAft>
                <a:spcPts val="600"/>
              </a:spcAft>
            </a:pPr>
            <a:r>
              <a:rPr lang="en-US" sz="2000" b="1" dirty="0">
                <a:solidFill>
                  <a:schemeClr val="accent2"/>
                </a:solidFill>
              </a:rPr>
              <a:t>Questions</a:t>
            </a:r>
          </a:p>
        </p:txBody>
      </p:sp>
      <p:sp>
        <p:nvSpPr>
          <p:cNvPr id="6" name="TextBox 5">
            <a:extLst>
              <a:ext uri="{FF2B5EF4-FFF2-40B4-BE49-F238E27FC236}">
                <a16:creationId xmlns:a16="http://schemas.microsoft.com/office/drawing/2014/main" id="{4D94F8E3-9FB4-F7B5-18AC-B25769DEBF45}"/>
              </a:ext>
            </a:extLst>
          </p:cNvPr>
          <p:cNvSpPr txBox="1"/>
          <p:nvPr/>
        </p:nvSpPr>
        <p:spPr>
          <a:xfrm>
            <a:off x="7055757" y="2426500"/>
            <a:ext cx="3738950" cy="324018"/>
          </a:xfrm>
          <a:prstGeom prst="rect">
            <a:avLst/>
          </a:prstGeom>
        </p:spPr>
        <p:txBody>
          <a:bodyPr vert="horz" lIns="91440" tIns="45720" rIns="91440" bIns="45720" rtlCol="0" anchor="t">
            <a:noAutofit/>
          </a:bodyPr>
          <a:lstStyle/>
          <a:p>
            <a:pPr algn="ctr">
              <a:lnSpc>
                <a:spcPct val="90000"/>
              </a:lnSpc>
              <a:spcAft>
                <a:spcPts val="600"/>
              </a:spcAft>
            </a:pPr>
            <a:r>
              <a:rPr lang="en-US" sz="2000" b="1" dirty="0"/>
              <a:t>Hiring Manager-Things To Note</a:t>
            </a:r>
          </a:p>
        </p:txBody>
      </p:sp>
      <p:cxnSp>
        <p:nvCxnSpPr>
          <p:cNvPr id="9" name="Straight Connector 8">
            <a:extLst>
              <a:ext uri="{FF2B5EF4-FFF2-40B4-BE49-F238E27FC236}">
                <a16:creationId xmlns:a16="http://schemas.microsoft.com/office/drawing/2014/main" id="{9C753A59-087F-34C3-FE8A-4D1471072587}"/>
              </a:ext>
            </a:extLst>
          </p:cNvPr>
          <p:cNvCxnSpPr/>
          <p:nvPr/>
        </p:nvCxnSpPr>
        <p:spPr>
          <a:xfrm>
            <a:off x="121840" y="2730745"/>
            <a:ext cx="11781800" cy="2397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2904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xit" presetSubtype="0" fill="hold" grpId="1" nodeType="clickEffect">
                                  <p:stCondLst>
                                    <p:cond delay="0"/>
                                  </p:stCondLst>
                                  <p:childTnLst>
                                    <p:animEffect transition="out" filter="fade">
                                      <p:cBhvr>
                                        <p:cTn id="14" dur="1000"/>
                                        <p:tgtEl>
                                          <p:spTgt spid="10"/>
                                        </p:tgtEl>
                                      </p:cBhvr>
                                    </p:animEffect>
                                    <p:anim calcmode="lin" valueType="num">
                                      <p:cBhvr>
                                        <p:cTn id="15" dur="1000"/>
                                        <p:tgtEl>
                                          <p:spTgt spid="10"/>
                                        </p:tgtEl>
                                        <p:attrNameLst>
                                          <p:attrName>ppt_x</p:attrName>
                                        </p:attrNameLst>
                                      </p:cBhvr>
                                      <p:tavLst>
                                        <p:tav tm="0">
                                          <p:val>
                                            <p:strVal val="ppt_x"/>
                                          </p:val>
                                        </p:tav>
                                        <p:tav tm="100000">
                                          <p:val>
                                            <p:strVal val="ppt_x"/>
                                          </p:val>
                                        </p:tav>
                                      </p:tavLst>
                                    </p:anim>
                                    <p:anim calcmode="lin" valueType="num">
                                      <p:cBhvr>
                                        <p:cTn id="16" dur="1000"/>
                                        <p:tgtEl>
                                          <p:spTgt spid="10"/>
                                        </p:tgtEl>
                                        <p:attrNameLst>
                                          <p:attrName>ppt_y</p:attrName>
                                        </p:attrNameLst>
                                      </p:cBhvr>
                                      <p:tavLst>
                                        <p:tav tm="0">
                                          <p:val>
                                            <p:strVal val="ppt_y"/>
                                          </p:val>
                                        </p:tav>
                                        <p:tav tm="100000">
                                          <p:val>
                                            <p:strVal val="ppt_y-.1"/>
                                          </p:val>
                                        </p:tav>
                                      </p:tavLst>
                                    </p:anim>
                                    <p:set>
                                      <p:cBhvr>
                                        <p:cTn id="17" dur="1" fill="hold">
                                          <p:stCondLst>
                                            <p:cond delay="999"/>
                                          </p:stCondLst>
                                        </p:cTn>
                                        <p:tgtEl>
                                          <p:spTgt spid="10"/>
                                        </p:tgtEl>
                                        <p:attrNameLst>
                                          <p:attrName>style.visibility</p:attrName>
                                        </p:attrNameLst>
                                      </p:cBhvr>
                                      <p:to>
                                        <p:strVal val="hidden"/>
                                      </p:to>
                                    </p:set>
                                  </p:childTnLst>
                                </p:cTn>
                              </p:par>
                              <p:par>
                                <p:cTn id="18" presetID="47" presetClass="exit" presetSubtype="0" fill="hold" nodeType="withEffect">
                                  <p:stCondLst>
                                    <p:cond delay="0"/>
                                  </p:stCondLst>
                                  <p:childTnLst>
                                    <p:animEffect transition="out" filter="fade">
                                      <p:cBhvr>
                                        <p:cTn id="19" dur="1000"/>
                                        <p:tgtEl>
                                          <p:spTgt spid="4"/>
                                        </p:tgtEl>
                                      </p:cBhvr>
                                    </p:animEffect>
                                    <p:anim calcmode="lin" valueType="num">
                                      <p:cBhvr>
                                        <p:cTn id="20" dur="1000"/>
                                        <p:tgtEl>
                                          <p:spTgt spid="4"/>
                                        </p:tgtEl>
                                        <p:attrNameLst>
                                          <p:attrName>ppt_x</p:attrName>
                                        </p:attrNameLst>
                                      </p:cBhvr>
                                      <p:tavLst>
                                        <p:tav tm="0">
                                          <p:val>
                                            <p:strVal val="ppt_x"/>
                                          </p:val>
                                        </p:tav>
                                        <p:tav tm="100000">
                                          <p:val>
                                            <p:strVal val="ppt_x"/>
                                          </p:val>
                                        </p:tav>
                                      </p:tavLst>
                                    </p:anim>
                                    <p:anim calcmode="lin" valueType="num">
                                      <p:cBhvr>
                                        <p:cTn id="21" dur="1000"/>
                                        <p:tgtEl>
                                          <p:spTgt spid="4"/>
                                        </p:tgtEl>
                                        <p:attrNameLst>
                                          <p:attrName>ppt_y</p:attrName>
                                        </p:attrNameLst>
                                      </p:cBhvr>
                                      <p:tavLst>
                                        <p:tav tm="0">
                                          <p:val>
                                            <p:strVal val="ppt_y"/>
                                          </p:val>
                                        </p:tav>
                                        <p:tav tm="100000">
                                          <p:val>
                                            <p:strVal val="ppt_y-.1"/>
                                          </p:val>
                                        </p:tav>
                                      </p:tavLst>
                                    </p:anim>
                                    <p:set>
                                      <p:cBhvr>
                                        <p:cTn id="22" dur="1" fill="hold">
                                          <p:stCondLst>
                                            <p:cond delay="9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1000"/>
                                        <p:tgtEl>
                                          <p:spTgt spid="45"/>
                                        </p:tgtEl>
                                      </p:cBhvr>
                                    </p:animEffect>
                                    <p:anim calcmode="lin" valueType="num">
                                      <p:cBhvr>
                                        <p:cTn id="52" dur="1000" fill="hold"/>
                                        <p:tgtEl>
                                          <p:spTgt spid="45"/>
                                        </p:tgtEl>
                                        <p:attrNameLst>
                                          <p:attrName>ppt_x</p:attrName>
                                        </p:attrNameLst>
                                      </p:cBhvr>
                                      <p:tavLst>
                                        <p:tav tm="0">
                                          <p:val>
                                            <p:strVal val="#ppt_x"/>
                                          </p:val>
                                        </p:tav>
                                        <p:tav tm="100000">
                                          <p:val>
                                            <p:strVal val="#ppt_x"/>
                                          </p:val>
                                        </p:tav>
                                      </p:tavLst>
                                    </p:anim>
                                    <p:anim calcmode="lin" valueType="num">
                                      <p:cBhvr>
                                        <p:cTn id="5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1000"/>
                                        <p:tgtEl>
                                          <p:spTgt spid="43"/>
                                        </p:tgtEl>
                                      </p:cBhvr>
                                    </p:animEffect>
                                    <p:anim calcmode="lin" valueType="num">
                                      <p:cBhvr>
                                        <p:cTn id="66" dur="1000" fill="hold"/>
                                        <p:tgtEl>
                                          <p:spTgt spid="43"/>
                                        </p:tgtEl>
                                        <p:attrNameLst>
                                          <p:attrName>ppt_x</p:attrName>
                                        </p:attrNameLst>
                                      </p:cBhvr>
                                      <p:tavLst>
                                        <p:tav tm="0">
                                          <p:val>
                                            <p:strVal val="#ppt_x"/>
                                          </p:val>
                                        </p:tav>
                                        <p:tav tm="100000">
                                          <p:val>
                                            <p:strVal val="#ppt_x"/>
                                          </p:val>
                                        </p:tav>
                                      </p:tavLst>
                                    </p:anim>
                                    <p:anim calcmode="lin" valueType="num">
                                      <p:cBhvr>
                                        <p:cTn id="6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1000"/>
                                        <p:tgtEl>
                                          <p:spTgt spid="15"/>
                                        </p:tgtEl>
                                      </p:cBhvr>
                                    </p:animEffect>
                                    <p:anim calcmode="lin" valueType="num">
                                      <p:cBhvr>
                                        <p:cTn id="80" dur="1000" fill="hold"/>
                                        <p:tgtEl>
                                          <p:spTgt spid="15"/>
                                        </p:tgtEl>
                                        <p:attrNameLst>
                                          <p:attrName>ppt_x</p:attrName>
                                        </p:attrNameLst>
                                      </p:cBhvr>
                                      <p:tavLst>
                                        <p:tav tm="0">
                                          <p:val>
                                            <p:strVal val="#ppt_x"/>
                                          </p:val>
                                        </p:tav>
                                        <p:tav tm="100000">
                                          <p:val>
                                            <p:strVal val="#ppt_x"/>
                                          </p:val>
                                        </p:tav>
                                      </p:tavLst>
                                    </p:anim>
                                    <p:anim calcmode="lin" valueType="num">
                                      <p:cBhvr>
                                        <p:cTn id="8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1000"/>
                                        <p:tgtEl>
                                          <p:spTgt spid="40"/>
                                        </p:tgtEl>
                                      </p:cBhvr>
                                    </p:animEffect>
                                    <p:anim calcmode="lin" valueType="num">
                                      <p:cBhvr>
                                        <p:cTn id="87" dur="1000" fill="hold"/>
                                        <p:tgtEl>
                                          <p:spTgt spid="40"/>
                                        </p:tgtEl>
                                        <p:attrNameLst>
                                          <p:attrName>ppt_x</p:attrName>
                                        </p:attrNameLst>
                                      </p:cBhvr>
                                      <p:tavLst>
                                        <p:tav tm="0">
                                          <p:val>
                                            <p:strVal val="#ppt_x"/>
                                          </p:val>
                                        </p:tav>
                                        <p:tav tm="100000">
                                          <p:val>
                                            <p:strVal val="#ppt_x"/>
                                          </p:val>
                                        </p:tav>
                                      </p:tavLst>
                                    </p:anim>
                                    <p:anim calcmode="lin" valueType="num">
                                      <p:cBhvr>
                                        <p:cTn id="8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1000"/>
                                        <p:tgtEl>
                                          <p:spTgt spid="41"/>
                                        </p:tgtEl>
                                      </p:cBhvr>
                                    </p:animEffect>
                                    <p:anim calcmode="lin" valueType="num">
                                      <p:cBhvr>
                                        <p:cTn id="94" dur="1000" fill="hold"/>
                                        <p:tgtEl>
                                          <p:spTgt spid="41"/>
                                        </p:tgtEl>
                                        <p:attrNameLst>
                                          <p:attrName>ppt_x</p:attrName>
                                        </p:attrNameLst>
                                      </p:cBhvr>
                                      <p:tavLst>
                                        <p:tav tm="0">
                                          <p:val>
                                            <p:strVal val="#ppt_x"/>
                                          </p:val>
                                        </p:tav>
                                        <p:tav tm="100000">
                                          <p:val>
                                            <p:strVal val="#ppt_x"/>
                                          </p:val>
                                        </p:tav>
                                      </p:tavLst>
                                    </p:anim>
                                    <p:anim calcmode="lin" valueType="num">
                                      <p:cBhvr>
                                        <p:cTn id="9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fade">
                                      <p:cBhvr>
                                        <p:cTn id="100" dur="1000"/>
                                        <p:tgtEl>
                                          <p:spTgt spid="3"/>
                                        </p:tgtEl>
                                      </p:cBhvr>
                                    </p:animEffect>
                                    <p:anim calcmode="lin" valueType="num">
                                      <p:cBhvr>
                                        <p:cTn id="101" dur="1000" fill="hold"/>
                                        <p:tgtEl>
                                          <p:spTgt spid="3"/>
                                        </p:tgtEl>
                                        <p:attrNameLst>
                                          <p:attrName>ppt_x</p:attrName>
                                        </p:attrNameLst>
                                      </p:cBhvr>
                                      <p:tavLst>
                                        <p:tav tm="0">
                                          <p:val>
                                            <p:strVal val="#ppt_x"/>
                                          </p:val>
                                        </p:tav>
                                        <p:tav tm="100000">
                                          <p:val>
                                            <p:strVal val="#ppt_x"/>
                                          </p:val>
                                        </p:tav>
                                      </p:tavLst>
                                    </p:anim>
                                    <p:anim calcmode="lin" valueType="num">
                                      <p:cBhvr>
                                        <p:cTn id="10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1000"/>
                                        <p:tgtEl>
                                          <p:spTgt spid="32"/>
                                        </p:tgtEl>
                                      </p:cBhvr>
                                    </p:animEffect>
                                    <p:anim calcmode="lin" valueType="num">
                                      <p:cBhvr>
                                        <p:cTn id="108" dur="1000" fill="hold"/>
                                        <p:tgtEl>
                                          <p:spTgt spid="32"/>
                                        </p:tgtEl>
                                        <p:attrNameLst>
                                          <p:attrName>ppt_x</p:attrName>
                                        </p:attrNameLst>
                                      </p:cBhvr>
                                      <p:tavLst>
                                        <p:tav tm="0">
                                          <p:val>
                                            <p:strVal val="#ppt_x"/>
                                          </p:val>
                                        </p:tav>
                                        <p:tav tm="100000">
                                          <p:val>
                                            <p:strVal val="#ppt_x"/>
                                          </p:val>
                                        </p:tav>
                                      </p:tavLst>
                                    </p:anim>
                                    <p:anim calcmode="lin" valueType="num">
                                      <p:cBhvr>
                                        <p:cTn id="10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fade">
                                      <p:cBhvr>
                                        <p:cTn id="114" dur="1000"/>
                                        <p:tgtEl>
                                          <p:spTgt spid="33"/>
                                        </p:tgtEl>
                                      </p:cBhvr>
                                    </p:animEffect>
                                    <p:anim calcmode="lin" valueType="num">
                                      <p:cBhvr>
                                        <p:cTn id="115" dur="1000" fill="hold"/>
                                        <p:tgtEl>
                                          <p:spTgt spid="33"/>
                                        </p:tgtEl>
                                        <p:attrNameLst>
                                          <p:attrName>ppt_x</p:attrName>
                                        </p:attrNameLst>
                                      </p:cBhvr>
                                      <p:tavLst>
                                        <p:tav tm="0">
                                          <p:val>
                                            <p:strVal val="#ppt_x"/>
                                          </p:val>
                                        </p:tav>
                                        <p:tav tm="100000">
                                          <p:val>
                                            <p:strVal val="#ppt_x"/>
                                          </p:val>
                                        </p:tav>
                                      </p:tavLst>
                                    </p:anim>
                                    <p:anim calcmode="lin" valueType="num">
                                      <p:cBhvr>
                                        <p:cTn id="1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13"/>
                                        </p:tgtEl>
                                        <p:attrNameLst>
                                          <p:attrName>style.visibility</p:attrName>
                                        </p:attrNameLst>
                                      </p:cBhvr>
                                      <p:to>
                                        <p:strVal val="visible"/>
                                      </p:to>
                                    </p:set>
                                    <p:animEffect transition="in" filter="fade">
                                      <p:cBhvr>
                                        <p:cTn id="121" dur="1000"/>
                                        <p:tgtEl>
                                          <p:spTgt spid="13"/>
                                        </p:tgtEl>
                                      </p:cBhvr>
                                    </p:animEffect>
                                    <p:anim calcmode="lin" valueType="num">
                                      <p:cBhvr>
                                        <p:cTn id="122" dur="1000" fill="hold"/>
                                        <p:tgtEl>
                                          <p:spTgt spid="13"/>
                                        </p:tgtEl>
                                        <p:attrNameLst>
                                          <p:attrName>ppt_x</p:attrName>
                                        </p:attrNameLst>
                                      </p:cBhvr>
                                      <p:tavLst>
                                        <p:tav tm="0">
                                          <p:val>
                                            <p:strVal val="#ppt_x"/>
                                          </p:val>
                                        </p:tav>
                                        <p:tav tm="100000">
                                          <p:val>
                                            <p:strVal val="#ppt_x"/>
                                          </p:val>
                                        </p:tav>
                                      </p:tavLst>
                                    </p:anim>
                                    <p:anim calcmode="lin" valueType="num">
                                      <p:cBhvr>
                                        <p:cTn id="1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fade">
                                      <p:cBhvr>
                                        <p:cTn id="128" dur="1000"/>
                                        <p:tgtEl>
                                          <p:spTgt spid="34"/>
                                        </p:tgtEl>
                                      </p:cBhvr>
                                    </p:animEffect>
                                    <p:anim calcmode="lin" valueType="num">
                                      <p:cBhvr>
                                        <p:cTn id="129" dur="1000" fill="hold"/>
                                        <p:tgtEl>
                                          <p:spTgt spid="34"/>
                                        </p:tgtEl>
                                        <p:attrNameLst>
                                          <p:attrName>ppt_x</p:attrName>
                                        </p:attrNameLst>
                                      </p:cBhvr>
                                      <p:tavLst>
                                        <p:tav tm="0">
                                          <p:val>
                                            <p:strVal val="#ppt_x"/>
                                          </p:val>
                                        </p:tav>
                                        <p:tav tm="100000">
                                          <p:val>
                                            <p:strVal val="#ppt_x"/>
                                          </p:val>
                                        </p:tav>
                                      </p:tavLst>
                                    </p:anim>
                                    <p:anim calcmode="lin" valueType="num">
                                      <p:cBhvr>
                                        <p:cTn id="1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fade">
                                      <p:cBhvr>
                                        <p:cTn id="135" dur="1000"/>
                                        <p:tgtEl>
                                          <p:spTgt spid="35"/>
                                        </p:tgtEl>
                                      </p:cBhvr>
                                    </p:animEffect>
                                    <p:anim calcmode="lin" valueType="num">
                                      <p:cBhvr>
                                        <p:cTn id="136" dur="1000" fill="hold"/>
                                        <p:tgtEl>
                                          <p:spTgt spid="35"/>
                                        </p:tgtEl>
                                        <p:attrNameLst>
                                          <p:attrName>ppt_x</p:attrName>
                                        </p:attrNameLst>
                                      </p:cBhvr>
                                      <p:tavLst>
                                        <p:tav tm="0">
                                          <p:val>
                                            <p:strVal val="#ppt_x"/>
                                          </p:val>
                                        </p:tav>
                                        <p:tav tm="100000">
                                          <p:val>
                                            <p:strVal val="#ppt_x"/>
                                          </p:val>
                                        </p:tav>
                                      </p:tavLst>
                                    </p:anim>
                                    <p:anim calcmode="lin" valueType="num">
                                      <p:cBhvr>
                                        <p:cTn id="137" dur="1000" fill="hold"/>
                                        <p:tgtEl>
                                          <p:spTgt spid="35"/>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fade">
                                      <p:cBhvr>
                                        <p:cTn id="140" dur="1000"/>
                                        <p:tgtEl>
                                          <p:spTgt spid="37"/>
                                        </p:tgtEl>
                                      </p:cBhvr>
                                    </p:animEffect>
                                    <p:anim calcmode="lin" valueType="num">
                                      <p:cBhvr>
                                        <p:cTn id="141" dur="1000" fill="hold"/>
                                        <p:tgtEl>
                                          <p:spTgt spid="37"/>
                                        </p:tgtEl>
                                        <p:attrNameLst>
                                          <p:attrName>ppt_x</p:attrName>
                                        </p:attrNameLst>
                                      </p:cBhvr>
                                      <p:tavLst>
                                        <p:tav tm="0">
                                          <p:val>
                                            <p:strVal val="#ppt_x"/>
                                          </p:val>
                                        </p:tav>
                                        <p:tav tm="100000">
                                          <p:val>
                                            <p:strVal val="#ppt_x"/>
                                          </p:val>
                                        </p:tav>
                                      </p:tavLst>
                                    </p:anim>
                                    <p:anim calcmode="lin" valueType="num">
                                      <p:cBhvr>
                                        <p:cTn id="14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14"/>
                                        </p:tgtEl>
                                        <p:attrNameLst>
                                          <p:attrName>style.visibility</p:attrName>
                                        </p:attrNameLst>
                                      </p:cBhvr>
                                      <p:to>
                                        <p:strVal val="visible"/>
                                      </p:to>
                                    </p:set>
                                    <p:animEffect transition="in" filter="fade">
                                      <p:cBhvr>
                                        <p:cTn id="147" dur="1000"/>
                                        <p:tgtEl>
                                          <p:spTgt spid="14"/>
                                        </p:tgtEl>
                                      </p:cBhvr>
                                    </p:animEffect>
                                    <p:anim calcmode="lin" valueType="num">
                                      <p:cBhvr>
                                        <p:cTn id="148" dur="1000" fill="hold"/>
                                        <p:tgtEl>
                                          <p:spTgt spid="14"/>
                                        </p:tgtEl>
                                        <p:attrNameLst>
                                          <p:attrName>ppt_x</p:attrName>
                                        </p:attrNameLst>
                                      </p:cBhvr>
                                      <p:tavLst>
                                        <p:tav tm="0">
                                          <p:val>
                                            <p:strVal val="#ppt_x"/>
                                          </p:val>
                                        </p:tav>
                                        <p:tav tm="100000">
                                          <p:val>
                                            <p:strVal val="#ppt_x"/>
                                          </p:val>
                                        </p:tav>
                                      </p:tavLst>
                                    </p:anim>
                                    <p:anim calcmode="lin" valueType="num">
                                      <p:cBhvr>
                                        <p:cTn id="1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38"/>
                                        </p:tgtEl>
                                        <p:attrNameLst>
                                          <p:attrName>style.visibility</p:attrName>
                                        </p:attrNameLst>
                                      </p:cBhvr>
                                      <p:to>
                                        <p:strVal val="visible"/>
                                      </p:to>
                                    </p:set>
                                    <p:animEffect transition="in" filter="fade">
                                      <p:cBhvr>
                                        <p:cTn id="154" dur="1000"/>
                                        <p:tgtEl>
                                          <p:spTgt spid="38"/>
                                        </p:tgtEl>
                                      </p:cBhvr>
                                    </p:animEffect>
                                    <p:anim calcmode="lin" valueType="num">
                                      <p:cBhvr>
                                        <p:cTn id="155" dur="1000" fill="hold"/>
                                        <p:tgtEl>
                                          <p:spTgt spid="38"/>
                                        </p:tgtEl>
                                        <p:attrNameLst>
                                          <p:attrName>ppt_x</p:attrName>
                                        </p:attrNameLst>
                                      </p:cBhvr>
                                      <p:tavLst>
                                        <p:tav tm="0">
                                          <p:val>
                                            <p:strVal val="#ppt_x"/>
                                          </p:val>
                                        </p:tav>
                                        <p:tav tm="100000">
                                          <p:val>
                                            <p:strVal val="#ppt_x"/>
                                          </p:val>
                                        </p:tav>
                                      </p:tavLst>
                                    </p:anim>
                                    <p:anim calcmode="lin" valueType="num">
                                      <p:cBhvr>
                                        <p:cTn id="15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39"/>
                                        </p:tgtEl>
                                        <p:attrNameLst>
                                          <p:attrName>style.visibility</p:attrName>
                                        </p:attrNameLst>
                                      </p:cBhvr>
                                      <p:to>
                                        <p:strVal val="visible"/>
                                      </p:to>
                                    </p:set>
                                    <p:animEffect transition="in" filter="fade">
                                      <p:cBhvr>
                                        <p:cTn id="161" dur="1000"/>
                                        <p:tgtEl>
                                          <p:spTgt spid="39"/>
                                        </p:tgtEl>
                                      </p:cBhvr>
                                    </p:animEffect>
                                    <p:anim calcmode="lin" valueType="num">
                                      <p:cBhvr>
                                        <p:cTn id="162" dur="1000" fill="hold"/>
                                        <p:tgtEl>
                                          <p:spTgt spid="39"/>
                                        </p:tgtEl>
                                        <p:attrNameLst>
                                          <p:attrName>ppt_x</p:attrName>
                                        </p:attrNameLst>
                                      </p:cBhvr>
                                      <p:tavLst>
                                        <p:tav tm="0">
                                          <p:val>
                                            <p:strVal val="#ppt_x"/>
                                          </p:val>
                                        </p:tav>
                                        <p:tav tm="100000">
                                          <p:val>
                                            <p:strVal val="#ppt_x"/>
                                          </p:val>
                                        </p:tav>
                                      </p:tavLst>
                                    </p:anim>
                                    <p:anim calcmode="lin" valueType="num">
                                      <p:cBhvr>
                                        <p:cTn id="16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0" grpId="1" animBg="1"/>
      <p:bldP spid="13" grpId="0"/>
      <p:bldP spid="14" grpId="0"/>
      <p:bldP spid="15" grpId="0"/>
      <p:bldP spid="16" grpId="0"/>
      <p:bldP spid="17" grpId="0"/>
      <p:bldP spid="31" grpId="0"/>
      <p:bldP spid="32" grpId="0" animBg="1"/>
      <p:bldP spid="33" grpId="0"/>
      <p:bldP spid="34" grpId="0" animBg="1"/>
      <p:bldP spid="35" grpId="0"/>
      <p:bldP spid="38" grpId="0" animBg="1"/>
      <p:bldP spid="39" grpId="0"/>
      <p:bldP spid="40" grpId="0" animBg="1"/>
      <p:bldP spid="41" grpId="0"/>
      <p:bldP spid="42" grpId="0"/>
      <p:bldP spid="43" grpId="0" animBg="1"/>
      <p:bldP spid="44" grpId="0" animBg="1"/>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488266" y="183913"/>
            <a:ext cx="9562107" cy="1434415"/>
          </a:xfrm>
        </p:spPr>
        <p:txBody>
          <a:bodyPr vert="horz" lIns="91440" tIns="45720" rIns="91440" bIns="45720" rtlCol="0" anchor="b">
            <a:normAutofit/>
          </a:bodyPr>
          <a:lstStyle/>
          <a:p>
            <a:r>
              <a:rPr lang="en-US" sz="4600" b="1" dirty="0"/>
              <a:t>KPI’s-Talk Time, It’s Important</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7C82AFF-6959-E9F3-693B-524E1789A852}"/>
              </a:ext>
            </a:extLst>
          </p:cNvPr>
          <p:cNvPicPr>
            <a:picLocks noChangeAspect="1"/>
          </p:cNvPicPr>
          <p:nvPr/>
        </p:nvPicPr>
        <p:blipFill>
          <a:blip r:embed="rId2"/>
          <a:stretch>
            <a:fillRect/>
          </a:stretch>
        </p:blipFill>
        <p:spPr>
          <a:xfrm>
            <a:off x="4425130" y="2236966"/>
            <a:ext cx="2680627" cy="28082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Speech Bubble: Oval 13">
            <a:extLst>
              <a:ext uri="{FF2B5EF4-FFF2-40B4-BE49-F238E27FC236}">
                <a16:creationId xmlns:a16="http://schemas.microsoft.com/office/drawing/2014/main" id="{270376BA-C730-870E-25F0-637F672E39D5}"/>
              </a:ext>
            </a:extLst>
          </p:cNvPr>
          <p:cNvSpPr/>
          <p:nvPr/>
        </p:nvSpPr>
        <p:spPr>
          <a:xfrm>
            <a:off x="1551833" y="4171582"/>
            <a:ext cx="2680627" cy="1747320"/>
          </a:xfrm>
          <a:prstGeom prst="wedgeEllipseCallout">
            <a:avLst>
              <a:gd name="adj1" fmla="val 83033"/>
              <a:gd name="adj2" fmla="val -569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peech Bubble: Rectangle with Corners Rounded 14">
            <a:extLst>
              <a:ext uri="{FF2B5EF4-FFF2-40B4-BE49-F238E27FC236}">
                <a16:creationId xmlns:a16="http://schemas.microsoft.com/office/drawing/2014/main" id="{CDA410DC-D92A-638F-4F91-1B43AAE725D2}"/>
              </a:ext>
            </a:extLst>
          </p:cNvPr>
          <p:cNvSpPr/>
          <p:nvPr/>
        </p:nvSpPr>
        <p:spPr>
          <a:xfrm>
            <a:off x="759278" y="2356971"/>
            <a:ext cx="2335794" cy="1548143"/>
          </a:xfrm>
          <a:prstGeom prst="wedgeRoundRectCallout">
            <a:avLst>
              <a:gd name="adj1" fmla="val 136919"/>
              <a:gd name="adj2" fmla="val 5021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Are you giving or getting information on a regular basis of KPI’s?</a:t>
            </a:r>
          </a:p>
        </p:txBody>
      </p:sp>
      <p:sp>
        <p:nvSpPr>
          <p:cNvPr id="16" name="TextBox 15">
            <a:extLst>
              <a:ext uri="{FF2B5EF4-FFF2-40B4-BE49-F238E27FC236}">
                <a16:creationId xmlns:a16="http://schemas.microsoft.com/office/drawing/2014/main" id="{1A2D41FB-DEBE-F473-D480-4BB94AE9C51E}"/>
              </a:ext>
            </a:extLst>
          </p:cNvPr>
          <p:cNvSpPr txBox="1"/>
          <p:nvPr/>
        </p:nvSpPr>
        <p:spPr>
          <a:xfrm rot="21117628">
            <a:off x="2090138" y="4796230"/>
            <a:ext cx="1774100" cy="461665"/>
          </a:xfrm>
          <a:prstGeom prst="rect">
            <a:avLst/>
          </a:prstGeom>
          <a:noFill/>
        </p:spPr>
        <p:txBody>
          <a:bodyPr wrap="square" rtlCol="0">
            <a:spAutoFit/>
          </a:bodyPr>
          <a:lstStyle/>
          <a:p>
            <a:r>
              <a:rPr lang="en-US" sz="1200" dirty="0"/>
              <a:t>Are you giving or getting real time coaching?</a:t>
            </a:r>
          </a:p>
        </p:txBody>
      </p:sp>
      <p:sp>
        <p:nvSpPr>
          <p:cNvPr id="17" name="Speech Bubble: Rectangle with Corners Rounded 16">
            <a:extLst>
              <a:ext uri="{FF2B5EF4-FFF2-40B4-BE49-F238E27FC236}">
                <a16:creationId xmlns:a16="http://schemas.microsoft.com/office/drawing/2014/main" id="{A323FBAE-A766-A351-6215-A1AD8D938A86}"/>
              </a:ext>
            </a:extLst>
          </p:cNvPr>
          <p:cNvSpPr/>
          <p:nvPr/>
        </p:nvSpPr>
        <p:spPr>
          <a:xfrm>
            <a:off x="8209525" y="2126865"/>
            <a:ext cx="3179276" cy="1548143"/>
          </a:xfrm>
          <a:prstGeom prst="wedgeRoundRectCallout">
            <a:avLst>
              <a:gd name="adj1" fmla="val -97577"/>
              <a:gd name="adj2" fmla="val 3735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Are you giving or getting formal refresher training?</a:t>
            </a:r>
          </a:p>
        </p:txBody>
      </p:sp>
      <p:pic>
        <p:nvPicPr>
          <p:cNvPr id="2" name="Picture 1" descr="A close-up of a notebook&#10;&#10;Description automatically generated with low confidence">
            <a:extLst>
              <a:ext uri="{FF2B5EF4-FFF2-40B4-BE49-F238E27FC236}">
                <a16:creationId xmlns:a16="http://schemas.microsoft.com/office/drawing/2014/main" id="{3C571968-680D-BE13-CFF3-9DE08A875DA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86800" y="4630443"/>
            <a:ext cx="1558371" cy="1659497"/>
          </a:xfrm>
          <a:prstGeom prst="rect">
            <a:avLst/>
          </a:prstGeom>
        </p:spPr>
      </p:pic>
      <p:sp>
        <p:nvSpPr>
          <p:cNvPr id="3" name="TextBox 2">
            <a:extLst>
              <a:ext uri="{FF2B5EF4-FFF2-40B4-BE49-F238E27FC236}">
                <a16:creationId xmlns:a16="http://schemas.microsoft.com/office/drawing/2014/main" id="{D6F2C082-663C-6045-3714-44B85DBDD2FA}"/>
              </a:ext>
            </a:extLst>
          </p:cNvPr>
          <p:cNvSpPr txBox="1"/>
          <p:nvPr/>
        </p:nvSpPr>
        <p:spPr>
          <a:xfrm rot="20939042">
            <a:off x="9005132" y="4904977"/>
            <a:ext cx="761539" cy="400110"/>
          </a:xfrm>
          <a:prstGeom prst="rect">
            <a:avLst/>
          </a:prstGeom>
          <a:noFill/>
        </p:spPr>
        <p:txBody>
          <a:bodyPr wrap="square" rtlCol="0">
            <a:spAutoFit/>
          </a:bodyPr>
          <a:lstStyle/>
          <a:p>
            <a:r>
              <a:rPr lang="en-US" sz="1000" b="1" dirty="0"/>
              <a:t>Page 36 In Workbook</a:t>
            </a:r>
          </a:p>
        </p:txBody>
      </p:sp>
      <p:pic>
        <p:nvPicPr>
          <p:cNvPr id="4" name="Picture 3" descr="A picture containing icon&#10;&#10;Description automatically generated">
            <a:extLst>
              <a:ext uri="{FF2B5EF4-FFF2-40B4-BE49-F238E27FC236}">
                <a16:creationId xmlns:a16="http://schemas.microsoft.com/office/drawing/2014/main" id="{933C1A4F-FB61-CCF6-94F1-D5E86329B93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601263" y="166032"/>
            <a:ext cx="1288838" cy="1245018"/>
          </a:xfrm>
          <a:prstGeom prst="rect">
            <a:avLst/>
          </a:prstGeom>
        </p:spPr>
      </p:pic>
    </p:spTree>
    <p:extLst>
      <p:ext uri="{BB962C8B-B14F-4D97-AF65-F5344CB8AC3E}">
        <p14:creationId xmlns:p14="http://schemas.microsoft.com/office/powerpoint/2010/main" val="158251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572493" y="238539"/>
            <a:ext cx="9562107" cy="1434415"/>
          </a:xfrm>
        </p:spPr>
        <p:txBody>
          <a:bodyPr vert="horz" lIns="91440" tIns="45720" rIns="91440" bIns="45720" rtlCol="0" anchor="b">
            <a:normAutofit/>
          </a:bodyPr>
          <a:lstStyle/>
          <a:p>
            <a:r>
              <a:rPr lang="en-US" sz="4600" b="1" dirty="0"/>
              <a:t>Coaching-Homework Assignment</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38EA34C-8FB4-DBE9-7EC2-FB755BCB34D3}"/>
              </a:ext>
            </a:extLst>
          </p:cNvPr>
          <p:cNvSpPr txBox="1"/>
          <p:nvPr/>
        </p:nvSpPr>
        <p:spPr>
          <a:xfrm>
            <a:off x="481052" y="2110409"/>
            <a:ext cx="11211919"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Having A Strong Player Is A Reflection Of Their Coach</a:t>
            </a:r>
          </a:p>
        </p:txBody>
      </p:sp>
      <p:pic>
        <p:nvPicPr>
          <p:cNvPr id="9" name="Picture 8" descr="A picture containing icon&#10;&#10;Description automatically generated">
            <a:extLst>
              <a:ext uri="{FF2B5EF4-FFF2-40B4-BE49-F238E27FC236}">
                <a16:creationId xmlns:a16="http://schemas.microsoft.com/office/drawing/2014/main" id="{AB133B3E-3A4E-B729-44A3-077C04292D1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01263" y="166032"/>
            <a:ext cx="1288838" cy="1245018"/>
          </a:xfrm>
          <a:prstGeom prst="rect">
            <a:avLst/>
          </a:prstGeom>
        </p:spPr>
      </p:pic>
      <p:pic>
        <p:nvPicPr>
          <p:cNvPr id="12" name="Picture 11" descr="A close-up of a notebook&#10;&#10;Description automatically generated with low confidence">
            <a:extLst>
              <a:ext uri="{FF2B5EF4-FFF2-40B4-BE49-F238E27FC236}">
                <a16:creationId xmlns:a16="http://schemas.microsoft.com/office/drawing/2014/main" id="{85FE3BF5-C721-4B59-3748-0095ACD8FF6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68503" y="4012203"/>
            <a:ext cx="1073920" cy="1143609"/>
          </a:xfrm>
          <a:prstGeom prst="rect">
            <a:avLst/>
          </a:prstGeom>
        </p:spPr>
      </p:pic>
      <p:sp>
        <p:nvSpPr>
          <p:cNvPr id="14" name="TextBox 13">
            <a:extLst>
              <a:ext uri="{FF2B5EF4-FFF2-40B4-BE49-F238E27FC236}">
                <a16:creationId xmlns:a16="http://schemas.microsoft.com/office/drawing/2014/main" id="{1C55DF0B-5A24-D482-31F6-10262D64261C}"/>
              </a:ext>
            </a:extLst>
          </p:cNvPr>
          <p:cNvSpPr txBox="1"/>
          <p:nvPr/>
        </p:nvSpPr>
        <p:spPr>
          <a:xfrm rot="20939042">
            <a:off x="5711997" y="4130788"/>
            <a:ext cx="712716" cy="338554"/>
          </a:xfrm>
          <a:prstGeom prst="rect">
            <a:avLst/>
          </a:prstGeom>
          <a:noFill/>
        </p:spPr>
        <p:txBody>
          <a:bodyPr wrap="square" rtlCol="0">
            <a:spAutoFit/>
          </a:bodyPr>
          <a:lstStyle/>
          <a:p>
            <a:r>
              <a:rPr lang="en-US" sz="800" b="1" dirty="0"/>
              <a:t>Page 35 In Workbook</a:t>
            </a:r>
          </a:p>
        </p:txBody>
      </p:sp>
      <p:sp>
        <p:nvSpPr>
          <p:cNvPr id="15" name="TextBox 14">
            <a:extLst>
              <a:ext uri="{FF2B5EF4-FFF2-40B4-BE49-F238E27FC236}">
                <a16:creationId xmlns:a16="http://schemas.microsoft.com/office/drawing/2014/main" id="{8AE3A7EF-BE17-2041-24C2-15E2B3CECE89}"/>
              </a:ext>
            </a:extLst>
          </p:cNvPr>
          <p:cNvSpPr txBox="1"/>
          <p:nvPr/>
        </p:nvSpPr>
        <p:spPr>
          <a:xfrm>
            <a:off x="2872262" y="3429000"/>
            <a:ext cx="6273753" cy="443284"/>
          </a:xfrm>
          <a:prstGeom prst="rect">
            <a:avLst/>
          </a:prstGeom>
        </p:spPr>
        <p:txBody>
          <a:bodyPr vert="horz" lIns="91440" tIns="45720" rIns="91440" bIns="45720" rtlCol="0" anchor="t">
            <a:noAutofit/>
          </a:bodyPr>
          <a:lstStyle/>
          <a:p>
            <a:pPr algn="ctr">
              <a:lnSpc>
                <a:spcPct val="90000"/>
              </a:lnSpc>
              <a:spcAft>
                <a:spcPts val="600"/>
              </a:spcAft>
            </a:pPr>
            <a:r>
              <a:rPr lang="en-US" sz="4400" b="1" dirty="0"/>
              <a:t>Homework Assignment</a:t>
            </a:r>
          </a:p>
        </p:txBody>
      </p:sp>
      <p:sp>
        <p:nvSpPr>
          <p:cNvPr id="16" name="TextBox 15">
            <a:extLst>
              <a:ext uri="{FF2B5EF4-FFF2-40B4-BE49-F238E27FC236}">
                <a16:creationId xmlns:a16="http://schemas.microsoft.com/office/drawing/2014/main" id="{775DC512-9AD9-C765-CF38-894EF54C3D7D}"/>
              </a:ext>
            </a:extLst>
          </p:cNvPr>
          <p:cNvSpPr txBox="1"/>
          <p:nvPr/>
        </p:nvSpPr>
        <p:spPr>
          <a:xfrm>
            <a:off x="1609663" y="5203271"/>
            <a:ext cx="8991600" cy="231282"/>
          </a:xfrm>
          <a:prstGeom prst="rect">
            <a:avLst/>
          </a:prstGeom>
        </p:spPr>
        <p:txBody>
          <a:bodyPr vert="horz" lIns="91440" tIns="45720" rIns="91440" bIns="45720" rtlCol="0" anchor="t">
            <a:noAutofit/>
          </a:bodyPr>
          <a:lstStyle/>
          <a:p>
            <a:pPr algn="ctr">
              <a:lnSpc>
                <a:spcPct val="90000"/>
              </a:lnSpc>
              <a:spcAft>
                <a:spcPts val="600"/>
              </a:spcAft>
            </a:pPr>
            <a:r>
              <a:rPr lang="en-US" sz="1400" dirty="0"/>
              <a:t>Provide Your Team ‘Player’ With A Checkpoint Assessment</a:t>
            </a:r>
          </a:p>
        </p:txBody>
      </p:sp>
    </p:spTree>
    <p:extLst>
      <p:ext uri="{BB962C8B-B14F-4D97-AF65-F5344CB8AC3E}">
        <p14:creationId xmlns:p14="http://schemas.microsoft.com/office/powerpoint/2010/main" val="12779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572493" y="238539"/>
            <a:ext cx="9562107" cy="1434415"/>
          </a:xfrm>
        </p:spPr>
        <p:txBody>
          <a:bodyPr vert="horz" lIns="91440" tIns="45720" rIns="91440" bIns="45720" rtlCol="0" anchor="b">
            <a:normAutofit/>
          </a:bodyPr>
          <a:lstStyle/>
          <a:p>
            <a:r>
              <a:rPr lang="en-US" sz="4600" b="1" dirty="0"/>
              <a:t>Coaching-Top 3 Tools</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icon&#10;&#10;Description automatically generated">
            <a:extLst>
              <a:ext uri="{FF2B5EF4-FFF2-40B4-BE49-F238E27FC236}">
                <a16:creationId xmlns:a16="http://schemas.microsoft.com/office/drawing/2014/main" id="{AB133B3E-3A4E-B729-44A3-077C04292D1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01263" y="166032"/>
            <a:ext cx="1288838" cy="1245018"/>
          </a:xfrm>
          <a:prstGeom prst="rect">
            <a:avLst/>
          </a:prstGeom>
        </p:spPr>
      </p:pic>
      <p:pic>
        <p:nvPicPr>
          <p:cNvPr id="12" name="Picture 11" descr="A close-up of a notebook&#10;&#10;Description automatically generated with low confidence">
            <a:extLst>
              <a:ext uri="{FF2B5EF4-FFF2-40B4-BE49-F238E27FC236}">
                <a16:creationId xmlns:a16="http://schemas.microsoft.com/office/drawing/2014/main" id="{85FE3BF5-C721-4B59-3748-0095ACD8FF6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8200" y="2210889"/>
            <a:ext cx="1073920" cy="1143609"/>
          </a:xfrm>
          <a:prstGeom prst="rect">
            <a:avLst/>
          </a:prstGeom>
        </p:spPr>
      </p:pic>
      <p:sp>
        <p:nvSpPr>
          <p:cNvPr id="14" name="TextBox 13">
            <a:extLst>
              <a:ext uri="{FF2B5EF4-FFF2-40B4-BE49-F238E27FC236}">
                <a16:creationId xmlns:a16="http://schemas.microsoft.com/office/drawing/2014/main" id="{1C55DF0B-5A24-D482-31F6-10262D64261C}"/>
              </a:ext>
            </a:extLst>
          </p:cNvPr>
          <p:cNvSpPr txBox="1"/>
          <p:nvPr/>
        </p:nvSpPr>
        <p:spPr>
          <a:xfrm rot="20939042">
            <a:off x="981694" y="2329474"/>
            <a:ext cx="712716" cy="338554"/>
          </a:xfrm>
          <a:prstGeom prst="rect">
            <a:avLst/>
          </a:prstGeom>
          <a:noFill/>
        </p:spPr>
        <p:txBody>
          <a:bodyPr wrap="square" rtlCol="0">
            <a:spAutoFit/>
          </a:bodyPr>
          <a:lstStyle/>
          <a:p>
            <a:r>
              <a:rPr lang="en-US" sz="800" b="1" dirty="0"/>
              <a:t>Page 36 In Workbook</a:t>
            </a:r>
          </a:p>
        </p:txBody>
      </p:sp>
      <p:pic>
        <p:nvPicPr>
          <p:cNvPr id="4" name="Picture 3" descr="A picture containing text, electronics, businesscard, screenshot&#10;&#10;Description automatically generated">
            <a:extLst>
              <a:ext uri="{FF2B5EF4-FFF2-40B4-BE49-F238E27FC236}">
                <a16:creationId xmlns:a16="http://schemas.microsoft.com/office/drawing/2014/main" id="{BA97AF21-88E5-EC00-9008-88BE2FEF5D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9834" y="1911493"/>
            <a:ext cx="8751570" cy="2815391"/>
          </a:xfrm>
          <a:prstGeom prst="rect">
            <a:avLst/>
          </a:prstGeom>
        </p:spPr>
      </p:pic>
      <p:pic>
        <p:nvPicPr>
          <p:cNvPr id="6" name="Picture 5" descr="A picture containing application&#10;&#10;Description automatically generated">
            <a:extLst>
              <a:ext uri="{FF2B5EF4-FFF2-40B4-BE49-F238E27FC236}">
                <a16:creationId xmlns:a16="http://schemas.microsoft.com/office/drawing/2014/main" id="{E5E317CB-8DCB-4A1D-3176-D0CD6D933C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5600" y="5015551"/>
            <a:ext cx="6644640" cy="1615440"/>
          </a:xfrm>
          <a:prstGeom prst="rect">
            <a:avLst/>
          </a:prstGeom>
        </p:spPr>
      </p:pic>
    </p:spTree>
    <p:extLst>
      <p:ext uri="{BB962C8B-B14F-4D97-AF65-F5344CB8AC3E}">
        <p14:creationId xmlns:p14="http://schemas.microsoft.com/office/powerpoint/2010/main" val="50265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488266" y="183913"/>
            <a:ext cx="9562107" cy="1434415"/>
          </a:xfrm>
        </p:spPr>
        <p:txBody>
          <a:bodyPr vert="horz" lIns="91440" tIns="45720" rIns="91440" bIns="45720" rtlCol="0" anchor="b">
            <a:normAutofit/>
          </a:bodyPr>
          <a:lstStyle/>
          <a:p>
            <a:r>
              <a:rPr lang="en-US" sz="4600" b="1" dirty="0"/>
              <a:t>Leveraging Technology</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7C82AFF-6959-E9F3-693B-524E1789A852}"/>
              </a:ext>
            </a:extLst>
          </p:cNvPr>
          <p:cNvPicPr>
            <a:picLocks noChangeAspect="1"/>
          </p:cNvPicPr>
          <p:nvPr/>
        </p:nvPicPr>
        <p:blipFill>
          <a:blip r:embed="rId2"/>
          <a:stretch>
            <a:fillRect/>
          </a:stretch>
        </p:blipFill>
        <p:spPr>
          <a:xfrm>
            <a:off x="298519" y="4175970"/>
            <a:ext cx="2324908" cy="24356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Speech Bubble: Rectangle with Corners Rounded 14">
            <a:extLst>
              <a:ext uri="{FF2B5EF4-FFF2-40B4-BE49-F238E27FC236}">
                <a16:creationId xmlns:a16="http://schemas.microsoft.com/office/drawing/2014/main" id="{CDA410DC-D92A-638F-4F91-1B43AAE725D2}"/>
              </a:ext>
            </a:extLst>
          </p:cNvPr>
          <p:cNvSpPr/>
          <p:nvPr/>
        </p:nvSpPr>
        <p:spPr>
          <a:xfrm>
            <a:off x="298519" y="1922432"/>
            <a:ext cx="1854317" cy="1342705"/>
          </a:xfrm>
          <a:prstGeom prst="wedgeRoundRectCallout">
            <a:avLst>
              <a:gd name="adj1" fmla="val 11784"/>
              <a:gd name="adj2" fmla="val 9708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Do you know if you’re going to be expecting more calls on a certain day or do you play the ‘Monday’s All Hands-On Deck’ strategy?</a:t>
            </a:r>
          </a:p>
        </p:txBody>
      </p:sp>
      <p:pic>
        <p:nvPicPr>
          <p:cNvPr id="3" name="Picture 2" descr="A picture containing graphical user interface&#10;&#10;Description automatically generated">
            <a:extLst>
              <a:ext uri="{FF2B5EF4-FFF2-40B4-BE49-F238E27FC236}">
                <a16:creationId xmlns:a16="http://schemas.microsoft.com/office/drawing/2014/main" id="{4B2A84C2-E8B2-4E96-6546-C13200946AD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13502" y="246412"/>
            <a:ext cx="1783080" cy="1188720"/>
          </a:xfrm>
          <a:prstGeom prst="rect">
            <a:avLst/>
          </a:prstGeom>
        </p:spPr>
      </p:pic>
      <p:pic>
        <p:nvPicPr>
          <p:cNvPr id="5" name="Picture 4" descr="A screenshot of a computer&#10;&#10;Description automatically generated with low confidence">
            <a:extLst>
              <a:ext uri="{FF2B5EF4-FFF2-40B4-BE49-F238E27FC236}">
                <a16:creationId xmlns:a16="http://schemas.microsoft.com/office/drawing/2014/main" id="{7BBEAB64-F14E-9C31-F0AB-7D4C2651BD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7598" y="1872114"/>
            <a:ext cx="8977182" cy="2950202"/>
          </a:xfrm>
          <a:prstGeom prst="rect">
            <a:avLst/>
          </a:prstGeom>
        </p:spPr>
      </p:pic>
      <p:pic>
        <p:nvPicPr>
          <p:cNvPr id="9" name="Picture 8" descr="A picture containing application&#10;&#10;Description automatically generated">
            <a:extLst>
              <a:ext uri="{FF2B5EF4-FFF2-40B4-BE49-F238E27FC236}">
                <a16:creationId xmlns:a16="http://schemas.microsoft.com/office/drawing/2014/main" id="{52F9DDE1-4CAE-11D8-3108-9D052CCB6A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0402" y="5176456"/>
            <a:ext cx="6644640" cy="1615440"/>
          </a:xfrm>
          <a:prstGeom prst="rect">
            <a:avLst/>
          </a:prstGeom>
        </p:spPr>
      </p:pic>
    </p:spTree>
    <p:extLst>
      <p:ext uri="{BB962C8B-B14F-4D97-AF65-F5344CB8AC3E}">
        <p14:creationId xmlns:p14="http://schemas.microsoft.com/office/powerpoint/2010/main" val="38336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1015"/>
            <a:ext cx="11658600" cy="473075"/>
          </a:xfrm>
        </p:spPr>
        <p:txBody>
          <a:bodyPr>
            <a:normAutofit fontScale="90000"/>
          </a:bodyPr>
          <a:lstStyle/>
          <a:p>
            <a:pPr algn="ctr"/>
            <a:r>
              <a:rPr lang="en-US" b="1" dirty="0"/>
              <a:t>We Appreciate You Taking Time Out Of Your Busy Day</a:t>
            </a:r>
          </a:p>
        </p:txBody>
      </p:sp>
      <p:pic>
        <p:nvPicPr>
          <p:cNvPr id="6" name="Picture 5">
            <a:extLst>
              <a:ext uri="{FF2B5EF4-FFF2-40B4-BE49-F238E27FC236}">
                <a16:creationId xmlns:a16="http://schemas.microsoft.com/office/drawing/2014/main" id="{C2FF2E96-7C1C-EAC5-272A-2F03AB0FCEC6}"/>
              </a:ext>
            </a:extLst>
          </p:cNvPr>
          <p:cNvPicPr>
            <a:picLocks noChangeAspect="1"/>
          </p:cNvPicPr>
          <p:nvPr/>
        </p:nvPicPr>
        <p:blipFill>
          <a:blip r:embed="rId3"/>
          <a:stretch>
            <a:fillRect/>
          </a:stretch>
        </p:blipFill>
        <p:spPr>
          <a:xfrm>
            <a:off x="130629" y="1067195"/>
            <a:ext cx="3733800" cy="2681417"/>
          </a:xfrm>
          <a:prstGeom prst="rect">
            <a:avLst/>
          </a:prstGeom>
        </p:spPr>
      </p:pic>
      <p:pic>
        <p:nvPicPr>
          <p:cNvPr id="9" name="Picture 8">
            <a:extLst>
              <a:ext uri="{FF2B5EF4-FFF2-40B4-BE49-F238E27FC236}">
                <a16:creationId xmlns:a16="http://schemas.microsoft.com/office/drawing/2014/main" id="{5C3EEA0F-387B-8548-7CD1-442B3A946475}"/>
              </a:ext>
            </a:extLst>
          </p:cNvPr>
          <p:cNvPicPr>
            <a:picLocks noChangeAspect="1"/>
          </p:cNvPicPr>
          <p:nvPr/>
        </p:nvPicPr>
        <p:blipFill>
          <a:blip r:embed="rId4"/>
          <a:stretch>
            <a:fillRect/>
          </a:stretch>
        </p:blipFill>
        <p:spPr>
          <a:xfrm>
            <a:off x="1295400" y="3631621"/>
            <a:ext cx="8391447" cy="4062638"/>
          </a:xfrm>
          <a:prstGeom prst="rect">
            <a:avLst/>
          </a:prstGeom>
        </p:spPr>
      </p:pic>
      <p:pic>
        <p:nvPicPr>
          <p:cNvPr id="11" name="Picture 10">
            <a:extLst>
              <a:ext uri="{FF2B5EF4-FFF2-40B4-BE49-F238E27FC236}">
                <a16:creationId xmlns:a16="http://schemas.microsoft.com/office/drawing/2014/main" id="{2CCA8861-636F-D844-E099-9EA90A6EE7F8}"/>
              </a:ext>
            </a:extLst>
          </p:cNvPr>
          <p:cNvPicPr>
            <a:picLocks noChangeAspect="1"/>
          </p:cNvPicPr>
          <p:nvPr/>
        </p:nvPicPr>
        <p:blipFill>
          <a:blip r:embed="rId5"/>
          <a:stretch>
            <a:fillRect/>
          </a:stretch>
        </p:blipFill>
        <p:spPr>
          <a:xfrm>
            <a:off x="4775117" y="3065812"/>
            <a:ext cx="4001041" cy="2321916"/>
          </a:xfrm>
          <a:prstGeom prst="rect">
            <a:avLst/>
          </a:prstGeom>
        </p:spPr>
      </p:pic>
      <p:pic>
        <p:nvPicPr>
          <p:cNvPr id="13" name="Picture 12">
            <a:extLst>
              <a:ext uri="{FF2B5EF4-FFF2-40B4-BE49-F238E27FC236}">
                <a16:creationId xmlns:a16="http://schemas.microsoft.com/office/drawing/2014/main" id="{760203FF-07F2-953E-807D-D4977E811826}"/>
              </a:ext>
            </a:extLst>
          </p:cNvPr>
          <p:cNvPicPr>
            <a:picLocks noChangeAspect="1"/>
          </p:cNvPicPr>
          <p:nvPr/>
        </p:nvPicPr>
        <p:blipFill>
          <a:blip r:embed="rId6"/>
          <a:stretch>
            <a:fillRect/>
          </a:stretch>
        </p:blipFill>
        <p:spPr>
          <a:xfrm>
            <a:off x="5149517" y="681980"/>
            <a:ext cx="6356111" cy="2427872"/>
          </a:xfrm>
          <a:prstGeom prst="rect">
            <a:avLst/>
          </a:prstGeom>
        </p:spPr>
      </p:pic>
      <p:pic>
        <p:nvPicPr>
          <p:cNvPr id="15" name="Picture 14">
            <a:extLst>
              <a:ext uri="{FF2B5EF4-FFF2-40B4-BE49-F238E27FC236}">
                <a16:creationId xmlns:a16="http://schemas.microsoft.com/office/drawing/2014/main" id="{DAE82DA8-F970-55B8-1CB7-E6550811F548}"/>
              </a:ext>
            </a:extLst>
          </p:cNvPr>
          <p:cNvPicPr>
            <a:picLocks noChangeAspect="1"/>
          </p:cNvPicPr>
          <p:nvPr/>
        </p:nvPicPr>
        <p:blipFill>
          <a:blip r:embed="rId7"/>
          <a:stretch>
            <a:fillRect/>
          </a:stretch>
        </p:blipFill>
        <p:spPr>
          <a:xfrm>
            <a:off x="8776158" y="2979558"/>
            <a:ext cx="4431717" cy="2494424"/>
          </a:xfrm>
          <a:prstGeom prst="rect">
            <a:avLst/>
          </a:prstGeom>
        </p:spPr>
      </p:pic>
      <p:pic>
        <p:nvPicPr>
          <p:cNvPr id="17" name="Picture 16">
            <a:extLst>
              <a:ext uri="{FF2B5EF4-FFF2-40B4-BE49-F238E27FC236}">
                <a16:creationId xmlns:a16="http://schemas.microsoft.com/office/drawing/2014/main" id="{00D9E72C-A2B0-0952-5713-26909D6F9116}"/>
              </a:ext>
            </a:extLst>
          </p:cNvPr>
          <p:cNvPicPr>
            <a:picLocks noChangeAspect="1"/>
          </p:cNvPicPr>
          <p:nvPr/>
        </p:nvPicPr>
        <p:blipFill>
          <a:blip r:embed="rId8"/>
          <a:stretch>
            <a:fillRect/>
          </a:stretch>
        </p:blipFill>
        <p:spPr>
          <a:xfrm>
            <a:off x="6771376" y="4343400"/>
            <a:ext cx="4920250" cy="2321916"/>
          </a:xfrm>
          <a:prstGeom prst="rect">
            <a:avLst/>
          </a:prstGeom>
        </p:spPr>
      </p:pic>
      <p:pic>
        <p:nvPicPr>
          <p:cNvPr id="19" name="Picture 18" descr="A red and white sign&#10;&#10;Description automatically generated with medium confidence">
            <a:extLst>
              <a:ext uri="{FF2B5EF4-FFF2-40B4-BE49-F238E27FC236}">
                <a16:creationId xmlns:a16="http://schemas.microsoft.com/office/drawing/2014/main" id="{8A6DF332-BB68-E531-B04B-4E64CB0E692C}"/>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755563" y="805167"/>
            <a:ext cx="4981319" cy="2321916"/>
          </a:xfrm>
          <a:prstGeom prst="rect">
            <a:avLst/>
          </a:prstGeom>
        </p:spPr>
      </p:pic>
      <p:sp>
        <p:nvSpPr>
          <p:cNvPr id="21" name="TextBox 20">
            <a:extLst>
              <a:ext uri="{FF2B5EF4-FFF2-40B4-BE49-F238E27FC236}">
                <a16:creationId xmlns:a16="http://schemas.microsoft.com/office/drawing/2014/main" id="{FDB0B0D5-62AE-4481-A7CB-BACC7E24AF2D}"/>
              </a:ext>
            </a:extLst>
          </p:cNvPr>
          <p:cNvSpPr txBox="1"/>
          <p:nvPr/>
        </p:nvSpPr>
        <p:spPr>
          <a:xfrm>
            <a:off x="582354" y="671412"/>
            <a:ext cx="11211919" cy="388461"/>
          </a:xfrm>
          <a:prstGeom prst="rect">
            <a:avLst/>
          </a:prstGeom>
        </p:spPr>
        <p:txBody>
          <a:bodyPr vert="horz" lIns="91440" tIns="45720" rIns="91440" bIns="45720" rtlCol="0" anchor="t">
            <a:noAutofit/>
          </a:bodyPr>
          <a:lstStyle/>
          <a:p>
            <a:pPr algn="ctr">
              <a:lnSpc>
                <a:spcPct val="90000"/>
              </a:lnSpc>
              <a:spcAft>
                <a:spcPts val="600"/>
              </a:spcAft>
            </a:pPr>
            <a:r>
              <a:rPr lang="en-US" sz="1400" b="1" dirty="0">
                <a:solidFill>
                  <a:schemeClr val="accent1">
                    <a:lumMod val="75000"/>
                  </a:schemeClr>
                </a:solidFill>
              </a:rPr>
              <a:t>Who Would Like To Share At Least 1 Take Away From Today’s Session</a:t>
            </a:r>
          </a:p>
        </p:txBody>
      </p:sp>
    </p:spTree>
    <p:extLst>
      <p:ext uri="{BB962C8B-B14F-4D97-AF65-F5344CB8AC3E}">
        <p14:creationId xmlns:p14="http://schemas.microsoft.com/office/powerpoint/2010/main" val="1809104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nodeType="clickEffect">
                                  <p:stCondLst>
                                    <p:cond delay="0"/>
                                  </p:stCondLst>
                                  <p:childTnLst>
                                    <p:animEffect transition="out" filter="wipe(down)">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nodeType="clickEffect">
                                  <p:stCondLst>
                                    <p:cond delay="0"/>
                                  </p:stCondLst>
                                  <p:childTnLst>
                                    <p:animEffect transition="out" filter="wipe(down)">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nodeType="clickEffect">
                                  <p:stCondLst>
                                    <p:cond delay="0"/>
                                  </p:stCondLst>
                                  <p:childTnLst>
                                    <p:animEffect transition="out" filter="wipe(down)">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nodeType="clickEffect">
                                  <p:stCondLst>
                                    <p:cond delay="0"/>
                                  </p:stCondLst>
                                  <p:childTnLst>
                                    <p:animEffect transition="out" filter="wipe(down)">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nodeType="clickEffect">
                                  <p:stCondLst>
                                    <p:cond delay="0"/>
                                  </p:stCondLst>
                                  <p:childTnLst>
                                    <p:animEffect transition="out" filter="wipe(down)">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xit" presetSubtype="4" fill="hold" nodeType="clickEffect">
                                  <p:stCondLst>
                                    <p:cond delay="0"/>
                                  </p:stCondLst>
                                  <p:childTnLst>
                                    <p:animEffect transition="out" filter="wipe(down)">
                                      <p:cBhvr>
                                        <p:cTn id="73" dur="500"/>
                                        <p:tgtEl>
                                          <p:spTgt spid="17"/>
                                        </p:tgtEl>
                                      </p:cBhvr>
                                    </p:animEffect>
                                    <p:set>
                                      <p:cBhvr>
                                        <p:cTn id="7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b="1"/>
              <a:t>How You Can Find The Perfect A+ Team Member</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38EA34C-8FB4-DBE9-7EC2-FB755BCB34D3}"/>
              </a:ext>
            </a:extLst>
          </p:cNvPr>
          <p:cNvSpPr txBox="1"/>
          <p:nvPr/>
        </p:nvSpPr>
        <p:spPr>
          <a:xfrm>
            <a:off x="572493" y="1669713"/>
            <a:ext cx="11162303"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Questions To Ask Yourself-Hiring Manager Point Of View</a:t>
            </a:r>
          </a:p>
        </p:txBody>
      </p:sp>
      <p:pic>
        <p:nvPicPr>
          <p:cNvPr id="6" name="Picture 5" descr="A picture containing clipart&#10;&#10;Description automatically generated">
            <a:extLst>
              <a:ext uri="{FF2B5EF4-FFF2-40B4-BE49-F238E27FC236}">
                <a16:creationId xmlns:a16="http://schemas.microsoft.com/office/drawing/2014/main" id="{ECBE72B5-0B28-5984-EC8E-1E9E1F8076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5090" y="3071110"/>
            <a:ext cx="838200" cy="804148"/>
          </a:xfrm>
          <a:prstGeom prst="rect">
            <a:avLst/>
          </a:prstGeom>
        </p:spPr>
      </p:pic>
      <p:sp>
        <p:nvSpPr>
          <p:cNvPr id="11" name="Speech Bubble: Oval 10">
            <a:extLst>
              <a:ext uri="{FF2B5EF4-FFF2-40B4-BE49-F238E27FC236}">
                <a16:creationId xmlns:a16="http://schemas.microsoft.com/office/drawing/2014/main" id="{3C448475-1B20-EC0A-8E50-01835CC69F6E}"/>
              </a:ext>
            </a:extLst>
          </p:cNvPr>
          <p:cNvSpPr/>
          <p:nvPr/>
        </p:nvSpPr>
        <p:spPr>
          <a:xfrm rot="21277729">
            <a:off x="3405509" y="3189377"/>
            <a:ext cx="3520233" cy="1002466"/>
          </a:xfrm>
          <a:prstGeom prst="wedgeEllipseCallout">
            <a:avLst>
              <a:gd name="adj1" fmla="val 58751"/>
              <a:gd name="adj2" fmla="val -530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I Know The Type Of Person I Want On My Team.  My Fear Is Hiring The Wrong Person!</a:t>
            </a:r>
          </a:p>
        </p:txBody>
      </p:sp>
      <p:sp>
        <p:nvSpPr>
          <p:cNvPr id="18" name="TextBox 17">
            <a:extLst>
              <a:ext uri="{FF2B5EF4-FFF2-40B4-BE49-F238E27FC236}">
                <a16:creationId xmlns:a16="http://schemas.microsoft.com/office/drawing/2014/main" id="{970BA5CF-92F0-9AD9-4C39-BF510BBA0BA3}"/>
              </a:ext>
            </a:extLst>
          </p:cNvPr>
          <p:cNvSpPr txBox="1"/>
          <p:nvPr/>
        </p:nvSpPr>
        <p:spPr>
          <a:xfrm>
            <a:off x="183753" y="2524595"/>
            <a:ext cx="3657599" cy="336934"/>
          </a:xfrm>
          <a:prstGeom prst="rect">
            <a:avLst/>
          </a:prstGeom>
        </p:spPr>
        <p:txBody>
          <a:bodyPr vert="horz" lIns="91440" tIns="45720" rIns="91440" bIns="45720" rtlCol="0" anchor="t">
            <a:normAutofit/>
          </a:bodyPr>
          <a:lstStyle/>
          <a:p>
            <a:pPr>
              <a:lnSpc>
                <a:spcPct val="90000"/>
              </a:lnSpc>
              <a:spcAft>
                <a:spcPts val="600"/>
              </a:spcAft>
            </a:pPr>
            <a:r>
              <a:rPr lang="en-US" sz="1400" dirty="0"/>
              <a:t>Do you keep your postings updated?</a:t>
            </a:r>
          </a:p>
        </p:txBody>
      </p:sp>
      <p:sp>
        <p:nvSpPr>
          <p:cNvPr id="21" name="TextBox 20">
            <a:extLst>
              <a:ext uri="{FF2B5EF4-FFF2-40B4-BE49-F238E27FC236}">
                <a16:creationId xmlns:a16="http://schemas.microsoft.com/office/drawing/2014/main" id="{61FF23C3-DEDB-FEF5-A583-E3001017DBA8}"/>
              </a:ext>
            </a:extLst>
          </p:cNvPr>
          <p:cNvSpPr txBox="1"/>
          <p:nvPr/>
        </p:nvSpPr>
        <p:spPr>
          <a:xfrm>
            <a:off x="156238" y="2957657"/>
            <a:ext cx="4874205" cy="336934"/>
          </a:xfrm>
          <a:prstGeom prst="rect">
            <a:avLst/>
          </a:prstGeom>
        </p:spPr>
        <p:txBody>
          <a:bodyPr vert="horz" lIns="91440" tIns="45720" rIns="91440" bIns="45720" rtlCol="0" anchor="t">
            <a:noAutofit/>
          </a:bodyPr>
          <a:lstStyle/>
          <a:p>
            <a:pPr>
              <a:lnSpc>
                <a:spcPct val="90000"/>
              </a:lnSpc>
              <a:spcAft>
                <a:spcPts val="600"/>
              </a:spcAft>
            </a:pPr>
            <a:r>
              <a:rPr lang="en-US" sz="1400" dirty="0"/>
              <a:t>Do you have a list of question you ask that allow you to know if your candidate is a self driven/motivated individual?</a:t>
            </a:r>
          </a:p>
        </p:txBody>
      </p:sp>
      <p:sp>
        <p:nvSpPr>
          <p:cNvPr id="22" name="TextBox 21">
            <a:extLst>
              <a:ext uri="{FF2B5EF4-FFF2-40B4-BE49-F238E27FC236}">
                <a16:creationId xmlns:a16="http://schemas.microsoft.com/office/drawing/2014/main" id="{EC9D3EEB-52CE-007A-5B00-BD6FAA4A4282}"/>
              </a:ext>
            </a:extLst>
          </p:cNvPr>
          <p:cNvSpPr txBox="1"/>
          <p:nvPr/>
        </p:nvSpPr>
        <p:spPr>
          <a:xfrm>
            <a:off x="153075" y="3591192"/>
            <a:ext cx="4525930" cy="336934"/>
          </a:xfrm>
          <a:prstGeom prst="rect">
            <a:avLst/>
          </a:prstGeom>
        </p:spPr>
        <p:txBody>
          <a:bodyPr vert="horz" lIns="91440" tIns="45720" rIns="91440" bIns="45720" rtlCol="0" anchor="t">
            <a:noAutofit/>
          </a:bodyPr>
          <a:lstStyle/>
          <a:p>
            <a:pPr>
              <a:lnSpc>
                <a:spcPct val="90000"/>
              </a:lnSpc>
              <a:spcAft>
                <a:spcPts val="600"/>
              </a:spcAft>
            </a:pPr>
            <a:r>
              <a:rPr lang="en-US" sz="1400" dirty="0"/>
              <a:t>Are you respecting that the candidate?  They are also interviewing the company? </a:t>
            </a:r>
          </a:p>
        </p:txBody>
      </p:sp>
      <p:sp>
        <p:nvSpPr>
          <p:cNvPr id="23" name="TextBox 22">
            <a:extLst>
              <a:ext uri="{FF2B5EF4-FFF2-40B4-BE49-F238E27FC236}">
                <a16:creationId xmlns:a16="http://schemas.microsoft.com/office/drawing/2014/main" id="{40B3C7AF-D06A-61F0-E080-C20232188199}"/>
              </a:ext>
            </a:extLst>
          </p:cNvPr>
          <p:cNvSpPr txBox="1"/>
          <p:nvPr/>
        </p:nvSpPr>
        <p:spPr>
          <a:xfrm>
            <a:off x="203580" y="4291050"/>
            <a:ext cx="3193492" cy="336934"/>
          </a:xfrm>
          <a:prstGeom prst="rect">
            <a:avLst/>
          </a:prstGeom>
        </p:spPr>
        <p:txBody>
          <a:bodyPr vert="horz" lIns="91440" tIns="45720" rIns="91440" bIns="45720" rtlCol="0" anchor="t">
            <a:noAutofit/>
          </a:bodyPr>
          <a:lstStyle/>
          <a:p>
            <a:pPr>
              <a:lnSpc>
                <a:spcPct val="90000"/>
              </a:lnSpc>
              <a:spcAft>
                <a:spcPts val="600"/>
              </a:spcAft>
            </a:pPr>
            <a:r>
              <a:rPr lang="en-US" sz="1400" dirty="0"/>
              <a:t>How are you evaluating the candidate?</a:t>
            </a:r>
          </a:p>
        </p:txBody>
      </p:sp>
      <p:sp>
        <p:nvSpPr>
          <p:cNvPr id="24" name="TextBox 23">
            <a:extLst>
              <a:ext uri="{FF2B5EF4-FFF2-40B4-BE49-F238E27FC236}">
                <a16:creationId xmlns:a16="http://schemas.microsoft.com/office/drawing/2014/main" id="{80F9D937-2BC5-796D-1C95-546885FD1D3D}"/>
              </a:ext>
            </a:extLst>
          </p:cNvPr>
          <p:cNvSpPr txBox="1"/>
          <p:nvPr/>
        </p:nvSpPr>
        <p:spPr>
          <a:xfrm>
            <a:off x="173827" y="4776234"/>
            <a:ext cx="4525930" cy="336934"/>
          </a:xfrm>
          <a:prstGeom prst="rect">
            <a:avLst/>
          </a:prstGeom>
        </p:spPr>
        <p:txBody>
          <a:bodyPr vert="horz" lIns="91440" tIns="45720" rIns="91440" bIns="45720" rtlCol="0" anchor="t">
            <a:normAutofit fontScale="92500"/>
          </a:bodyPr>
          <a:lstStyle/>
          <a:p>
            <a:pPr>
              <a:lnSpc>
                <a:spcPct val="90000"/>
              </a:lnSpc>
              <a:spcAft>
                <a:spcPts val="600"/>
              </a:spcAft>
            </a:pPr>
            <a:r>
              <a:rPr lang="en-US" sz="1400" dirty="0"/>
              <a:t>Do you have a job description for all positions in the company?</a:t>
            </a:r>
          </a:p>
        </p:txBody>
      </p:sp>
      <p:sp>
        <p:nvSpPr>
          <p:cNvPr id="25" name="TextBox 24">
            <a:extLst>
              <a:ext uri="{FF2B5EF4-FFF2-40B4-BE49-F238E27FC236}">
                <a16:creationId xmlns:a16="http://schemas.microsoft.com/office/drawing/2014/main" id="{A8990D0D-52B7-637F-790E-280BF63DAF48}"/>
              </a:ext>
            </a:extLst>
          </p:cNvPr>
          <p:cNvSpPr txBox="1"/>
          <p:nvPr/>
        </p:nvSpPr>
        <p:spPr>
          <a:xfrm>
            <a:off x="225427" y="5279901"/>
            <a:ext cx="4734929" cy="336934"/>
          </a:xfrm>
          <a:prstGeom prst="rect">
            <a:avLst/>
          </a:prstGeom>
        </p:spPr>
        <p:txBody>
          <a:bodyPr vert="horz" lIns="91440" tIns="45720" rIns="91440" bIns="45720" rtlCol="0" anchor="t">
            <a:noAutofit/>
          </a:bodyPr>
          <a:lstStyle/>
          <a:p>
            <a:pPr>
              <a:lnSpc>
                <a:spcPct val="90000"/>
              </a:lnSpc>
              <a:spcAft>
                <a:spcPts val="600"/>
              </a:spcAft>
            </a:pPr>
            <a:r>
              <a:rPr lang="en-US" sz="1400" dirty="0"/>
              <a:t>Do you have a position manual or full training playbook for all positions?</a:t>
            </a:r>
          </a:p>
        </p:txBody>
      </p:sp>
      <p:sp>
        <p:nvSpPr>
          <p:cNvPr id="26" name="TextBox 25">
            <a:extLst>
              <a:ext uri="{FF2B5EF4-FFF2-40B4-BE49-F238E27FC236}">
                <a16:creationId xmlns:a16="http://schemas.microsoft.com/office/drawing/2014/main" id="{E4286F6F-86FD-6800-593D-03DF5C263A20}"/>
              </a:ext>
            </a:extLst>
          </p:cNvPr>
          <p:cNvSpPr txBox="1"/>
          <p:nvPr/>
        </p:nvSpPr>
        <p:spPr>
          <a:xfrm>
            <a:off x="210336" y="5887711"/>
            <a:ext cx="4734930" cy="336934"/>
          </a:xfrm>
          <a:prstGeom prst="rect">
            <a:avLst/>
          </a:prstGeom>
        </p:spPr>
        <p:txBody>
          <a:bodyPr vert="horz" lIns="91440" tIns="45720" rIns="91440" bIns="45720" rtlCol="0" anchor="t">
            <a:normAutofit/>
          </a:bodyPr>
          <a:lstStyle/>
          <a:p>
            <a:pPr>
              <a:lnSpc>
                <a:spcPct val="90000"/>
              </a:lnSpc>
              <a:spcAft>
                <a:spcPts val="600"/>
              </a:spcAft>
            </a:pPr>
            <a:r>
              <a:rPr lang="en-US" sz="1400" dirty="0"/>
              <a:t>Are you leveraging creative ways in your ad to draw attention?</a:t>
            </a:r>
          </a:p>
        </p:txBody>
      </p:sp>
      <p:sp>
        <p:nvSpPr>
          <p:cNvPr id="27" name="TextBox 26">
            <a:extLst>
              <a:ext uri="{FF2B5EF4-FFF2-40B4-BE49-F238E27FC236}">
                <a16:creationId xmlns:a16="http://schemas.microsoft.com/office/drawing/2014/main" id="{E6B5FF14-AD1F-2B0D-1B96-FDFA4DBC995F}"/>
              </a:ext>
            </a:extLst>
          </p:cNvPr>
          <p:cNvSpPr txBox="1"/>
          <p:nvPr/>
        </p:nvSpPr>
        <p:spPr>
          <a:xfrm>
            <a:off x="152056" y="6436824"/>
            <a:ext cx="5925533" cy="336934"/>
          </a:xfrm>
          <a:prstGeom prst="rect">
            <a:avLst/>
          </a:prstGeom>
        </p:spPr>
        <p:txBody>
          <a:bodyPr vert="horz" lIns="91440" tIns="45720" rIns="91440" bIns="45720" rtlCol="0" anchor="t">
            <a:noAutofit/>
          </a:bodyPr>
          <a:lstStyle/>
          <a:p>
            <a:pPr>
              <a:lnSpc>
                <a:spcPct val="90000"/>
              </a:lnSpc>
              <a:spcAft>
                <a:spcPts val="600"/>
              </a:spcAft>
            </a:pPr>
            <a:r>
              <a:rPr lang="en-US" sz="1400" dirty="0"/>
              <a:t>Are you educating the candidate on your company, culture &amp; expectations?</a:t>
            </a:r>
          </a:p>
        </p:txBody>
      </p:sp>
      <p:pic>
        <p:nvPicPr>
          <p:cNvPr id="30" name="Picture 29" descr="A close-up of a notebook&#10;&#10;Description automatically generated with low confidence">
            <a:extLst>
              <a:ext uri="{FF2B5EF4-FFF2-40B4-BE49-F238E27FC236}">
                <a16:creationId xmlns:a16="http://schemas.microsoft.com/office/drawing/2014/main" id="{54BBDFFD-89D5-0985-E3A3-575A19B6D61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556636" y="170428"/>
            <a:ext cx="1347005" cy="1434415"/>
          </a:xfrm>
          <a:prstGeom prst="rect">
            <a:avLst/>
          </a:prstGeom>
        </p:spPr>
      </p:pic>
      <p:sp>
        <p:nvSpPr>
          <p:cNvPr id="31" name="TextBox 30">
            <a:extLst>
              <a:ext uri="{FF2B5EF4-FFF2-40B4-BE49-F238E27FC236}">
                <a16:creationId xmlns:a16="http://schemas.microsoft.com/office/drawing/2014/main" id="{942C77BD-6D45-8663-F623-2F938AA3AB3D}"/>
              </a:ext>
            </a:extLst>
          </p:cNvPr>
          <p:cNvSpPr txBox="1"/>
          <p:nvPr/>
        </p:nvSpPr>
        <p:spPr>
          <a:xfrm rot="20939042">
            <a:off x="10781474" y="357899"/>
            <a:ext cx="762521" cy="400110"/>
          </a:xfrm>
          <a:prstGeom prst="rect">
            <a:avLst/>
          </a:prstGeom>
          <a:noFill/>
        </p:spPr>
        <p:txBody>
          <a:bodyPr wrap="square" rtlCol="0">
            <a:spAutoFit/>
          </a:bodyPr>
          <a:lstStyle/>
          <a:p>
            <a:r>
              <a:rPr lang="en-US" sz="1000" b="1" dirty="0"/>
              <a:t>Page 3 In Workbook</a:t>
            </a:r>
          </a:p>
        </p:txBody>
      </p:sp>
      <p:sp>
        <p:nvSpPr>
          <p:cNvPr id="5" name="Arrow: Right 4">
            <a:extLst>
              <a:ext uri="{FF2B5EF4-FFF2-40B4-BE49-F238E27FC236}">
                <a16:creationId xmlns:a16="http://schemas.microsoft.com/office/drawing/2014/main" id="{C99FF19E-D884-AD1C-6ED5-4F0F3D6F7709}"/>
              </a:ext>
            </a:extLst>
          </p:cNvPr>
          <p:cNvSpPr/>
          <p:nvPr/>
        </p:nvSpPr>
        <p:spPr>
          <a:xfrm>
            <a:off x="3223893" y="2534083"/>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85E7DAE-2BF9-487F-29E9-C1CDD1660BE7}"/>
              </a:ext>
            </a:extLst>
          </p:cNvPr>
          <p:cNvSpPr txBox="1"/>
          <p:nvPr/>
        </p:nvSpPr>
        <p:spPr>
          <a:xfrm>
            <a:off x="4267200" y="2533092"/>
            <a:ext cx="7636441"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Always be recruiting &amp; looking for the best of the best.  </a:t>
            </a:r>
          </a:p>
        </p:txBody>
      </p:sp>
      <p:sp>
        <p:nvSpPr>
          <p:cNvPr id="12" name="TextBox 11">
            <a:extLst>
              <a:ext uri="{FF2B5EF4-FFF2-40B4-BE49-F238E27FC236}">
                <a16:creationId xmlns:a16="http://schemas.microsoft.com/office/drawing/2014/main" id="{D62247FC-3F65-35AA-4DDB-2388DECBE426}"/>
              </a:ext>
            </a:extLst>
          </p:cNvPr>
          <p:cNvSpPr txBox="1"/>
          <p:nvPr/>
        </p:nvSpPr>
        <p:spPr>
          <a:xfrm>
            <a:off x="6081771" y="2942575"/>
            <a:ext cx="5974839"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Questions should be focused around breaking the ice &amp; having their true personality come to the surface.  </a:t>
            </a:r>
          </a:p>
        </p:txBody>
      </p:sp>
      <p:sp>
        <p:nvSpPr>
          <p:cNvPr id="28" name="Arrow: Right 27">
            <a:extLst>
              <a:ext uri="{FF2B5EF4-FFF2-40B4-BE49-F238E27FC236}">
                <a16:creationId xmlns:a16="http://schemas.microsoft.com/office/drawing/2014/main" id="{9460AB0E-F470-391C-E6B8-3027A8764932}"/>
              </a:ext>
            </a:extLst>
          </p:cNvPr>
          <p:cNvSpPr/>
          <p:nvPr/>
        </p:nvSpPr>
        <p:spPr>
          <a:xfrm>
            <a:off x="5030443" y="3030503"/>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E5B7627-341D-F90E-DF90-52794951F229}"/>
              </a:ext>
            </a:extLst>
          </p:cNvPr>
          <p:cNvSpPr txBox="1"/>
          <p:nvPr/>
        </p:nvSpPr>
        <p:spPr>
          <a:xfrm>
            <a:off x="5277891" y="3561622"/>
            <a:ext cx="6778150"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This is your time to shine and let them know who you are looking for on your team and how you run your shop.  Get them excited and hoping that you pick them.  </a:t>
            </a:r>
          </a:p>
        </p:txBody>
      </p:sp>
      <p:sp>
        <p:nvSpPr>
          <p:cNvPr id="32" name="Arrow: Right 31">
            <a:extLst>
              <a:ext uri="{FF2B5EF4-FFF2-40B4-BE49-F238E27FC236}">
                <a16:creationId xmlns:a16="http://schemas.microsoft.com/office/drawing/2014/main" id="{61409344-7FB5-EE83-8277-B10048D85273}"/>
              </a:ext>
            </a:extLst>
          </p:cNvPr>
          <p:cNvSpPr/>
          <p:nvPr/>
        </p:nvSpPr>
        <p:spPr>
          <a:xfrm>
            <a:off x="4267873" y="3637108"/>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5A5B736-0B80-1FAB-C928-4BA108965813}"/>
              </a:ext>
            </a:extLst>
          </p:cNvPr>
          <p:cNvSpPr txBox="1"/>
          <p:nvPr/>
        </p:nvSpPr>
        <p:spPr>
          <a:xfrm>
            <a:off x="4311471" y="4184113"/>
            <a:ext cx="7788168"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It’s OK to have a 2</a:t>
            </a:r>
            <a:r>
              <a:rPr lang="en-US" sz="1400" baseline="30000" dirty="0">
                <a:solidFill>
                  <a:schemeClr val="accent2"/>
                </a:solidFill>
              </a:rPr>
              <a:t>nd</a:t>
            </a:r>
            <a:r>
              <a:rPr lang="en-US" sz="1400" dirty="0">
                <a:solidFill>
                  <a:schemeClr val="accent2"/>
                </a:solidFill>
              </a:rPr>
              <a:t> interview or follow up.  Hiring someone should NOT be considered a task.  You should consider it one of the most IMPORTANT decision you’re making for the company.  </a:t>
            </a:r>
          </a:p>
        </p:txBody>
      </p:sp>
      <p:sp>
        <p:nvSpPr>
          <p:cNvPr id="34" name="Arrow: Right 33">
            <a:extLst>
              <a:ext uri="{FF2B5EF4-FFF2-40B4-BE49-F238E27FC236}">
                <a16:creationId xmlns:a16="http://schemas.microsoft.com/office/drawing/2014/main" id="{CE58976A-0BC3-B158-1B43-E60B44E36046}"/>
              </a:ext>
            </a:extLst>
          </p:cNvPr>
          <p:cNvSpPr/>
          <p:nvPr/>
        </p:nvSpPr>
        <p:spPr>
          <a:xfrm>
            <a:off x="3268164" y="4297090"/>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614E097-508D-6FD4-AAC4-731FE9ED6712}"/>
              </a:ext>
            </a:extLst>
          </p:cNvPr>
          <p:cNvSpPr txBox="1"/>
          <p:nvPr/>
        </p:nvSpPr>
        <p:spPr>
          <a:xfrm>
            <a:off x="5715249" y="4725657"/>
            <a:ext cx="5510436"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Run your business pro-actively and be ready at any given time.  </a:t>
            </a:r>
          </a:p>
        </p:txBody>
      </p:sp>
      <p:sp>
        <p:nvSpPr>
          <p:cNvPr id="36" name="Arrow: Right 35">
            <a:extLst>
              <a:ext uri="{FF2B5EF4-FFF2-40B4-BE49-F238E27FC236}">
                <a16:creationId xmlns:a16="http://schemas.microsoft.com/office/drawing/2014/main" id="{A945DDB7-AE4F-FB6D-0778-D1C54AEDC6F2}"/>
              </a:ext>
            </a:extLst>
          </p:cNvPr>
          <p:cNvSpPr/>
          <p:nvPr/>
        </p:nvSpPr>
        <p:spPr>
          <a:xfrm>
            <a:off x="4696225" y="4782001"/>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41C429BE-DD0C-8C3F-4363-54C2F338818B}"/>
              </a:ext>
            </a:extLst>
          </p:cNvPr>
          <p:cNvSpPr/>
          <p:nvPr/>
        </p:nvSpPr>
        <p:spPr>
          <a:xfrm>
            <a:off x="4960356" y="5292170"/>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8F7004A-6F1B-3DC2-7D6D-64FEE140A83D}"/>
              </a:ext>
            </a:extLst>
          </p:cNvPr>
          <p:cNvSpPr txBox="1"/>
          <p:nvPr/>
        </p:nvSpPr>
        <p:spPr>
          <a:xfrm>
            <a:off x="5900127" y="5177939"/>
            <a:ext cx="6199512"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It’s important that you and your team know what to expect from the beginning.  This should be clearly documented and outlined before posting a job.  </a:t>
            </a:r>
          </a:p>
        </p:txBody>
      </p:sp>
      <p:sp>
        <p:nvSpPr>
          <p:cNvPr id="39" name="TextBox 38">
            <a:extLst>
              <a:ext uri="{FF2B5EF4-FFF2-40B4-BE49-F238E27FC236}">
                <a16:creationId xmlns:a16="http://schemas.microsoft.com/office/drawing/2014/main" id="{DAAC5C65-42AD-E0B0-7DBF-6CAE232778C8}"/>
              </a:ext>
            </a:extLst>
          </p:cNvPr>
          <p:cNvSpPr txBox="1"/>
          <p:nvPr/>
        </p:nvSpPr>
        <p:spPr>
          <a:xfrm>
            <a:off x="5972159" y="5850632"/>
            <a:ext cx="6199512"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Have fun and get creative with your ads and always be finding ways to improve.</a:t>
            </a:r>
          </a:p>
        </p:txBody>
      </p:sp>
      <p:sp>
        <p:nvSpPr>
          <p:cNvPr id="40" name="Arrow: Right 39">
            <a:extLst>
              <a:ext uri="{FF2B5EF4-FFF2-40B4-BE49-F238E27FC236}">
                <a16:creationId xmlns:a16="http://schemas.microsoft.com/office/drawing/2014/main" id="{E315CDF4-F433-A28C-934D-CE2EE9D9CEB0}"/>
              </a:ext>
            </a:extLst>
          </p:cNvPr>
          <p:cNvSpPr/>
          <p:nvPr/>
        </p:nvSpPr>
        <p:spPr>
          <a:xfrm>
            <a:off x="4966299" y="5895233"/>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4DA5A950-C715-64FD-6E61-AE809B765B82}"/>
              </a:ext>
            </a:extLst>
          </p:cNvPr>
          <p:cNvSpPr/>
          <p:nvPr/>
        </p:nvSpPr>
        <p:spPr>
          <a:xfrm>
            <a:off x="5796165" y="6471102"/>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A264F84-DA6D-8001-9194-6A1BD2354500}"/>
              </a:ext>
            </a:extLst>
          </p:cNvPr>
          <p:cNvSpPr txBox="1"/>
          <p:nvPr/>
        </p:nvSpPr>
        <p:spPr>
          <a:xfrm>
            <a:off x="6717055" y="6172457"/>
            <a:ext cx="5338986"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This is more than when just letting then know when the company started and what you do.  It’s letting them know what matters to the organization and what your team values and how they achieve success.</a:t>
            </a:r>
          </a:p>
        </p:txBody>
      </p:sp>
      <p:sp>
        <p:nvSpPr>
          <p:cNvPr id="3" name="TextBox 2">
            <a:extLst>
              <a:ext uri="{FF2B5EF4-FFF2-40B4-BE49-F238E27FC236}">
                <a16:creationId xmlns:a16="http://schemas.microsoft.com/office/drawing/2014/main" id="{C8160FCB-9ACA-FD9A-8A8E-408BEA25FCA5}"/>
              </a:ext>
            </a:extLst>
          </p:cNvPr>
          <p:cNvSpPr txBox="1"/>
          <p:nvPr/>
        </p:nvSpPr>
        <p:spPr>
          <a:xfrm>
            <a:off x="1106181" y="2136724"/>
            <a:ext cx="2158085" cy="324018"/>
          </a:xfrm>
          <a:prstGeom prst="rect">
            <a:avLst/>
          </a:prstGeom>
        </p:spPr>
        <p:txBody>
          <a:bodyPr vert="horz" lIns="91440" tIns="45720" rIns="91440" bIns="45720" rtlCol="0" anchor="t">
            <a:noAutofit/>
          </a:bodyPr>
          <a:lstStyle/>
          <a:p>
            <a:pPr algn="ctr">
              <a:lnSpc>
                <a:spcPct val="90000"/>
              </a:lnSpc>
              <a:spcAft>
                <a:spcPts val="600"/>
              </a:spcAft>
            </a:pPr>
            <a:r>
              <a:rPr lang="en-US" sz="2000" b="1" dirty="0">
                <a:solidFill>
                  <a:schemeClr val="accent2"/>
                </a:solidFill>
              </a:rPr>
              <a:t>Questions</a:t>
            </a:r>
          </a:p>
        </p:txBody>
      </p:sp>
      <p:sp>
        <p:nvSpPr>
          <p:cNvPr id="4" name="TextBox 3">
            <a:extLst>
              <a:ext uri="{FF2B5EF4-FFF2-40B4-BE49-F238E27FC236}">
                <a16:creationId xmlns:a16="http://schemas.microsoft.com/office/drawing/2014/main" id="{BCBFEF07-B358-991D-72AF-9CD9314BF8EE}"/>
              </a:ext>
            </a:extLst>
          </p:cNvPr>
          <p:cNvSpPr txBox="1"/>
          <p:nvPr/>
        </p:nvSpPr>
        <p:spPr>
          <a:xfrm>
            <a:off x="7015176" y="2132525"/>
            <a:ext cx="3738950" cy="324018"/>
          </a:xfrm>
          <a:prstGeom prst="rect">
            <a:avLst/>
          </a:prstGeom>
        </p:spPr>
        <p:txBody>
          <a:bodyPr vert="horz" lIns="91440" tIns="45720" rIns="91440" bIns="45720" rtlCol="0" anchor="t">
            <a:noAutofit/>
          </a:bodyPr>
          <a:lstStyle/>
          <a:p>
            <a:pPr algn="ctr">
              <a:lnSpc>
                <a:spcPct val="90000"/>
              </a:lnSpc>
              <a:spcAft>
                <a:spcPts val="600"/>
              </a:spcAft>
            </a:pPr>
            <a:r>
              <a:rPr lang="en-US" sz="2000" b="1" dirty="0"/>
              <a:t>Hiring Manager-Things To Note</a:t>
            </a:r>
          </a:p>
        </p:txBody>
      </p:sp>
      <p:cxnSp>
        <p:nvCxnSpPr>
          <p:cNvPr id="9" name="Straight Connector 8">
            <a:extLst>
              <a:ext uri="{FF2B5EF4-FFF2-40B4-BE49-F238E27FC236}">
                <a16:creationId xmlns:a16="http://schemas.microsoft.com/office/drawing/2014/main" id="{317E0394-D1BD-1550-AA48-3132A6F83603}"/>
              </a:ext>
            </a:extLst>
          </p:cNvPr>
          <p:cNvCxnSpPr/>
          <p:nvPr/>
        </p:nvCxnSpPr>
        <p:spPr>
          <a:xfrm>
            <a:off x="81259" y="2436770"/>
            <a:ext cx="11781800" cy="2397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4011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ppt_x</p:attrName>
                                        </p:attrNameLst>
                                      </p:cBhvr>
                                      <p:tavLst>
                                        <p:tav tm="0">
                                          <p:val>
                                            <p:strVal val="#ppt_x"/>
                                          </p:val>
                                        </p:tav>
                                        <p:tav tm="100000">
                                          <p:val>
                                            <p:strVal val="#ppt_x"/>
                                          </p:val>
                                        </p:tav>
                                      </p:tavLst>
                                    </p:anim>
                                    <p:anim calcmode="lin" valueType="num">
                                      <p:cBhvr>
                                        <p:cTn id="6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anim calcmode="lin" valueType="num">
                                      <p:cBhvr>
                                        <p:cTn id="72" dur="1000" fill="hold"/>
                                        <p:tgtEl>
                                          <p:spTgt spid="29"/>
                                        </p:tgtEl>
                                        <p:attrNameLst>
                                          <p:attrName>ppt_x</p:attrName>
                                        </p:attrNameLst>
                                      </p:cBhvr>
                                      <p:tavLst>
                                        <p:tav tm="0">
                                          <p:val>
                                            <p:strVal val="#ppt_x"/>
                                          </p:val>
                                        </p:tav>
                                        <p:tav tm="100000">
                                          <p:val>
                                            <p:strVal val="#ppt_x"/>
                                          </p:val>
                                        </p:tav>
                                      </p:tavLst>
                                    </p:anim>
                                    <p:anim calcmode="lin" valueType="num">
                                      <p:cBhvr>
                                        <p:cTn id="7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1000"/>
                                        <p:tgtEl>
                                          <p:spTgt spid="23"/>
                                        </p:tgtEl>
                                      </p:cBhvr>
                                    </p:animEffect>
                                    <p:anim calcmode="lin" valueType="num">
                                      <p:cBhvr>
                                        <p:cTn id="79" dur="1000" fill="hold"/>
                                        <p:tgtEl>
                                          <p:spTgt spid="23"/>
                                        </p:tgtEl>
                                        <p:attrNameLst>
                                          <p:attrName>ppt_x</p:attrName>
                                        </p:attrNameLst>
                                      </p:cBhvr>
                                      <p:tavLst>
                                        <p:tav tm="0">
                                          <p:val>
                                            <p:strVal val="#ppt_x"/>
                                          </p:val>
                                        </p:tav>
                                        <p:tav tm="100000">
                                          <p:val>
                                            <p:strVal val="#ppt_x"/>
                                          </p:val>
                                        </p:tav>
                                      </p:tavLst>
                                    </p:anim>
                                    <p:anim calcmode="lin" valueType="num">
                                      <p:cBhvr>
                                        <p:cTn id="8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1000"/>
                                        <p:tgtEl>
                                          <p:spTgt spid="33"/>
                                        </p:tgtEl>
                                      </p:cBhvr>
                                    </p:animEffect>
                                    <p:anim calcmode="lin" valueType="num">
                                      <p:cBhvr>
                                        <p:cTn id="93" dur="1000" fill="hold"/>
                                        <p:tgtEl>
                                          <p:spTgt spid="33"/>
                                        </p:tgtEl>
                                        <p:attrNameLst>
                                          <p:attrName>ppt_x</p:attrName>
                                        </p:attrNameLst>
                                      </p:cBhvr>
                                      <p:tavLst>
                                        <p:tav tm="0">
                                          <p:val>
                                            <p:strVal val="#ppt_x"/>
                                          </p:val>
                                        </p:tav>
                                        <p:tav tm="100000">
                                          <p:val>
                                            <p:strVal val="#ppt_x"/>
                                          </p:val>
                                        </p:tav>
                                      </p:tavLst>
                                    </p:anim>
                                    <p:anim calcmode="lin" valueType="num">
                                      <p:cBhvr>
                                        <p:cTn id="9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1000"/>
                                        <p:tgtEl>
                                          <p:spTgt spid="24"/>
                                        </p:tgtEl>
                                      </p:cBhvr>
                                    </p:animEffect>
                                    <p:anim calcmode="lin" valueType="num">
                                      <p:cBhvr>
                                        <p:cTn id="100" dur="1000" fill="hold"/>
                                        <p:tgtEl>
                                          <p:spTgt spid="24"/>
                                        </p:tgtEl>
                                        <p:attrNameLst>
                                          <p:attrName>ppt_x</p:attrName>
                                        </p:attrNameLst>
                                      </p:cBhvr>
                                      <p:tavLst>
                                        <p:tav tm="0">
                                          <p:val>
                                            <p:strVal val="#ppt_x"/>
                                          </p:val>
                                        </p:tav>
                                        <p:tav tm="100000">
                                          <p:val>
                                            <p:strVal val="#ppt_x"/>
                                          </p:val>
                                        </p:tav>
                                      </p:tavLst>
                                    </p:anim>
                                    <p:anim calcmode="lin" valueType="num">
                                      <p:cBhvr>
                                        <p:cTn id="10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fade">
                                      <p:cBhvr>
                                        <p:cTn id="113" dur="1000"/>
                                        <p:tgtEl>
                                          <p:spTgt spid="35"/>
                                        </p:tgtEl>
                                      </p:cBhvr>
                                    </p:animEffect>
                                    <p:anim calcmode="lin" valueType="num">
                                      <p:cBhvr>
                                        <p:cTn id="114" dur="1000" fill="hold"/>
                                        <p:tgtEl>
                                          <p:spTgt spid="35"/>
                                        </p:tgtEl>
                                        <p:attrNameLst>
                                          <p:attrName>ppt_x</p:attrName>
                                        </p:attrNameLst>
                                      </p:cBhvr>
                                      <p:tavLst>
                                        <p:tav tm="0">
                                          <p:val>
                                            <p:strVal val="#ppt_x"/>
                                          </p:val>
                                        </p:tav>
                                        <p:tav tm="100000">
                                          <p:val>
                                            <p:strVal val="#ppt_x"/>
                                          </p:val>
                                        </p:tav>
                                      </p:tavLst>
                                    </p:anim>
                                    <p:anim calcmode="lin" valueType="num">
                                      <p:cBhvr>
                                        <p:cTn id="11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fade">
                                      <p:cBhvr>
                                        <p:cTn id="120" dur="1000"/>
                                        <p:tgtEl>
                                          <p:spTgt spid="25"/>
                                        </p:tgtEl>
                                      </p:cBhvr>
                                    </p:animEffect>
                                    <p:anim calcmode="lin" valueType="num">
                                      <p:cBhvr>
                                        <p:cTn id="121" dur="1000" fill="hold"/>
                                        <p:tgtEl>
                                          <p:spTgt spid="25"/>
                                        </p:tgtEl>
                                        <p:attrNameLst>
                                          <p:attrName>ppt_x</p:attrName>
                                        </p:attrNameLst>
                                      </p:cBhvr>
                                      <p:tavLst>
                                        <p:tav tm="0">
                                          <p:val>
                                            <p:strVal val="#ppt_x"/>
                                          </p:val>
                                        </p:tav>
                                        <p:tav tm="100000">
                                          <p:val>
                                            <p:strVal val="#ppt_x"/>
                                          </p:val>
                                        </p:tav>
                                      </p:tavLst>
                                    </p:anim>
                                    <p:anim calcmode="lin" valueType="num">
                                      <p:cBhvr>
                                        <p:cTn id="12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1000"/>
                                        <p:tgtEl>
                                          <p:spTgt spid="37"/>
                                        </p:tgtEl>
                                      </p:cBhvr>
                                    </p:animEffect>
                                    <p:anim calcmode="lin" valueType="num">
                                      <p:cBhvr>
                                        <p:cTn id="128" dur="1000" fill="hold"/>
                                        <p:tgtEl>
                                          <p:spTgt spid="37"/>
                                        </p:tgtEl>
                                        <p:attrNameLst>
                                          <p:attrName>ppt_x</p:attrName>
                                        </p:attrNameLst>
                                      </p:cBhvr>
                                      <p:tavLst>
                                        <p:tav tm="0">
                                          <p:val>
                                            <p:strVal val="#ppt_x"/>
                                          </p:val>
                                        </p:tav>
                                        <p:tav tm="100000">
                                          <p:val>
                                            <p:strVal val="#ppt_x"/>
                                          </p:val>
                                        </p:tav>
                                      </p:tavLst>
                                    </p:anim>
                                    <p:anim calcmode="lin" valueType="num">
                                      <p:cBhvr>
                                        <p:cTn id="12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fade">
                                      <p:cBhvr>
                                        <p:cTn id="134" dur="1000"/>
                                        <p:tgtEl>
                                          <p:spTgt spid="38"/>
                                        </p:tgtEl>
                                      </p:cBhvr>
                                    </p:animEffect>
                                    <p:anim calcmode="lin" valueType="num">
                                      <p:cBhvr>
                                        <p:cTn id="135" dur="1000" fill="hold"/>
                                        <p:tgtEl>
                                          <p:spTgt spid="38"/>
                                        </p:tgtEl>
                                        <p:attrNameLst>
                                          <p:attrName>ppt_x</p:attrName>
                                        </p:attrNameLst>
                                      </p:cBhvr>
                                      <p:tavLst>
                                        <p:tav tm="0">
                                          <p:val>
                                            <p:strVal val="#ppt_x"/>
                                          </p:val>
                                        </p:tav>
                                        <p:tav tm="100000">
                                          <p:val>
                                            <p:strVal val="#ppt_x"/>
                                          </p:val>
                                        </p:tav>
                                      </p:tavLst>
                                    </p:anim>
                                    <p:anim calcmode="lin" valueType="num">
                                      <p:cBhvr>
                                        <p:cTn id="1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fade">
                                      <p:cBhvr>
                                        <p:cTn id="141" dur="1000"/>
                                        <p:tgtEl>
                                          <p:spTgt spid="26"/>
                                        </p:tgtEl>
                                      </p:cBhvr>
                                    </p:animEffect>
                                    <p:anim calcmode="lin" valueType="num">
                                      <p:cBhvr>
                                        <p:cTn id="142" dur="1000" fill="hold"/>
                                        <p:tgtEl>
                                          <p:spTgt spid="26"/>
                                        </p:tgtEl>
                                        <p:attrNameLst>
                                          <p:attrName>ppt_x</p:attrName>
                                        </p:attrNameLst>
                                      </p:cBhvr>
                                      <p:tavLst>
                                        <p:tav tm="0">
                                          <p:val>
                                            <p:strVal val="#ppt_x"/>
                                          </p:val>
                                        </p:tav>
                                        <p:tav tm="100000">
                                          <p:val>
                                            <p:strVal val="#ppt_x"/>
                                          </p:val>
                                        </p:tav>
                                      </p:tavLst>
                                    </p:anim>
                                    <p:anim calcmode="lin" valueType="num">
                                      <p:cBhvr>
                                        <p:cTn id="1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1000"/>
                                        <p:tgtEl>
                                          <p:spTgt spid="40"/>
                                        </p:tgtEl>
                                      </p:cBhvr>
                                    </p:animEffect>
                                    <p:anim calcmode="lin" valueType="num">
                                      <p:cBhvr>
                                        <p:cTn id="149" dur="1000" fill="hold"/>
                                        <p:tgtEl>
                                          <p:spTgt spid="40"/>
                                        </p:tgtEl>
                                        <p:attrNameLst>
                                          <p:attrName>ppt_x</p:attrName>
                                        </p:attrNameLst>
                                      </p:cBhvr>
                                      <p:tavLst>
                                        <p:tav tm="0">
                                          <p:val>
                                            <p:strVal val="#ppt_x"/>
                                          </p:val>
                                        </p:tav>
                                        <p:tav tm="100000">
                                          <p:val>
                                            <p:strVal val="#ppt_x"/>
                                          </p:val>
                                        </p:tav>
                                      </p:tavLst>
                                    </p:anim>
                                    <p:anim calcmode="lin" valueType="num">
                                      <p:cBhvr>
                                        <p:cTn id="15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39"/>
                                        </p:tgtEl>
                                        <p:attrNameLst>
                                          <p:attrName>style.visibility</p:attrName>
                                        </p:attrNameLst>
                                      </p:cBhvr>
                                      <p:to>
                                        <p:strVal val="visible"/>
                                      </p:to>
                                    </p:set>
                                    <p:animEffect transition="in" filter="fade">
                                      <p:cBhvr>
                                        <p:cTn id="155" dur="1000"/>
                                        <p:tgtEl>
                                          <p:spTgt spid="39"/>
                                        </p:tgtEl>
                                      </p:cBhvr>
                                    </p:animEffect>
                                    <p:anim calcmode="lin" valueType="num">
                                      <p:cBhvr>
                                        <p:cTn id="156" dur="1000" fill="hold"/>
                                        <p:tgtEl>
                                          <p:spTgt spid="39"/>
                                        </p:tgtEl>
                                        <p:attrNameLst>
                                          <p:attrName>ppt_x</p:attrName>
                                        </p:attrNameLst>
                                      </p:cBhvr>
                                      <p:tavLst>
                                        <p:tav tm="0">
                                          <p:val>
                                            <p:strVal val="#ppt_x"/>
                                          </p:val>
                                        </p:tav>
                                        <p:tav tm="100000">
                                          <p:val>
                                            <p:strVal val="#ppt_x"/>
                                          </p:val>
                                        </p:tav>
                                      </p:tavLst>
                                    </p:anim>
                                    <p:anim calcmode="lin" valueType="num">
                                      <p:cBhvr>
                                        <p:cTn id="15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grpId="0" nodeType="clickEffect">
                                  <p:stCondLst>
                                    <p:cond delay="0"/>
                                  </p:stCondLst>
                                  <p:childTnLst>
                                    <p:set>
                                      <p:cBhvr>
                                        <p:cTn id="161" dur="1" fill="hold">
                                          <p:stCondLst>
                                            <p:cond delay="0"/>
                                          </p:stCondLst>
                                        </p:cTn>
                                        <p:tgtEl>
                                          <p:spTgt spid="27"/>
                                        </p:tgtEl>
                                        <p:attrNameLst>
                                          <p:attrName>style.visibility</p:attrName>
                                        </p:attrNameLst>
                                      </p:cBhvr>
                                      <p:to>
                                        <p:strVal val="visible"/>
                                      </p:to>
                                    </p:set>
                                    <p:animEffect transition="in" filter="fade">
                                      <p:cBhvr>
                                        <p:cTn id="162" dur="1000"/>
                                        <p:tgtEl>
                                          <p:spTgt spid="27"/>
                                        </p:tgtEl>
                                      </p:cBhvr>
                                    </p:animEffect>
                                    <p:anim calcmode="lin" valueType="num">
                                      <p:cBhvr>
                                        <p:cTn id="163" dur="1000" fill="hold"/>
                                        <p:tgtEl>
                                          <p:spTgt spid="27"/>
                                        </p:tgtEl>
                                        <p:attrNameLst>
                                          <p:attrName>ppt_x</p:attrName>
                                        </p:attrNameLst>
                                      </p:cBhvr>
                                      <p:tavLst>
                                        <p:tav tm="0">
                                          <p:val>
                                            <p:strVal val="#ppt_x"/>
                                          </p:val>
                                        </p:tav>
                                        <p:tav tm="100000">
                                          <p:val>
                                            <p:strVal val="#ppt_x"/>
                                          </p:val>
                                        </p:tav>
                                      </p:tavLst>
                                    </p:anim>
                                    <p:anim calcmode="lin" valueType="num">
                                      <p:cBhvr>
                                        <p:cTn id="16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grpId="0" nodeType="clickEffect">
                                  <p:stCondLst>
                                    <p:cond delay="0"/>
                                  </p:stCondLst>
                                  <p:childTnLst>
                                    <p:set>
                                      <p:cBhvr>
                                        <p:cTn id="168" dur="1" fill="hold">
                                          <p:stCondLst>
                                            <p:cond delay="0"/>
                                          </p:stCondLst>
                                        </p:cTn>
                                        <p:tgtEl>
                                          <p:spTgt spid="41"/>
                                        </p:tgtEl>
                                        <p:attrNameLst>
                                          <p:attrName>style.visibility</p:attrName>
                                        </p:attrNameLst>
                                      </p:cBhvr>
                                      <p:to>
                                        <p:strVal val="visible"/>
                                      </p:to>
                                    </p:set>
                                    <p:animEffect transition="in" filter="fade">
                                      <p:cBhvr>
                                        <p:cTn id="169" dur="1000"/>
                                        <p:tgtEl>
                                          <p:spTgt spid="41"/>
                                        </p:tgtEl>
                                      </p:cBhvr>
                                    </p:animEffect>
                                    <p:anim calcmode="lin" valueType="num">
                                      <p:cBhvr>
                                        <p:cTn id="170" dur="1000" fill="hold"/>
                                        <p:tgtEl>
                                          <p:spTgt spid="41"/>
                                        </p:tgtEl>
                                        <p:attrNameLst>
                                          <p:attrName>ppt_x</p:attrName>
                                        </p:attrNameLst>
                                      </p:cBhvr>
                                      <p:tavLst>
                                        <p:tav tm="0">
                                          <p:val>
                                            <p:strVal val="#ppt_x"/>
                                          </p:val>
                                        </p:tav>
                                        <p:tav tm="100000">
                                          <p:val>
                                            <p:strVal val="#ppt_x"/>
                                          </p:val>
                                        </p:tav>
                                      </p:tavLst>
                                    </p:anim>
                                    <p:anim calcmode="lin" valueType="num">
                                      <p:cBhvr>
                                        <p:cTn id="17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42" presetClass="entr" presetSubtype="0" fill="hold" grpId="0" nodeType="clickEffect">
                                  <p:stCondLst>
                                    <p:cond delay="0"/>
                                  </p:stCondLst>
                                  <p:childTnLst>
                                    <p:set>
                                      <p:cBhvr>
                                        <p:cTn id="175" dur="1" fill="hold">
                                          <p:stCondLst>
                                            <p:cond delay="0"/>
                                          </p:stCondLst>
                                        </p:cTn>
                                        <p:tgtEl>
                                          <p:spTgt spid="42"/>
                                        </p:tgtEl>
                                        <p:attrNameLst>
                                          <p:attrName>style.visibility</p:attrName>
                                        </p:attrNameLst>
                                      </p:cBhvr>
                                      <p:to>
                                        <p:strVal val="visible"/>
                                      </p:to>
                                    </p:set>
                                    <p:animEffect transition="in" filter="fade">
                                      <p:cBhvr>
                                        <p:cTn id="176" dur="1000"/>
                                        <p:tgtEl>
                                          <p:spTgt spid="42"/>
                                        </p:tgtEl>
                                      </p:cBhvr>
                                    </p:animEffect>
                                    <p:anim calcmode="lin" valueType="num">
                                      <p:cBhvr>
                                        <p:cTn id="177" dur="1000" fill="hold"/>
                                        <p:tgtEl>
                                          <p:spTgt spid="42"/>
                                        </p:tgtEl>
                                        <p:attrNameLst>
                                          <p:attrName>ppt_x</p:attrName>
                                        </p:attrNameLst>
                                      </p:cBhvr>
                                      <p:tavLst>
                                        <p:tav tm="0">
                                          <p:val>
                                            <p:strVal val="#ppt_x"/>
                                          </p:val>
                                        </p:tav>
                                        <p:tav tm="100000">
                                          <p:val>
                                            <p:strVal val="#ppt_x"/>
                                          </p:val>
                                        </p:tav>
                                      </p:tavLst>
                                    </p:anim>
                                    <p:anim calcmode="lin" valueType="num">
                                      <p:cBhvr>
                                        <p:cTn id="17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P spid="21" grpId="0"/>
      <p:bldP spid="22" grpId="0"/>
      <p:bldP spid="23" grpId="0"/>
      <p:bldP spid="24" grpId="0"/>
      <p:bldP spid="25" grpId="0"/>
      <p:bldP spid="26" grpId="0"/>
      <p:bldP spid="27" grpId="0"/>
      <p:bldP spid="5" grpId="0" animBg="1"/>
      <p:bldP spid="7" grpId="0"/>
      <p:bldP spid="12" grpId="0"/>
      <p:bldP spid="28" grpId="0" animBg="1"/>
      <p:bldP spid="29" grpId="0"/>
      <p:bldP spid="32" grpId="0" animBg="1"/>
      <p:bldP spid="33" grpId="0"/>
      <p:bldP spid="34" grpId="0" animBg="1"/>
      <p:bldP spid="35" grpId="0"/>
      <p:bldP spid="36" grpId="0" animBg="1"/>
      <p:bldP spid="37" grpId="0" animBg="1"/>
      <p:bldP spid="38" grpId="0"/>
      <p:bldP spid="39" grpId="0"/>
      <p:bldP spid="40" grpId="0" animBg="1"/>
      <p:bldP spid="41" grpId="0"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b="1"/>
              <a:t>How You Can Find The Perfect A+ Team Member</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C900195-9CA7-E12D-73E5-76792A05BC37}"/>
              </a:ext>
            </a:extLst>
          </p:cNvPr>
          <p:cNvSpPr txBox="1"/>
          <p:nvPr/>
        </p:nvSpPr>
        <p:spPr>
          <a:xfrm>
            <a:off x="357005" y="2656645"/>
            <a:ext cx="6713552"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Always Be Recruiting</a:t>
            </a:r>
          </a:p>
        </p:txBody>
      </p:sp>
      <p:sp>
        <p:nvSpPr>
          <p:cNvPr id="7" name="TextBox 6">
            <a:extLst>
              <a:ext uri="{FF2B5EF4-FFF2-40B4-BE49-F238E27FC236}">
                <a16:creationId xmlns:a16="http://schemas.microsoft.com/office/drawing/2014/main" id="{02380D74-6130-C35E-6236-40A6AAA180ED}"/>
              </a:ext>
            </a:extLst>
          </p:cNvPr>
          <p:cNvSpPr txBox="1"/>
          <p:nvPr/>
        </p:nvSpPr>
        <p:spPr>
          <a:xfrm>
            <a:off x="357005" y="3140285"/>
            <a:ext cx="8077200"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solidFill>
                  <a:schemeClr val="accent2"/>
                </a:solidFill>
              </a:rPr>
              <a:t>Bring Your Candidates Personality &amp; Passion Out In The Interview</a:t>
            </a:r>
          </a:p>
        </p:txBody>
      </p:sp>
      <p:sp>
        <p:nvSpPr>
          <p:cNvPr id="9" name="TextBox 8">
            <a:extLst>
              <a:ext uri="{FF2B5EF4-FFF2-40B4-BE49-F238E27FC236}">
                <a16:creationId xmlns:a16="http://schemas.microsoft.com/office/drawing/2014/main" id="{352CF036-4A51-F667-0F3D-7F2907E0C69F}"/>
              </a:ext>
            </a:extLst>
          </p:cNvPr>
          <p:cNvSpPr txBox="1"/>
          <p:nvPr/>
        </p:nvSpPr>
        <p:spPr>
          <a:xfrm>
            <a:off x="357005" y="3600353"/>
            <a:ext cx="8077200"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Ask Yourself If You Candidate Is Self Driven &amp; Self Motivated</a:t>
            </a:r>
          </a:p>
        </p:txBody>
      </p:sp>
      <p:sp>
        <p:nvSpPr>
          <p:cNvPr id="10" name="TextBox 9">
            <a:extLst>
              <a:ext uri="{FF2B5EF4-FFF2-40B4-BE49-F238E27FC236}">
                <a16:creationId xmlns:a16="http://schemas.microsoft.com/office/drawing/2014/main" id="{580F0042-F043-F325-F8C6-98C5BB437F0C}"/>
              </a:ext>
            </a:extLst>
          </p:cNvPr>
          <p:cNvSpPr txBox="1"/>
          <p:nvPr/>
        </p:nvSpPr>
        <p:spPr>
          <a:xfrm>
            <a:off x="357005" y="4052623"/>
            <a:ext cx="8077200"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solidFill>
                  <a:schemeClr val="accent2"/>
                </a:solidFill>
              </a:rPr>
              <a:t>Make Sure Your Candidate Knows About Your Company</a:t>
            </a:r>
          </a:p>
        </p:txBody>
      </p:sp>
      <p:sp>
        <p:nvSpPr>
          <p:cNvPr id="11" name="TextBox 10">
            <a:extLst>
              <a:ext uri="{FF2B5EF4-FFF2-40B4-BE49-F238E27FC236}">
                <a16:creationId xmlns:a16="http://schemas.microsoft.com/office/drawing/2014/main" id="{35098903-58D4-36A5-3AD5-EF9A66DE5BCB}"/>
              </a:ext>
            </a:extLst>
          </p:cNvPr>
          <p:cNvSpPr txBox="1"/>
          <p:nvPr/>
        </p:nvSpPr>
        <p:spPr>
          <a:xfrm>
            <a:off x="357005" y="4495907"/>
            <a:ext cx="8077200"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Remember That It’s OK To Have A Follow Up Interview</a:t>
            </a:r>
          </a:p>
        </p:txBody>
      </p:sp>
      <p:sp>
        <p:nvSpPr>
          <p:cNvPr id="13" name="TextBox 12">
            <a:extLst>
              <a:ext uri="{FF2B5EF4-FFF2-40B4-BE49-F238E27FC236}">
                <a16:creationId xmlns:a16="http://schemas.microsoft.com/office/drawing/2014/main" id="{64DD4408-8FF1-9826-C8BB-87FAB865A8FE}"/>
              </a:ext>
            </a:extLst>
          </p:cNvPr>
          <p:cNvSpPr txBox="1"/>
          <p:nvPr/>
        </p:nvSpPr>
        <p:spPr>
          <a:xfrm>
            <a:off x="357005" y="4960157"/>
            <a:ext cx="8077200"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solidFill>
                  <a:schemeClr val="accent2"/>
                </a:solidFill>
              </a:rPr>
              <a:t>Be Ready With Job Descriptions Written Out For All Positions </a:t>
            </a:r>
          </a:p>
        </p:txBody>
      </p:sp>
      <p:sp>
        <p:nvSpPr>
          <p:cNvPr id="14" name="TextBox 13">
            <a:extLst>
              <a:ext uri="{FF2B5EF4-FFF2-40B4-BE49-F238E27FC236}">
                <a16:creationId xmlns:a16="http://schemas.microsoft.com/office/drawing/2014/main" id="{9D634F96-5013-EFD1-E138-6BDFBFDD0924}"/>
              </a:ext>
            </a:extLst>
          </p:cNvPr>
          <p:cNvSpPr txBox="1"/>
          <p:nvPr/>
        </p:nvSpPr>
        <p:spPr>
          <a:xfrm>
            <a:off x="357005" y="5424407"/>
            <a:ext cx="8077200"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Have Manuals Built Out For All Positions</a:t>
            </a:r>
          </a:p>
        </p:txBody>
      </p:sp>
      <p:sp>
        <p:nvSpPr>
          <p:cNvPr id="15" name="TextBox 14">
            <a:extLst>
              <a:ext uri="{FF2B5EF4-FFF2-40B4-BE49-F238E27FC236}">
                <a16:creationId xmlns:a16="http://schemas.microsoft.com/office/drawing/2014/main" id="{BE1BE842-6190-DDE5-D5DA-1E21F6D20996}"/>
              </a:ext>
            </a:extLst>
          </p:cNvPr>
          <p:cNvSpPr txBox="1"/>
          <p:nvPr/>
        </p:nvSpPr>
        <p:spPr>
          <a:xfrm>
            <a:off x="357005" y="5888657"/>
            <a:ext cx="8686800"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solidFill>
                  <a:schemeClr val="accent2"/>
                </a:solidFill>
              </a:rPr>
              <a:t>Get Creative With Your Job Ads-Also Make It Easy For A Candidate To Apply</a:t>
            </a:r>
          </a:p>
        </p:txBody>
      </p:sp>
      <p:sp>
        <p:nvSpPr>
          <p:cNvPr id="3" name="TextBox 2">
            <a:extLst>
              <a:ext uri="{FF2B5EF4-FFF2-40B4-BE49-F238E27FC236}">
                <a16:creationId xmlns:a16="http://schemas.microsoft.com/office/drawing/2014/main" id="{9390998E-C590-8E4A-34BD-3AA8A37CFD8F}"/>
              </a:ext>
            </a:extLst>
          </p:cNvPr>
          <p:cNvSpPr txBox="1"/>
          <p:nvPr/>
        </p:nvSpPr>
        <p:spPr>
          <a:xfrm>
            <a:off x="359880" y="6305063"/>
            <a:ext cx="8077200"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Have Respect For The Candidate Through The Process</a:t>
            </a:r>
          </a:p>
        </p:txBody>
      </p:sp>
      <p:pic>
        <p:nvPicPr>
          <p:cNvPr id="5" name="Picture 4" descr="A close-up of a notebook&#10;&#10;Description automatically generated with low confidence">
            <a:extLst>
              <a:ext uri="{FF2B5EF4-FFF2-40B4-BE49-F238E27FC236}">
                <a16:creationId xmlns:a16="http://schemas.microsoft.com/office/drawing/2014/main" id="{22A37D8A-C411-D31B-EF32-5CA2BB93AB2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76539" y="180294"/>
            <a:ext cx="1426941" cy="1519538"/>
          </a:xfrm>
          <a:prstGeom prst="rect">
            <a:avLst/>
          </a:prstGeom>
        </p:spPr>
      </p:pic>
      <p:sp>
        <p:nvSpPr>
          <p:cNvPr id="12" name="TextBox 11">
            <a:extLst>
              <a:ext uri="{FF2B5EF4-FFF2-40B4-BE49-F238E27FC236}">
                <a16:creationId xmlns:a16="http://schemas.microsoft.com/office/drawing/2014/main" id="{4FFB1CA8-87B3-5C37-FA42-B94A61D7FCD5}"/>
              </a:ext>
            </a:extLst>
          </p:cNvPr>
          <p:cNvSpPr txBox="1"/>
          <p:nvPr/>
        </p:nvSpPr>
        <p:spPr>
          <a:xfrm rot="20939042">
            <a:off x="10606394" y="359675"/>
            <a:ext cx="826461" cy="400110"/>
          </a:xfrm>
          <a:prstGeom prst="rect">
            <a:avLst/>
          </a:prstGeom>
          <a:noFill/>
        </p:spPr>
        <p:txBody>
          <a:bodyPr wrap="square" rtlCol="0">
            <a:spAutoFit/>
          </a:bodyPr>
          <a:lstStyle/>
          <a:p>
            <a:r>
              <a:rPr lang="en-US" sz="1000" b="1" dirty="0"/>
              <a:t>Page 4 In Workbook</a:t>
            </a:r>
          </a:p>
        </p:txBody>
      </p:sp>
      <p:sp>
        <p:nvSpPr>
          <p:cNvPr id="16" name="TextBox 15">
            <a:extLst>
              <a:ext uri="{FF2B5EF4-FFF2-40B4-BE49-F238E27FC236}">
                <a16:creationId xmlns:a16="http://schemas.microsoft.com/office/drawing/2014/main" id="{F9ADF046-9FA4-DFD4-AC78-8499B38B18B3}"/>
              </a:ext>
            </a:extLst>
          </p:cNvPr>
          <p:cNvSpPr txBox="1"/>
          <p:nvPr/>
        </p:nvSpPr>
        <p:spPr>
          <a:xfrm>
            <a:off x="3657600" y="1928746"/>
            <a:ext cx="454814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Pro Tips</a:t>
            </a:r>
          </a:p>
        </p:txBody>
      </p:sp>
      <p:pic>
        <p:nvPicPr>
          <p:cNvPr id="17" name="Picture 16" descr="A picture containing clipart&#10;&#10;Description automatically generated">
            <a:extLst>
              <a:ext uri="{FF2B5EF4-FFF2-40B4-BE49-F238E27FC236}">
                <a16:creationId xmlns:a16="http://schemas.microsoft.com/office/drawing/2014/main" id="{571F3C18-1788-4223-2E04-AA13D880B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5280" y="5713640"/>
            <a:ext cx="838200" cy="804148"/>
          </a:xfrm>
          <a:prstGeom prst="rect">
            <a:avLst/>
          </a:prstGeom>
        </p:spPr>
      </p:pic>
      <p:pic>
        <p:nvPicPr>
          <p:cNvPr id="4" name="Picture 3" descr="Icon&#10;&#10;Description automatically generated">
            <a:extLst>
              <a:ext uri="{FF2B5EF4-FFF2-40B4-BE49-F238E27FC236}">
                <a16:creationId xmlns:a16="http://schemas.microsoft.com/office/drawing/2014/main" id="{1F6DE10B-8588-EF54-8173-71A00199647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9007480">
            <a:off x="11022286" y="5510921"/>
            <a:ext cx="601891" cy="505673"/>
          </a:xfrm>
          <a:prstGeom prst="rect">
            <a:avLst/>
          </a:prstGeom>
        </p:spPr>
      </p:pic>
      <p:sp>
        <p:nvSpPr>
          <p:cNvPr id="18" name="TextBox 17">
            <a:extLst>
              <a:ext uri="{FF2B5EF4-FFF2-40B4-BE49-F238E27FC236}">
                <a16:creationId xmlns:a16="http://schemas.microsoft.com/office/drawing/2014/main" id="{F7AB69B1-05CF-48EA-C044-16CE472D2173}"/>
              </a:ext>
            </a:extLst>
          </p:cNvPr>
          <p:cNvSpPr txBox="1"/>
          <p:nvPr/>
        </p:nvSpPr>
        <p:spPr>
          <a:xfrm rot="19716542">
            <a:off x="6903345" y="3034205"/>
            <a:ext cx="3862347" cy="443284"/>
          </a:xfrm>
          <a:prstGeom prst="rect">
            <a:avLst/>
          </a:prstGeom>
        </p:spPr>
        <p:txBody>
          <a:bodyPr vert="horz" lIns="91440" tIns="45720" rIns="91440" bIns="45720" rtlCol="0" anchor="t">
            <a:noAutofit/>
          </a:bodyPr>
          <a:lstStyle/>
          <a:p>
            <a:pPr algn="ctr">
              <a:lnSpc>
                <a:spcPct val="90000"/>
              </a:lnSpc>
              <a:spcAft>
                <a:spcPts val="600"/>
              </a:spcAft>
            </a:pPr>
            <a:r>
              <a:rPr lang="en-US" sz="4400" b="1" dirty="0"/>
              <a:t>Always Be Recruiting!!!</a:t>
            </a:r>
          </a:p>
        </p:txBody>
      </p:sp>
    </p:spTree>
    <p:extLst>
      <p:ext uri="{BB962C8B-B14F-4D97-AF65-F5344CB8AC3E}">
        <p14:creationId xmlns:p14="http://schemas.microsoft.com/office/powerpoint/2010/main" val="220950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3" grpId="0"/>
      <p:bldP spid="14" grpId="0"/>
      <p:bldP spid="15" grpId="0"/>
      <p:bldP spid="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b="1" dirty="0"/>
              <a:t>Ease The Pain Of Onboarding</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E3970B-2517-9F3D-086F-C6556B7062FC}"/>
              </a:ext>
            </a:extLst>
          </p:cNvPr>
          <p:cNvSpPr txBox="1"/>
          <p:nvPr/>
        </p:nvSpPr>
        <p:spPr>
          <a:xfrm>
            <a:off x="457201" y="3095666"/>
            <a:ext cx="6713552" cy="4432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Who Has An Onboarding Process They’d Like To Share?</a:t>
            </a:r>
          </a:p>
        </p:txBody>
      </p:sp>
      <p:sp>
        <p:nvSpPr>
          <p:cNvPr id="2" name="TextBox 1">
            <a:extLst>
              <a:ext uri="{FF2B5EF4-FFF2-40B4-BE49-F238E27FC236}">
                <a16:creationId xmlns:a16="http://schemas.microsoft.com/office/drawing/2014/main" id="{938EA34C-8FB4-DBE9-7EC2-FB755BCB34D3}"/>
              </a:ext>
            </a:extLst>
          </p:cNvPr>
          <p:cNvSpPr txBox="1"/>
          <p:nvPr/>
        </p:nvSpPr>
        <p:spPr>
          <a:xfrm>
            <a:off x="481053" y="2110409"/>
            <a:ext cx="6713552" cy="443284"/>
          </a:xfrm>
          <a:prstGeom prst="rect">
            <a:avLst/>
          </a:prstGeom>
        </p:spPr>
        <p:txBody>
          <a:bodyPr vert="horz" lIns="91440" tIns="45720" rIns="91440" bIns="45720" rtlCol="0" anchor="t">
            <a:noAutofit/>
          </a:bodyPr>
          <a:lstStyle/>
          <a:p>
            <a:pPr>
              <a:lnSpc>
                <a:spcPct val="90000"/>
              </a:lnSpc>
              <a:spcAft>
                <a:spcPts val="600"/>
              </a:spcAft>
            </a:pPr>
            <a:r>
              <a:rPr lang="en-US" sz="3200" b="1" dirty="0">
                <a:solidFill>
                  <a:schemeClr val="accent1">
                    <a:lumMod val="75000"/>
                  </a:schemeClr>
                </a:solidFill>
              </a:rPr>
              <a:t>GDF Members-Share You Knowledge</a:t>
            </a:r>
          </a:p>
        </p:txBody>
      </p:sp>
      <p:pic>
        <p:nvPicPr>
          <p:cNvPr id="6" name="Picture 5" descr="A person standing in front of a door&#10;&#10;Description automatically generated with medium confidence">
            <a:extLst>
              <a:ext uri="{FF2B5EF4-FFF2-40B4-BE49-F238E27FC236}">
                <a16:creationId xmlns:a16="http://schemas.microsoft.com/office/drawing/2014/main" id="{DEB7CD7B-79AA-8D7E-3B0E-D3C597329A0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60712" y="2356255"/>
            <a:ext cx="2877737" cy="3481572"/>
          </a:xfrm>
          <a:prstGeom prst="rect">
            <a:avLst/>
          </a:prstGeom>
        </p:spPr>
      </p:pic>
      <p:pic>
        <p:nvPicPr>
          <p:cNvPr id="4" name="Picture 3" descr="A close-up of a notebook&#10;&#10;Description automatically generated with low confidence">
            <a:extLst>
              <a:ext uri="{FF2B5EF4-FFF2-40B4-BE49-F238E27FC236}">
                <a16:creationId xmlns:a16="http://schemas.microsoft.com/office/drawing/2014/main" id="{2F6D75FF-9F2D-C445-3437-F0B8FA264E3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088999" y="1711532"/>
            <a:ext cx="1645800" cy="1752599"/>
          </a:xfrm>
          <a:prstGeom prst="rect">
            <a:avLst/>
          </a:prstGeom>
        </p:spPr>
      </p:pic>
      <p:sp>
        <p:nvSpPr>
          <p:cNvPr id="5" name="TextBox 4">
            <a:extLst>
              <a:ext uri="{FF2B5EF4-FFF2-40B4-BE49-F238E27FC236}">
                <a16:creationId xmlns:a16="http://schemas.microsoft.com/office/drawing/2014/main" id="{92BDB348-4455-14B0-C62F-C001B08BF27B}"/>
              </a:ext>
            </a:extLst>
          </p:cNvPr>
          <p:cNvSpPr txBox="1"/>
          <p:nvPr/>
        </p:nvSpPr>
        <p:spPr>
          <a:xfrm rot="20939042">
            <a:off x="10463412" y="1977950"/>
            <a:ext cx="826461" cy="400110"/>
          </a:xfrm>
          <a:prstGeom prst="rect">
            <a:avLst/>
          </a:prstGeom>
          <a:noFill/>
        </p:spPr>
        <p:txBody>
          <a:bodyPr wrap="square" rtlCol="0">
            <a:spAutoFit/>
          </a:bodyPr>
          <a:lstStyle/>
          <a:p>
            <a:r>
              <a:rPr lang="en-US" sz="1000" b="1" dirty="0"/>
              <a:t>Page 5 In Workbook</a:t>
            </a:r>
          </a:p>
        </p:txBody>
      </p:sp>
      <p:pic>
        <p:nvPicPr>
          <p:cNvPr id="9" name="Picture 8" descr="Icon&#10;&#10;Description automatically generated">
            <a:extLst>
              <a:ext uri="{FF2B5EF4-FFF2-40B4-BE49-F238E27FC236}">
                <a16:creationId xmlns:a16="http://schemas.microsoft.com/office/drawing/2014/main" id="{FB729D77-EB08-B880-056E-A4DDC55ACADF}"/>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04800" y="5934082"/>
            <a:ext cx="737745" cy="763707"/>
          </a:xfrm>
          <a:prstGeom prst="rect">
            <a:avLst/>
          </a:prstGeom>
        </p:spPr>
      </p:pic>
      <p:sp>
        <p:nvSpPr>
          <p:cNvPr id="16" name="TextBox 15">
            <a:extLst>
              <a:ext uri="{FF2B5EF4-FFF2-40B4-BE49-F238E27FC236}">
                <a16:creationId xmlns:a16="http://schemas.microsoft.com/office/drawing/2014/main" id="{2DD35FC5-B574-66D1-081A-A491C6D062BD}"/>
              </a:ext>
            </a:extLst>
          </p:cNvPr>
          <p:cNvSpPr txBox="1"/>
          <p:nvPr/>
        </p:nvSpPr>
        <p:spPr>
          <a:xfrm>
            <a:off x="1133745" y="6116513"/>
            <a:ext cx="10601054" cy="443284"/>
          </a:xfrm>
          <a:prstGeom prst="rect">
            <a:avLst/>
          </a:prstGeom>
        </p:spPr>
        <p:txBody>
          <a:bodyPr vert="horz" lIns="91440" tIns="45720" rIns="91440" bIns="45720" rtlCol="0" anchor="t">
            <a:noAutofit/>
          </a:bodyPr>
          <a:lstStyle/>
          <a:p>
            <a:pPr>
              <a:lnSpc>
                <a:spcPct val="90000"/>
              </a:lnSpc>
              <a:spcAft>
                <a:spcPts val="600"/>
              </a:spcAft>
            </a:pPr>
            <a:r>
              <a:rPr lang="en-US" sz="1400" dirty="0"/>
              <a:t>35% of companies have no formal onboarding program [Source: </a:t>
            </a:r>
            <a:r>
              <a:rPr lang="en-US" sz="1400" dirty="0" err="1"/>
              <a:t>Urbanbound</a:t>
            </a:r>
            <a:r>
              <a:rPr lang="en-US" sz="1400" dirty="0"/>
              <a:t>]</a:t>
            </a:r>
          </a:p>
          <a:p>
            <a:pPr>
              <a:lnSpc>
                <a:spcPct val="90000"/>
              </a:lnSpc>
              <a:spcAft>
                <a:spcPts val="600"/>
              </a:spcAft>
            </a:pPr>
            <a:r>
              <a:rPr lang="en-US" sz="1400" dirty="0"/>
              <a:t>69% of employees are more likely to stay with a company for 3 years if they experienced a great onboarding experience [Source: O.C. Tanner]</a:t>
            </a:r>
          </a:p>
        </p:txBody>
      </p:sp>
    </p:spTree>
    <p:extLst>
      <p:ext uri="{BB962C8B-B14F-4D97-AF65-F5344CB8AC3E}">
        <p14:creationId xmlns:p14="http://schemas.microsoft.com/office/powerpoint/2010/main" val="38615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7DDD103-659F-13CA-5301-CB38BEC5E64E}"/>
              </a:ext>
            </a:extLst>
          </p:cNvPr>
          <p:cNvSpPr>
            <a:spLocks noGrp="1"/>
          </p:cNvSpPr>
          <p:nvPr>
            <p:ph type="title"/>
          </p:nvPr>
        </p:nvSpPr>
        <p:spPr>
          <a:xfrm>
            <a:off x="572493" y="238540"/>
            <a:ext cx="11018520" cy="698196"/>
          </a:xfrm>
        </p:spPr>
        <p:txBody>
          <a:bodyPr vert="horz" lIns="91440" tIns="45720" rIns="91440" bIns="45720" rtlCol="0" anchor="b">
            <a:normAutofit fontScale="90000"/>
          </a:bodyPr>
          <a:lstStyle/>
          <a:p>
            <a:r>
              <a:rPr lang="en-US" sz="4600" b="1" dirty="0"/>
              <a:t>Ease The Pain Of Onboarding</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38EA34C-8FB4-DBE9-7EC2-FB755BCB34D3}"/>
              </a:ext>
            </a:extLst>
          </p:cNvPr>
          <p:cNvSpPr txBox="1"/>
          <p:nvPr/>
        </p:nvSpPr>
        <p:spPr>
          <a:xfrm>
            <a:off x="572493" y="1842508"/>
            <a:ext cx="11331147"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Questions To Ask Yourself-New Employee Point Of View</a:t>
            </a:r>
          </a:p>
        </p:txBody>
      </p:sp>
      <p:pic>
        <p:nvPicPr>
          <p:cNvPr id="4" name="Picture 3" descr="A picture containing text, clipart&#10;&#10;Description automatically generated">
            <a:extLst>
              <a:ext uri="{FF2B5EF4-FFF2-40B4-BE49-F238E27FC236}">
                <a16:creationId xmlns:a16="http://schemas.microsoft.com/office/drawing/2014/main" id="{861F91A9-63E7-2A29-4DEC-398EA6EAB4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80" b="17489"/>
          <a:stretch/>
        </p:blipFill>
        <p:spPr>
          <a:xfrm>
            <a:off x="7325754" y="3465178"/>
            <a:ext cx="978190" cy="1016773"/>
          </a:xfrm>
          <a:prstGeom prst="rect">
            <a:avLst/>
          </a:prstGeom>
        </p:spPr>
      </p:pic>
      <p:sp>
        <p:nvSpPr>
          <p:cNvPr id="10" name="Speech Bubble: Oval 9">
            <a:extLst>
              <a:ext uri="{FF2B5EF4-FFF2-40B4-BE49-F238E27FC236}">
                <a16:creationId xmlns:a16="http://schemas.microsoft.com/office/drawing/2014/main" id="{501ED10F-AB6E-FC23-C7C7-955A4655A393}"/>
              </a:ext>
            </a:extLst>
          </p:cNvPr>
          <p:cNvSpPr/>
          <p:nvPr/>
        </p:nvSpPr>
        <p:spPr>
          <a:xfrm rot="361816">
            <a:off x="2726024" y="3315093"/>
            <a:ext cx="3991518" cy="1225182"/>
          </a:xfrm>
          <a:prstGeom prst="wedgeEllipseCallout">
            <a:avLst>
              <a:gd name="adj1" fmla="val 67141"/>
              <a:gd name="adj2" fmla="val -2203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Please let me know what I can expect through the onboarding process and keep in communication with me!</a:t>
            </a:r>
          </a:p>
        </p:txBody>
      </p:sp>
      <p:sp>
        <p:nvSpPr>
          <p:cNvPr id="15" name="TextBox 14">
            <a:extLst>
              <a:ext uri="{FF2B5EF4-FFF2-40B4-BE49-F238E27FC236}">
                <a16:creationId xmlns:a16="http://schemas.microsoft.com/office/drawing/2014/main" id="{655E081A-AD4C-EDB2-BA4E-73B049A6C6F3}"/>
              </a:ext>
            </a:extLst>
          </p:cNvPr>
          <p:cNvSpPr txBox="1"/>
          <p:nvPr/>
        </p:nvSpPr>
        <p:spPr>
          <a:xfrm>
            <a:off x="247227" y="4671541"/>
            <a:ext cx="3969391" cy="336934"/>
          </a:xfrm>
          <a:prstGeom prst="rect">
            <a:avLst/>
          </a:prstGeom>
        </p:spPr>
        <p:txBody>
          <a:bodyPr vert="horz" lIns="91440" tIns="45720" rIns="91440" bIns="45720" rtlCol="0" anchor="t">
            <a:noAutofit/>
          </a:bodyPr>
          <a:lstStyle/>
          <a:p>
            <a:pPr>
              <a:lnSpc>
                <a:spcPct val="90000"/>
              </a:lnSpc>
              <a:spcAft>
                <a:spcPts val="600"/>
              </a:spcAft>
            </a:pPr>
            <a:r>
              <a:rPr lang="en-US" sz="1400" dirty="0"/>
              <a:t>Have you ever turned down a job because the onboarding took to long?</a:t>
            </a:r>
          </a:p>
        </p:txBody>
      </p:sp>
      <p:sp>
        <p:nvSpPr>
          <p:cNvPr id="16" name="TextBox 15">
            <a:extLst>
              <a:ext uri="{FF2B5EF4-FFF2-40B4-BE49-F238E27FC236}">
                <a16:creationId xmlns:a16="http://schemas.microsoft.com/office/drawing/2014/main" id="{68760856-177C-FAD5-FE9A-88A27167F30D}"/>
              </a:ext>
            </a:extLst>
          </p:cNvPr>
          <p:cNvSpPr txBox="1"/>
          <p:nvPr/>
        </p:nvSpPr>
        <p:spPr>
          <a:xfrm>
            <a:off x="248747" y="3048425"/>
            <a:ext cx="4439014" cy="231282"/>
          </a:xfrm>
          <a:prstGeom prst="rect">
            <a:avLst/>
          </a:prstGeom>
        </p:spPr>
        <p:txBody>
          <a:bodyPr vert="horz" lIns="91440" tIns="45720" rIns="91440" bIns="45720" rtlCol="0" anchor="t">
            <a:noAutofit/>
          </a:bodyPr>
          <a:lstStyle/>
          <a:p>
            <a:pPr>
              <a:lnSpc>
                <a:spcPct val="90000"/>
              </a:lnSpc>
              <a:spcAft>
                <a:spcPts val="600"/>
              </a:spcAft>
            </a:pPr>
            <a:r>
              <a:rPr lang="en-US" sz="1400" dirty="0"/>
              <a:t>What have been some of your best experiences with onboarding with a company?</a:t>
            </a:r>
          </a:p>
        </p:txBody>
      </p:sp>
      <p:sp>
        <p:nvSpPr>
          <p:cNvPr id="17" name="TextBox 16">
            <a:extLst>
              <a:ext uri="{FF2B5EF4-FFF2-40B4-BE49-F238E27FC236}">
                <a16:creationId xmlns:a16="http://schemas.microsoft.com/office/drawing/2014/main" id="{A6335AEE-BC13-DB13-EFD0-378BB15C6952}"/>
              </a:ext>
            </a:extLst>
          </p:cNvPr>
          <p:cNvSpPr txBox="1"/>
          <p:nvPr/>
        </p:nvSpPr>
        <p:spPr>
          <a:xfrm>
            <a:off x="238584" y="3921736"/>
            <a:ext cx="4449177" cy="446038"/>
          </a:xfrm>
          <a:prstGeom prst="rect">
            <a:avLst/>
          </a:prstGeom>
        </p:spPr>
        <p:txBody>
          <a:bodyPr vert="horz" lIns="91440" tIns="45720" rIns="91440" bIns="45720" rtlCol="0" anchor="t">
            <a:noAutofit/>
          </a:bodyPr>
          <a:lstStyle/>
          <a:p>
            <a:pPr>
              <a:lnSpc>
                <a:spcPct val="90000"/>
              </a:lnSpc>
              <a:spcAft>
                <a:spcPts val="600"/>
              </a:spcAft>
            </a:pPr>
            <a:r>
              <a:rPr lang="en-US" sz="1400" dirty="0"/>
              <a:t>How long do you feel the onboarding process Should take?</a:t>
            </a:r>
          </a:p>
        </p:txBody>
      </p:sp>
      <p:pic>
        <p:nvPicPr>
          <p:cNvPr id="30" name="Picture 29" descr="A close-up of a notebook&#10;&#10;Description automatically generated with low confidence">
            <a:extLst>
              <a:ext uri="{FF2B5EF4-FFF2-40B4-BE49-F238E27FC236}">
                <a16:creationId xmlns:a16="http://schemas.microsoft.com/office/drawing/2014/main" id="{54BBDFFD-89D5-0985-E3A3-575A19B6D61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556636" y="170428"/>
            <a:ext cx="1347005" cy="1434415"/>
          </a:xfrm>
          <a:prstGeom prst="rect">
            <a:avLst/>
          </a:prstGeom>
        </p:spPr>
      </p:pic>
      <p:sp>
        <p:nvSpPr>
          <p:cNvPr id="31" name="TextBox 30">
            <a:extLst>
              <a:ext uri="{FF2B5EF4-FFF2-40B4-BE49-F238E27FC236}">
                <a16:creationId xmlns:a16="http://schemas.microsoft.com/office/drawing/2014/main" id="{942C77BD-6D45-8663-F623-2F938AA3AB3D}"/>
              </a:ext>
            </a:extLst>
          </p:cNvPr>
          <p:cNvSpPr txBox="1"/>
          <p:nvPr/>
        </p:nvSpPr>
        <p:spPr>
          <a:xfrm rot="20939042">
            <a:off x="10781474" y="357899"/>
            <a:ext cx="762521" cy="400110"/>
          </a:xfrm>
          <a:prstGeom prst="rect">
            <a:avLst/>
          </a:prstGeom>
          <a:noFill/>
        </p:spPr>
        <p:txBody>
          <a:bodyPr wrap="square" rtlCol="0">
            <a:spAutoFit/>
          </a:bodyPr>
          <a:lstStyle/>
          <a:p>
            <a:r>
              <a:rPr lang="en-US" sz="1000" b="1" dirty="0"/>
              <a:t>Page 6 In Workbook</a:t>
            </a:r>
          </a:p>
        </p:txBody>
      </p:sp>
      <p:sp>
        <p:nvSpPr>
          <p:cNvPr id="40" name="Arrow: Right 39">
            <a:extLst>
              <a:ext uri="{FF2B5EF4-FFF2-40B4-BE49-F238E27FC236}">
                <a16:creationId xmlns:a16="http://schemas.microsoft.com/office/drawing/2014/main" id="{17749CF7-DB96-A499-940E-99FFE6A53CE4}"/>
              </a:ext>
            </a:extLst>
          </p:cNvPr>
          <p:cNvSpPr/>
          <p:nvPr/>
        </p:nvSpPr>
        <p:spPr>
          <a:xfrm>
            <a:off x="4102864" y="4774661"/>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A26B508-8CFD-12C0-2E9A-95B44E18285F}"/>
              </a:ext>
            </a:extLst>
          </p:cNvPr>
          <p:cNvSpPr txBox="1"/>
          <p:nvPr/>
        </p:nvSpPr>
        <p:spPr>
          <a:xfrm>
            <a:off x="5137695" y="4725145"/>
            <a:ext cx="7051257"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Remember that your candidate may have accepted your offer, but until you have fully onboarded them and they’ve started working YOU RISK them accepting a different offer.</a:t>
            </a:r>
          </a:p>
        </p:txBody>
      </p:sp>
      <p:sp>
        <p:nvSpPr>
          <p:cNvPr id="42" name="TextBox 41">
            <a:extLst>
              <a:ext uri="{FF2B5EF4-FFF2-40B4-BE49-F238E27FC236}">
                <a16:creationId xmlns:a16="http://schemas.microsoft.com/office/drawing/2014/main" id="{79C8A52F-94A2-E3E8-4840-D7F2605A1FF4}"/>
              </a:ext>
            </a:extLst>
          </p:cNvPr>
          <p:cNvSpPr txBox="1"/>
          <p:nvPr/>
        </p:nvSpPr>
        <p:spPr>
          <a:xfrm>
            <a:off x="5764182" y="3783088"/>
            <a:ext cx="6295897"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Always be respectful that your candidate is probably anxious to start working.  Don’t skip steps, but don’t drag it out because you don’t have things ready for them yet.  BE PRO-ACTIVE!!</a:t>
            </a:r>
          </a:p>
        </p:txBody>
      </p:sp>
      <p:sp>
        <p:nvSpPr>
          <p:cNvPr id="43" name="Arrow: Right 42">
            <a:extLst>
              <a:ext uri="{FF2B5EF4-FFF2-40B4-BE49-F238E27FC236}">
                <a16:creationId xmlns:a16="http://schemas.microsoft.com/office/drawing/2014/main" id="{48CA216F-9006-3AF3-076D-124D6F7BAD21}"/>
              </a:ext>
            </a:extLst>
          </p:cNvPr>
          <p:cNvSpPr/>
          <p:nvPr/>
        </p:nvSpPr>
        <p:spPr>
          <a:xfrm>
            <a:off x="4792492" y="3913442"/>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Right 43">
            <a:extLst>
              <a:ext uri="{FF2B5EF4-FFF2-40B4-BE49-F238E27FC236}">
                <a16:creationId xmlns:a16="http://schemas.microsoft.com/office/drawing/2014/main" id="{8B4B9129-3347-9ED3-7271-39946BF15BBD}"/>
              </a:ext>
            </a:extLst>
          </p:cNvPr>
          <p:cNvSpPr/>
          <p:nvPr/>
        </p:nvSpPr>
        <p:spPr>
          <a:xfrm>
            <a:off x="4415550" y="3060517"/>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DFFF584-730A-CF43-8DCF-4EA75DF8CBCB}"/>
              </a:ext>
            </a:extLst>
          </p:cNvPr>
          <p:cNvSpPr txBox="1"/>
          <p:nvPr/>
        </p:nvSpPr>
        <p:spPr>
          <a:xfrm>
            <a:off x="5500274" y="2979223"/>
            <a:ext cx="6295897"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Welcome Goodie Box, Desk/Office &amp; Space Already Set Up &amp; Ready To Go, Make Them Joining The Team A BIG DEAL!!!</a:t>
            </a:r>
          </a:p>
        </p:txBody>
      </p:sp>
      <p:sp>
        <p:nvSpPr>
          <p:cNvPr id="3" name="TextBox 2">
            <a:extLst>
              <a:ext uri="{FF2B5EF4-FFF2-40B4-BE49-F238E27FC236}">
                <a16:creationId xmlns:a16="http://schemas.microsoft.com/office/drawing/2014/main" id="{01D69C47-BC8F-C80F-BF17-57FD645CC6B0}"/>
              </a:ext>
            </a:extLst>
          </p:cNvPr>
          <p:cNvSpPr txBox="1"/>
          <p:nvPr/>
        </p:nvSpPr>
        <p:spPr>
          <a:xfrm>
            <a:off x="1146762" y="2430699"/>
            <a:ext cx="2158085" cy="324018"/>
          </a:xfrm>
          <a:prstGeom prst="rect">
            <a:avLst/>
          </a:prstGeom>
        </p:spPr>
        <p:txBody>
          <a:bodyPr vert="horz" lIns="91440" tIns="45720" rIns="91440" bIns="45720" rtlCol="0" anchor="t">
            <a:noAutofit/>
          </a:bodyPr>
          <a:lstStyle/>
          <a:p>
            <a:pPr algn="ctr">
              <a:lnSpc>
                <a:spcPct val="90000"/>
              </a:lnSpc>
              <a:spcAft>
                <a:spcPts val="600"/>
              </a:spcAft>
            </a:pPr>
            <a:r>
              <a:rPr lang="en-US" sz="2000" b="1" dirty="0">
                <a:solidFill>
                  <a:schemeClr val="accent2"/>
                </a:solidFill>
              </a:rPr>
              <a:t>Questions</a:t>
            </a:r>
          </a:p>
        </p:txBody>
      </p:sp>
      <p:sp>
        <p:nvSpPr>
          <p:cNvPr id="5" name="TextBox 4">
            <a:extLst>
              <a:ext uri="{FF2B5EF4-FFF2-40B4-BE49-F238E27FC236}">
                <a16:creationId xmlns:a16="http://schemas.microsoft.com/office/drawing/2014/main" id="{E57E69D7-535B-C6E5-2CB7-AEB6394C53AB}"/>
              </a:ext>
            </a:extLst>
          </p:cNvPr>
          <p:cNvSpPr txBox="1"/>
          <p:nvPr/>
        </p:nvSpPr>
        <p:spPr>
          <a:xfrm>
            <a:off x="7055757" y="2426500"/>
            <a:ext cx="3738950" cy="324018"/>
          </a:xfrm>
          <a:prstGeom prst="rect">
            <a:avLst/>
          </a:prstGeom>
        </p:spPr>
        <p:txBody>
          <a:bodyPr vert="horz" lIns="91440" tIns="45720" rIns="91440" bIns="45720" rtlCol="0" anchor="t">
            <a:noAutofit/>
          </a:bodyPr>
          <a:lstStyle/>
          <a:p>
            <a:pPr algn="ctr">
              <a:lnSpc>
                <a:spcPct val="90000"/>
              </a:lnSpc>
              <a:spcAft>
                <a:spcPts val="600"/>
              </a:spcAft>
            </a:pPr>
            <a:r>
              <a:rPr lang="en-US" sz="2000" b="1" dirty="0"/>
              <a:t>Hiring Manager-Things To Note</a:t>
            </a:r>
          </a:p>
        </p:txBody>
      </p:sp>
      <p:cxnSp>
        <p:nvCxnSpPr>
          <p:cNvPr id="6" name="Straight Connector 5">
            <a:extLst>
              <a:ext uri="{FF2B5EF4-FFF2-40B4-BE49-F238E27FC236}">
                <a16:creationId xmlns:a16="http://schemas.microsoft.com/office/drawing/2014/main" id="{0B4311E6-F006-1FFD-FDA6-6C8C23253A01}"/>
              </a:ext>
            </a:extLst>
          </p:cNvPr>
          <p:cNvCxnSpPr/>
          <p:nvPr/>
        </p:nvCxnSpPr>
        <p:spPr>
          <a:xfrm>
            <a:off x="121840" y="2730745"/>
            <a:ext cx="11781800" cy="2397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7000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1000"/>
                                        <p:tgtEl>
                                          <p:spTgt spid="43"/>
                                        </p:tgtEl>
                                      </p:cBhvr>
                                    </p:animEffect>
                                    <p:anim calcmode="lin" valueType="num">
                                      <p:cBhvr>
                                        <p:cTn id="71" dur="1000" fill="hold"/>
                                        <p:tgtEl>
                                          <p:spTgt spid="43"/>
                                        </p:tgtEl>
                                        <p:attrNameLst>
                                          <p:attrName>ppt_x</p:attrName>
                                        </p:attrNameLst>
                                      </p:cBhvr>
                                      <p:tavLst>
                                        <p:tav tm="0">
                                          <p:val>
                                            <p:strVal val="#ppt_x"/>
                                          </p:val>
                                        </p:tav>
                                        <p:tav tm="100000">
                                          <p:val>
                                            <p:strVal val="#ppt_x"/>
                                          </p:val>
                                        </p:tav>
                                      </p:tavLst>
                                    </p:anim>
                                    <p:anim calcmode="lin" valueType="num">
                                      <p:cBhvr>
                                        <p:cTn id="7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1000"/>
                                        <p:tgtEl>
                                          <p:spTgt spid="40"/>
                                        </p:tgtEl>
                                      </p:cBhvr>
                                    </p:animEffect>
                                    <p:anim calcmode="lin" valueType="num">
                                      <p:cBhvr>
                                        <p:cTn id="92" dur="1000" fill="hold"/>
                                        <p:tgtEl>
                                          <p:spTgt spid="40"/>
                                        </p:tgtEl>
                                        <p:attrNameLst>
                                          <p:attrName>ppt_x</p:attrName>
                                        </p:attrNameLst>
                                      </p:cBhvr>
                                      <p:tavLst>
                                        <p:tav tm="0">
                                          <p:val>
                                            <p:strVal val="#ppt_x"/>
                                          </p:val>
                                        </p:tav>
                                        <p:tav tm="100000">
                                          <p:val>
                                            <p:strVal val="#ppt_x"/>
                                          </p:val>
                                        </p:tav>
                                      </p:tavLst>
                                    </p:anim>
                                    <p:anim calcmode="lin" valueType="num">
                                      <p:cBhvr>
                                        <p:cTn id="9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1000"/>
                                        <p:tgtEl>
                                          <p:spTgt spid="41"/>
                                        </p:tgtEl>
                                      </p:cBhvr>
                                    </p:animEffect>
                                    <p:anim calcmode="lin" valueType="num">
                                      <p:cBhvr>
                                        <p:cTn id="99" dur="1000" fill="hold"/>
                                        <p:tgtEl>
                                          <p:spTgt spid="41"/>
                                        </p:tgtEl>
                                        <p:attrNameLst>
                                          <p:attrName>ppt_x</p:attrName>
                                        </p:attrNameLst>
                                      </p:cBhvr>
                                      <p:tavLst>
                                        <p:tav tm="0">
                                          <p:val>
                                            <p:strVal val="#ppt_x"/>
                                          </p:val>
                                        </p:tav>
                                        <p:tav tm="100000">
                                          <p:val>
                                            <p:strVal val="#ppt_x"/>
                                          </p:val>
                                        </p:tav>
                                      </p:tavLst>
                                    </p:anim>
                                    <p:anim calcmode="lin" valueType="num">
                                      <p:cBhvr>
                                        <p:cTn id="10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6" grpId="0"/>
      <p:bldP spid="17" grpId="0"/>
      <p:bldP spid="31" grpId="0"/>
      <p:bldP spid="40" grpId="0" animBg="1"/>
      <p:bldP spid="41" grpId="0"/>
      <p:bldP spid="42" grpId="0"/>
      <p:bldP spid="43" grpId="0" animBg="1"/>
      <p:bldP spid="44" grpId="0" animBg="1"/>
      <p:bldP spid="45"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38EA34C-8FB4-DBE9-7EC2-FB755BCB34D3}"/>
              </a:ext>
            </a:extLst>
          </p:cNvPr>
          <p:cNvSpPr txBox="1"/>
          <p:nvPr/>
        </p:nvSpPr>
        <p:spPr>
          <a:xfrm>
            <a:off x="572493" y="1669713"/>
            <a:ext cx="11162303" cy="443284"/>
          </a:xfrm>
          <a:prstGeom prst="rect">
            <a:avLst/>
          </a:prstGeom>
        </p:spPr>
        <p:txBody>
          <a:bodyPr vert="horz" lIns="91440" tIns="45720" rIns="91440" bIns="45720" rtlCol="0" anchor="t">
            <a:noAutofit/>
          </a:bodyPr>
          <a:lstStyle/>
          <a:p>
            <a:pPr algn="ctr">
              <a:lnSpc>
                <a:spcPct val="90000"/>
              </a:lnSpc>
              <a:spcAft>
                <a:spcPts val="600"/>
              </a:spcAft>
            </a:pPr>
            <a:r>
              <a:rPr lang="en-US" sz="3200" b="1" dirty="0">
                <a:solidFill>
                  <a:schemeClr val="accent1">
                    <a:lumMod val="75000"/>
                  </a:schemeClr>
                </a:solidFill>
              </a:rPr>
              <a:t>Questions To Ask Yourself-Hiring Manager Point Of View</a:t>
            </a:r>
          </a:p>
        </p:txBody>
      </p:sp>
      <p:pic>
        <p:nvPicPr>
          <p:cNvPr id="6" name="Picture 5" descr="A picture containing clipart&#10;&#10;Description automatically generated">
            <a:extLst>
              <a:ext uri="{FF2B5EF4-FFF2-40B4-BE49-F238E27FC236}">
                <a16:creationId xmlns:a16="http://schemas.microsoft.com/office/drawing/2014/main" id="{ECBE72B5-0B28-5984-EC8E-1E9E1F8076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696" y="2863206"/>
            <a:ext cx="838200" cy="804148"/>
          </a:xfrm>
          <a:prstGeom prst="rect">
            <a:avLst/>
          </a:prstGeom>
        </p:spPr>
      </p:pic>
      <p:sp>
        <p:nvSpPr>
          <p:cNvPr id="11" name="Speech Bubble: Oval 10">
            <a:extLst>
              <a:ext uri="{FF2B5EF4-FFF2-40B4-BE49-F238E27FC236}">
                <a16:creationId xmlns:a16="http://schemas.microsoft.com/office/drawing/2014/main" id="{3C448475-1B20-EC0A-8E50-01835CC69F6E}"/>
              </a:ext>
            </a:extLst>
          </p:cNvPr>
          <p:cNvSpPr/>
          <p:nvPr/>
        </p:nvSpPr>
        <p:spPr>
          <a:xfrm rot="21277729">
            <a:off x="3528497" y="2991070"/>
            <a:ext cx="3739735" cy="1310193"/>
          </a:xfrm>
          <a:prstGeom prst="wedgeEllipseCallout">
            <a:avLst>
              <a:gd name="adj1" fmla="val 57918"/>
              <a:gd name="adj2" fmla="val -1799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I have SO MUCH stuff I must get done to get the new team member up and running.  I wish I had time to work on this!!!!!</a:t>
            </a:r>
          </a:p>
        </p:txBody>
      </p:sp>
      <p:sp>
        <p:nvSpPr>
          <p:cNvPr id="18" name="TextBox 17">
            <a:extLst>
              <a:ext uri="{FF2B5EF4-FFF2-40B4-BE49-F238E27FC236}">
                <a16:creationId xmlns:a16="http://schemas.microsoft.com/office/drawing/2014/main" id="{970BA5CF-92F0-9AD9-4C39-BF510BBA0BA3}"/>
              </a:ext>
            </a:extLst>
          </p:cNvPr>
          <p:cNvSpPr txBox="1"/>
          <p:nvPr/>
        </p:nvSpPr>
        <p:spPr>
          <a:xfrm>
            <a:off x="213507" y="2654841"/>
            <a:ext cx="3657599" cy="336934"/>
          </a:xfrm>
          <a:prstGeom prst="rect">
            <a:avLst/>
          </a:prstGeom>
        </p:spPr>
        <p:txBody>
          <a:bodyPr vert="horz" lIns="91440" tIns="45720" rIns="91440" bIns="45720" rtlCol="0" anchor="t">
            <a:noAutofit/>
          </a:bodyPr>
          <a:lstStyle/>
          <a:p>
            <a:pPr>
              <a:lnSpc>
                <a:spcPct val="90000"/>
              </a:lnSpc>
              <a:spcAft>
                <a:spcPts val="600"/>
              </a:spcAft>
            </a:pPr>
            <a:r>
              <a:rPr lang="en-US" sz="1400" dirty="0"/>
              <a:t>When do you let your candidate know, they got the job?</a:t>
            </a:r>
          </a:p>
        </p:txBody>
      </p:sp>
      <p:sp>
        <p:nvSpPr>
          <p:cNvPr id="21" name="TextBox 20">
            <a:extLst>
              <a:ext uri="{FF2B5EF4-FFF2-40B4-BE49-F238E27FC236}">
                <a16:creationId xmlns:a16="http://schemas.microsoft.com/office/drawing/2014/main" id="{61FF23C3-DEDB-FEF5-A583-E3001017DBA8}"/>
              </a:ext>
            </a:extLst>
          </p:cNvPr>
          <p:cNvSpPr txBox="1"/>
          <p:nvPr/>
        </p:nvSpPr>
        <p:spPr>
          <a:xfrm>
            <a:off x="189063" y="3131591"/>
            <a:ext cx="4874205" cy="336934"/>
          </a:xfrm>
          <a:prstGeom prst="rect">
            <a:avLst/>
          </a:prstGeom>
        </p:spPr>
        <p:txBody>
          <a:bodyPr vert="horz" lIns="91440" tIns="45720" rIns="91440" bIns="45720" rtlCol="0" anchor="t">
            <a:noAutofit/>
          </a:bodyPr>
          <a:lstStyle/>
          <a:p>
            <a:pPr>
              <a:lnSpc>
                <a:spcPct val="90000"/>
              </a:lnSpc>
              <a:spcAft>
                <a:spcPts val="600"/>
              </a:spcAft>
            </a:pPr>
            <a:r>
              <a:rPr lang="en-US" sz="1400" dirty="0"/>
              <a:t>Do you have a formal offer letter that you present to the candidates?</a:t>
            </a:r>
          </a:p>
        </p:txBody>
      </p:sp>
      <p:sp>
        <p:nvSpPr>
          <p:cNvPr id="22" name="TextBox 21">
            <a:extLst>
              <a:ext uri="{FF2B5EF4-FFF2-40B4-BE49-F238E27FC236}">
                <a16:creationId xmlns:a16="http://schemas.microsoft.com/office/drawing/2014/main" id="{EC9D3EEB-52CE-007A-5B00-BD6FAA4A4282}"/>
              </a:ext>
            </a:extLst>
          </p:cNvPr>
          <p:cNvSpPr txBox="1"/>
          <p:nvPr/>
        </p:nvSpPr>
        <p:spPr>
          <a:xfrm>
            <a:off x="182156" y="3798219"/>
            <a:ext cx="2972144" cy="336934"/>
          </a:xfrm>
          <a:prstGeom prst="rect">
            <a:avLst/>
          </a:prstGeom>
        </p:spPr>
        <p:txBody>
          <a:bodyPr vert="horz" lIns="91440" tIns="45720" rIns="91440" bIns="45720" rtlCol="0" anchor="t">
            <a:noAutofit/>
          </a:bodyPr>
          <a:lstStyle/>
          <a:p>
            <a:pPr>
              <a:lnSpc>
                <a:spcPct val="90000"/>
              </a:lnSpc>
              <a:spcAft>
                <a:spcPts val="600"/>
              </a:spcAft>
            </a:pPr>
            <a:r>
              <a:rPr lang="en-US" sz="1400" dirty="0"/>
              <a:t>When do you present the offer letter?</a:t>
            </a:r>
          </a:p>
        </p:txBody>
      </p:sp>
      <p:sp>
        <p:nvSpPr>
          <p:cNvPr id="23" name="TextBox 22">
            <a:extLst>
              <a:ext uri="{FF2B5EF4-FFF2-40B4-BE49-F238E27FC236}">
                <a16:creationId xmlns:a16="http://schemas.microsoft.com/office/drawing/2014/main" id="{40B3C7AF-D06A-61F0-E080-C20232188199}"/>
              </a:ext>
            </a:extLst>
          </p:cNvPr>
          <p:cNvSpPr txBox="1"/>
          <p:nvPr/>
        </p:nvSpPr>
        <p:spPr>
          <a:xfrm>
            <a:off x="189063" y="4475340"/>
            <a:ext cx="4274222" cy="336934"/>
          </a:xfrm>
          <a:prstGeom prst="rect">
            <a:avLst/>
          </a:prstGeom>
        </p:spPr>
        <p:txBody>
          <a:bodyPr vert="horz" lIns="91440" tIns="45720" rIns="91440" bIns="45720" rtlCol="0" anchor="t">
            <a:noAutofit/>
          </a:bodyPr>
          <a:lstStyle/>
          <a:p>
            <a:pPr>
              <a:lnSpc>
                <a:spcPct val="90000"/>
              </a:lnSpc>
              <a:spcAft>
                <a:spcPts val="600"/>
              </a:spcAft>
            </a:pPr>
            <a:r>
              <a:rPr lang="en-US" sz="1400" dirty="0"/>
              <a:t>Do you explain what to expect during the onboarding?</a:t>
            </a:r>
          </a:p>
        </p:txBody>
      </p:sp>
      <p:sp>
        <p:nvSpPr>
          <p:cNvPr id="24" name="TextBox 23">
            <a:extLst>
              <a:ext uri="{FF2B5EF4-FFF2-40B4-BE49-F238E27FC236}">
                <a16:creationId xmlns:a16="http://schemas.microsoft.com/office/drawing/2014/main" id="{80F9D937-2BC5-796D-1C95-546885FD1D3D}"/>
              </a:ext>
            </a:extLst>
          </p:cNvPr>
          <p:cNvSpPr txBox="1"/>
          <p:nvPr/>
        </p:nvSpPr>
        <p:spPr>
          <a:xfrm>
            <a:off x="208035" y="5037297"/>
            <a:ext cx="3098665" cy="336934"/>
          </a:xfrm>
          <a:prstGeom prst="rect">
            <a:avLst/>
          </a:prstGeom>
        </p:spPr>
        <p:txBody>
          <a:bodyPr vert="horz" lIns="91440" tIns="45720" rIns="91440" bIns="45720" rtlCol="0" anchor="t">
            <a:normAutofit/>
          </a:bodyPr>
          <a:lstStyle/>
          <a:p>
            <a:pPr>
              <a:lnSpc>
                <a:spcPct val="90000"/>
              </a:lnSpc>
              <a:spcAft>
                <a:spcPts val="600"/>
              </a:spcAft>
            </a:pPr>
            <a:r>
              <a:rPr lang="en-US" sz="1400" dirty="0"/>
              <a:t>Do they know what to expect for Day 1?</a:t>
            </a:r>
          </a:p>
        </p:txBody>
      </p:sp>
      <p:pic>
        <p:nvPicPr>
          <p:cNvPr id="30" name="Picture 29" descr="A close-up of a notebook&#10;&#10;Description automatically generated with low confidence">
            <a:extLst>
              <a:ext uri="{FF2B5EF4-FFF2-40B4-BE49-F238E27FC236}">
                <a16:creationId xmlns:a16="http://schemas.microsoft.com/office/drawing/2014/main" id="{54BBDFFD-89D5-0985-E3A3-575A19B6D61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556636" y="170428"/>
            <a:ext cx="1347005" cy="1434415"/>
          </a:xfrm>
          <a:prstGeom prst="rect">
            <a:avLst/>
          </a:prstGeom>
        </p:spPr>
      </p:pic>
      <p:sp>
        <p:nvSpPr>
          <p:cNvPr id="31" name="TextBox 30">
            <a:extLst>
              <a:ext uri="{FF2B5EF4-FFF2-40B4-BE49-F238E27FC236}">
                <a16:creationId xmlns:a16="http://schemas.microsoft.com/office/drawing/2014/main" id="{942C77BD-6D45-8663-F623-2F938AA3AB3D}"/>
              </a:ext>
            </a:extLst>
          </p:cNvPr>
          <p:cNvSpPr txBox="1"/>
          <p:nvPr/>
        </p:nvSpPr>
        <p:spPr>
          <a:xfrm rot="20939042">
            <a:off x="10781474" y="357899"/>
            <a:ext cx="762521" cy="400110"/>
          </a:xfrm>
          <a:prstGeom prst="rect">
            <a:avLst/>
          </a:prstGeom>
          <a:noFill/>
        </p:spPr>
        <p:txBody>
          <a:bodyPr wrap="square" rtlCol="0">
            <a:spAutoFit/>
          </a:bodyPr>
          <a:lstStyle/>
          <a:p>
            <a:r>
              <a:rPr lang="en-US" sz="1000" b="1" dirty="0"/>
              <a:t>Page 6 In Workbook</a:t>
            </a:r>
          </a:p>
        </p:txBody>
      </p:sp>
      <p:sp>
        <p:nvSpPr>
          <p:cNvPr id="5" name="Arrow: Right 4">
            <a:extLst>
              <a:ext uri="{FF2B5EF4-FFF2-40B4-BE49-F238E27FC236}">
                <a16:creationId xmlns:a16="http://schemas.microsoft.com/office/drawing/2014/main" id="{C99FF19E-D884-AD1C-6ED5-4F0F3D6F7709}"/>
              </a:ext>
            </a:extLst>
          </p:cNvPr>
          <p:cNvSpPr/>
          <p:nvPr/>
        </p:nvSpPr>
        <p:spPr>
          <a:xfrm>
            <a:off x="3933119" y="2636604"/>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85E7DAE-2BF9-487F-29E9-C1CDD1660BE7}"/>
              </a:ext>
            </a:extLst>
          </p:cNvPr>
          <p:cNvSpPr txBox="1"/>
          <p:nvPr/>
        </p:nvSpPr>
        <p:spPr>
          <a:xfrm>
            <a:off x="4942966" y="2637054"/>
            <a:ext cx="7134284"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You’re probably not the only company that they are interviewing with!</a:t>
            </a:r>
          </a:p>
        </p:txBody>
      </p:sp>
      <p:sp>
        <p:nvSpPr>
          <p:cNvPr id="12" name="TextBox 11">
            <a:extLst>
              <a:ext uri="{FF2B5EF4-FFF2-40B4-BE49-F238E27FC236}">
                <a16:creationId xmlns:a16="http://schemas.microsoft.com/office/drawing/2014/main" id="{D62247FC-3F65-35AA-4DDB-2388DECBE426}"/>
              </a:ext>
            </a:extLst>
          </p:cNvPr>
          <p:cNvSpPr txBox="1"/>
          <p:nvPr/>
        </p:nvSpPr>
        <p:spPr>
          <a:xfrm>
            <a:off x="5517255" y="3089296"/>
            <a:ext cx="6559995"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This is your way to formalize &amp; document what you are promising to your new team member.</a:t>
            </a:r>
          </a:p>
        </p:txBody>
      </p:sp>
      <p:sp>
        <p:nvSpPr>
          <p:cNvPr id="28" name="Arrow: Right 27">
            <a:extLst>
              <a:ext uri="{FF2B5EF4-FFF2-40B4-BE49-F238E27FC236}">
                <a16:creationId xmlns:a16="http://schemas.microsoft.com/office/drawing/2014/main" id="{9460AB0E-F470-391C-E6B8-3027A8764932}"/>
              </a:ext>
            </a:extLst>
          </p:cNvPr>
          <p:cNvSpPr/>
          <p:nvPr/>
        </p:nvSpPr>
        <p:spPr>
          <a:xfrm>
            <a:off x="4540389" y="3150545"/>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E5B7627-341D-F90E-DF90-52794951F229}"/>
              </a:ext>
            </a:extLst>
          </p:cNvPr>
          <p:cNvSpPr txBox="1"/>
          <p:nvPr/>
        </p:nvSpPr>
        <p:spPr>
          <a:xfrm>
            <a:off x="4289942" y="3747510"/>
            <a:ext cx="7780101"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The sooner the better.  Some candidates need this piece of mind that their position is secured before giving notice OR to officially stop their job searching.</a:t>
            </a:r>
          </a:p>
        </p:txBody>
      </p:sp>
      <p:sp>
        <p:nvSpPr>
          <p:cNvPr id="32" name="Arrow: Right 31">
            <a:extLst>
              <a:ext uri="{FF2B5EF4-FFF2-40B4-BE49-F238E27FC236}">
                <a16:creationId xmlns:a16="http://schemas.microsoft.com/office/drawing/2014/main" id="{61409344-7FB5-EE83-8277-B10048D85273}"/>
              </a:ext>
            </a:extLst>
          </p:cNvPr>
          <p:cNvSpPr/>
          <p:nvPr/>
        </p:nvSpPr>
        <p:spPr>
          <a:xfrm>
            <a:off x="3234198" y="3805560"/>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5A5B736-0B80-1FAB-C928-4BA108965813}"/>
              </a:ext>
            </a:extLst>
          </p:cNvPr>
          <p:cNvSpPr txBox="1"/>
          <p:nvPr/>
        </p:nvSpPr>
        <p:spPr>
          <a:xfrm>
            <a:off x="5663250" y="4469493"/>
            <a:ext cx="6401146"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I-9, Tax Forms, Signing of the Offer Letter &amp; signing off on other important documents.</a:t>
            </a:r>
          </a:p>
        </p:txBody>
      </p:sp>
      <p:sp>
        <p:nvSpPr>
          <p:cNvPr id="34" name="Arrow: Right 33">
            <a:extLst>
              <a:ext uri="{FF2B5EF4-FFF2-40B4-BE49-F238E27FC236}">
                <a16:creationId xmlns:a16="http://schemas.microsoft.com/office/drawing/2014/main" id="{CE58976A-0BC3-B158-1B43-E60B44E36046}"/>
              </a:ext>
            </a:extLst>
          </p:cNvPr>
          <p:cNvSpPr/>
          <p:nvPr/>
        </p:nvSpPr>
        <p:spPr>
          <a:xfrm>
            <a:off x="4629788" y="4471646"/>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614E097-508D-6FD4-AAC4-731FE9ED6712}"/>
              </a:ext>
            </a:extLst>
          </p:cNvPr>
          <p:cNvSpPr txBox="1"/>
          <p:nvPr/>
        </p:nvSpPr>
        <p:spPr>
          <a:xfrm>
            <a:off x="4366598" y="5004622"/>
            <a:ext cx="7710652" cy="336934"/>
          </a:xfrm>
          <a:prstGeom prst="rect">
            <a:avLst/>
          </a:prstGeom>
        </p:spPr>
        <p:txBody>
          <a:bodyPr vert="horz" lIns="91440" tIns="45720" rIns="91440" bIns="45720" rtlCol="0" anchor="t">
            <a:noAutofit/>
          </a:bodyPr>
          <a:lstStyle/>
          <a:p>
            <a:pPr>
              <a:lnSpc>
                <a:spcPct val="90000"/>
              </a:lnSpc>
              <a:spcAft>
                <a:spcPts val="600"/>
              </a:spcAft>
            </a:pPr>
            <a:r>
              <a:rPr lang="en-US" sz="1400" dirty="0">
                <a:solidFill>
                  <a:schemeClr val="accent2"/>
                </a:solidFill>
              </a:rPr>
              <a:t>We all get a little nervous, not knowing what to expect, where to go, who to report to, what to bring &amp; details of day/time of Day 1.</a:t>
            </a:r>
          </a:p>
        </p:txBody>
      </p:sp>
      <p:sp>
        <p:nvSpPr>
          <p:cNvPr id="36" name="Arrow: Right 35">
            <a:extLst>
              <a:ext uri="{FF2B5EF4-FFF2-40B4-BE49-F238E27FC236}">
                <a16:creationId xmlns:a16="http://schemas.microsoft.com/office/drawing/2014/main" id="{A945DDB7-AE4F-FB6D-0778-D1C54AEDC6F2}"/>
              </a:ext>
            </a:extLst>
          </p:cNvPr>
          <p:cNvSpPr/>
          <p:nvPr/>
        </p:nvSpPr>
        <p:spPr>
          <a:xfrm>
            <a:off x="3352800" y="5046720"/>
            <a:ext cx="866959" cy="259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1AA9111-BF6E-556E-9BDD-CB607829DA2D}"/>
              </a:ext>
            </a:extLst>
          </p:cNvPr>
          <p:cNvSpPr>
            <a:spLocks noGrp="1"/>
          </p:cNvSpPr>
          <p:nvPr>
            <p:ph type="title"/>
          </p:nvPr>
        </p:nvSpPr>
        <p:spPr>
          <a:xfrm>
            <a:off x="315398" y="345374"/>
            <a:ext cx="11018520" cy="698196"/>
          </a:xfrm>
        </p:spPr>
        <p:txBody>
          <a:bodyPr vert="horz" lIns="91440" tIns="45720" rIns="91440" bIns="45720" rtlCol="0" anchor="b">
            <a:normAutofit fontScale="90000"/>
          </a:bodyPr>
          <a:lstStyle/>
          <a:p>
            <a:r>
              <a:rPr lang="en-US" sz="4600" b="1" dirty="0"/>
              <a:t>Ease The Pain Of Onboarding</a:t>
            </a:r>
          </a:p>
        </p:txBody>
      </p:sp>
      <p:sp>
        <p:nvSpPr>
          <p:cNvPr id="3" name="TextBox 2">
            <a:extLst>
              <a:ext uri="{FF2B5EF4-FFF2-40B4-BE49-F238E27FC236}">
                <a16:creationId xmlns:a16="http://schemas.microsoft.com/office/drawing/2014/main" id="{A593B645-79AD-321A-5600-CCF6DB2EC396}"/>
              </a:ext>
            </a:extLst>
          </p:cNvPr>
          <p:cNvSpPr txBox="1"/>
          <p:nvPr/>
        </p:nvSpPr>
        <p:spPr>
          <a:xfrm>
            <a:off x="1173121" y="2169925"/>
            <a:ext cx="2158085" cy="324018"/>
          </a:xfrm>
          <a:prstGeom prst="rect">
            <a:avLst/>
          </a:prstGeom>
        </p:spPr>
        <p:txBody>
          <a:bodyPr vert="horz" lIns="91440" tIns="45720" rIns="91440" bIns="45720" rtlCol="0" anchor="t">
            <a:noAutofit/>
          </a:bodyPr>
          <a:lstStyle/>
          <a:p>
            <a:pPr algn="ctr">
              <a:lnSpc>
                <a:spcPct val="90000"/>
              </a:lnSpc>
              <a:spcAft>
                <a:spcPts val="600"/>
              </a:spcAft>
            </a:pPr>
            <a:r>
              <a:rPr lang="en-US" sz="2000" b="1" dirty="0">
                <a:solidFill>
                  <a:schemeClr val="accent2"/>
                </a:solidFill>
              </a:rPr>
              <a:t>Questions</a:t>
            </a:r>
          </a:p>
        </p:txBody>
      </p:sp>
      <p:sp>
        <p:nvSpPr>
          <p:cNvPr id="4" name="TextBox 3">
            <a:extLst>
              <a:ext uri="{FF2B5EF4-FFF2-40B4-BE49-F238E27FC236}">
                <a16:creationId xmlns:a16="http://schemas.microsoft.com/office/drawing/2014/main" id="{796253F3-9F25-DC3D-3B8B-985094884B18}"/>
              </a:ext>
            </a:extLst>
          </p:cNvPr>
          <p:cNvSpPr txBox="1"/>
          <p:nvPr/>
        </p:nvSpPr>
        <p:spPr>
          <a:xfrm>
            <a:off x="7082116" y="2165726"/>
            <a:ext cx="3738950" cy="324018"/>
          </a:xfrm>
          <a:prstGeom prst="rect">
            <a:avLst/>
          </a:prstGeom>
        </p:spPr>
        <p:txBody>
          <a:bodyPr vert="horz" lIns="91440" tIns="45720" rIns="91440" bIns="45720" rtlCol="0" anchor="t">
            <a:noAutofit/>
          </a:bodyPr>
          <a:lstStyle/>
          <a:p>
            <a:pPr algn="ctr">
              <a:lnSpc>
                <a:spcPct val="90000"/>
              </a:lnSpc>
              <a:spcAft>
                <a:spcPts val="600"/>
              </a:spcAft>
            </a:pPr>
            <a:r>
              <a:rPr lang="en-US" sz="2000" b="1" dirty="0"/>
              <a:t>Hiring Manager-Things To Note</a:t>
            </a:r>
          </a:p>
        </p:txBody>
      </p:sp>
      <p:cxnSp>
        <p:nvCxnSpPr>
          <p:cNvPr id="8" name="Straight Connector 7">
            <a:extLst>
              <a:ext uri="{FF2B5EF4-FFF2-40B4-BE49-F238E27FC236}">
                <a16:creationId xmlns:a16="http://schemas.microsoft.com/office/drawing/2014/main" id="{4D8E82C5-0A6D-9242-BE67-C0A51A51953A}"/>
              </a:ext>
            </a:extLst>
          </p:cNvPr>
          <p:cNvCxnSpPr/>
          <p:nvPr/>
        </p:nvCxnSpPr>
        <p:spPr>
          <a:xfrm>
            <a:off x="148199" y="2469971"/>
            <a:ext cx="11781800" cy="2397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922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0" nodeType="clickEffect">
                                  <p:stCondLst>
                                    <p:cond delay="0"/>
                                  </p:stCondLst>
                                  <p:childTnLst>
                                    <p:animEffect transition="out" filter="fade">
                                      <p:cBhvr>
                                        <p:cTn id="16" dur="1000"/>
                                        <p:tgtEl>
                                          <p:spTgt spid="11"/>
                                        </p:tgtEl>
                                      </p:cBhvr>
                                    </p:animEffect>
                                    <p:anim calcmode="lin" valueType="num">
                                      <p:cBhvr>
                                        <p:cTn id="17" dur="1000"/>
                                        <p:tgtEl>
                                          <p:spTgt spid="11"/>
                                        </p:tgtEl>
                                        <p:attrNameLst>
                                          <p:attrName>ppt_x</p:attrName>
                                        </p:attrNameLst>
                                      </p:cBhvr>
                                      <p:tavLst>
                                        <p:tav tm="0">
                                          <p:val>
                                            <p:strVal val="ppt_x"/>
                                          </p:val>
                                        </p:tav>
                                        <p:tav tm="100000">
                                          <p:val>
                                            <p:strVal val="ppt_x"/>
                                          </p:val>
                                        </p:tav>
                                      </p:tavLst>
                                    </p:anim>
                                    <p:anim calcmode="lin" valueType="num">
                                      <p:cBhvr>
                                        <p:cTn id="18" dur="1000"/>
                                        <p:tgtEl>
                                          <p:spTgt spid="11"/>
                                        </p:tgtEl>
                                        <p:attrNameLst>
                                          <p:attrName>ppt_y</p:attrName>
                                        </p:attrNameLst>
                                      </p:cBhvr>
                                      <p:tavLst>
                                        <p:tav tm="0">
                                          <p:val>
                                            <p:strVal val="ppt_y"/>
                                          </p:val>
                                        </p:tav>
                                        <p:tav tm="100000">
                                          <p:val>
                                            <p:strVal val="ppt_y+.1"/>
                                          </p:val>
                                        </p:tav>
                                      </p:tavLst>
                                    </p:anim>
                                    <p:set>
                                      <p:cBhvr>
                                        <p:cTn id="19" dur="1" fill="hold">
                                          <p:stCondLst>
                                            <p:cond delay="999"/>
                                          </p:stCondLst>
                                        </p:cTn>
                                        <p:tgtEl>
                                          <p:spTgt spid="11"/>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1000"/>
                                        <p:tgtEl>
                                          <p:spTgt spid="6"/>
                                        </p:tgtEl>
                                      </p:cBhvr>
                                    </p:animEffect>
                                    <p:anim calcmode="lin" valueType="num">
                                      <p:cBhvr>
                                        <p:cTn id="22" dur="1000"/>
                                        <p:tgtEl>
                                          <p:spTgt spid="6"/>
                                        </p:tgtEl>
                                        <p:attrNameLst>
                                          <p:attrName>ppt_x</p:attrName>
                                        </p:attrNameLst>
                                      </p:cBhvr>
                                      <p:tavLst>
                                        <p:tav tm="0">
                                          <p:val>
                                            <p:strVal val="ppt_x"/>
                                          </p:val>
                                        </p:tav>
                                        <p:tav tm="100000">
                                          <p:val>
                                            <p:strVal val="ppt_x"/>
                                          </p:val>
                                        </p:tav>
                                      </p:tavLst>
                                    </p:anim>
                                    <p:anim calcmode="lin" valueType="num">
                                      <p:cBhvr>
                                        <p:cTn id="23" dur="1000"/>
                                        <p:tgtEl>
                                          <p:spTgt spid="6"/>
                                        </p:tgtEl>
                                        <p:attrNameLst>
                                          <p:attrName>ppt_y</p:attrName>
                                        </p:attrNameLst>
                                      </p:cBhvr>
                                      <p:tavLst>
                                        <p:tav tm="0">
                                          <p:val>
                                            <p:strVal val="ppt_y"/>
                                          </p:val>
                                        </p:tav>
                                        <p:tav tm="100000">
                                          <p:val>
                                            <p:strVal val="ppt_y+.1"/>
                                          </p:val>
                                        </p:tav>
                                      </p:tavLst>
                                    </p:anim>
                                    <p:set>
                                      <p:cBhvr>
                                        <p:cTn id="24" dur="1" fill="hold">
                                          <p:stCondLst>
                                            <p:cond delay="9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1000"/>
                                        <p:tgtEl>
                                          <p:spTgt spid="32"/>
                                        </p:tgtEl>
                                      </p:cBhvr>
                                    </p:animEffect>
                                    <p:anim calcmode="lin" valueType="num">
                                      <p:cBhvr>
                                        <p:cTn id="79" dur="1000" fill="hold"/>
                                        <p:tgtEl>
                                          <p:spTgt spid="32"/>
                                        </p:tgtEl>
                                        <p:attrNameLst>
                                          <p:attrName>ppt_x</p:attrName>
                                        </p:attrNameLst>
                                      </p:cBhvr>
                                      <p:tavLst>
                                        <p:tav tm="0">
                                          <p:val>
                                            <p:strVal val="#ppt_x"/>
                                          </p:val>
                                        </p:tav>
                                        <p:tav tm="100000">
                                          <p:val>
                                            <p:strVal val="#ppt_x"/>
                                          </p:val>
                                        </p:tav>
                                      </p:tavLst>
                                    </p:anim>
                                    <p:anim calcmode="lin" valueType="num">
                                      <p:cBhvr>
                                        <p:cTn id="8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1000"/>
                                        <p:tgtEl>
                                          <p:spTgt spid="34"/>
                                        </p:tgtEl>
                                      </p:cBhvr>
                                    </p:animEffect>
                                    <p:anim calcmode="lin" valueType="num">
                                      <p:cBhvr>
                                        <p:cTn id="100" dur="1000" fill="hold"/>
                                        <p:tgtEl>
                                          <p:spTgt spid="34"/>
                                        </p:tgtEl>
                                        <p:attrNameLst>
                                          <p:attrName>ppt_x</p:attrName>
                                        </p:attrNameLst>
                                      </p:cBhvr>
                                      <p:tavLst>
                                        <p:tav tm="0">
                                          <p:val>
                                            <p:strVal val="#ppt_x"/>
                                          </p:val>
                                        </p:tav>
                                        <p:tav tm="100000">
                                          <p:val>
                                            <p:strVal val="#ppt_x"/>
                                          </p:val>
                                        </p:tav>
                                      </p:tavLst>
                                    </p:anim>
                                    <p:anim calcmode="lin" valueType="num">
                                      <p:cBhvr>
                                        <p:cTn id="10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1000"/>
                                        <p:tgtEl>
                                          <p:spTgt spid="33"/>
                                        </p:tgtEl>
                                      </p:cBhvr>
                                    </p:animEffect>
                                    <p:anim calcmode="lin" valueType="num">
                                      <p:cBhvr>
                                        <p:cTn id="107" dur="1000" fill="hold"/>
                                        <p:tgtEl>
                                          <p:spTgt spid="33"/>
                                        </p:tgtEl>
                                        <p:attrNameLst>
                                          <p:attrName>ppt_x</p:attrName>
                                        </p:attrNameLst>
                                      </p:cBhvr>
                                      <p:tavLst>
                                        <p:tav tm="0">
                                          <p:val>
                                            <p:strVal val="#ppt_x"/>
                                          </p:val>
                                        </p:tav>
                                        <p:tav tm="100000">
                                          <p:val>
                                            <p:strVal val="#ppt_x"/>
                                          </p:val>
                                        </p:tav>
                                      </p:tavLst>
                                    </p:anim>
                                    <p:anim calcmode="lin" valueType="num">
                                      <p:cBhvr>
                                        <p:cTn id="10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1000"/>
                                        <p:tgtEl>
                                          <p:spTgt spid="24"/>
                                        </p:tgtEl>
                                      </p:cBhvr>
                                    </p:animEffect>
                                    <p:anim calcmode="lin" valueType="num">
                                      <p:cBhvr>
                                        <p:cTn id="114" dur="1000" fill="hold"/>
                                        <p:tgtEl>
                                          <p:spTgt spid="24"/>
                                        </p:tgtEl>
                                        <p:attrNameLst>
                                          <p:attrName>ppt_x</p:attrName>
                                        </p:attrNameLst>
                                      </p:cBhvr>
                                      <p:tavLst>
                                        <p:tav tm="0">
                                          <p:val>
                                            <p:strVal val="#ppt_x"/>
                                          </p:val>
                                        </p:tav>
                                        <p:tav tm="100000">
                                          <p:val>
                                            <p:strVal val="#ppt_x"/>
                                          </p:val>
                                        </p:tav>
                                      </p:tavLst>
                                    </p:anim>
                                    <p:anim calcmode="lin" valueType="num">
                                      <p:cBhvr>
                                        <p:cTn id="1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fade">
                                      <p:cBhvr>
                                        <p:cTn id="120" dur="1000"/>
                                        <p:tgtEl>
                                          <p:spTgt spid="36"/>
                                        </p:tgtEl>
                                      </p:cBhvr>
                                    </p:animEffect>
                                    <p:anim calcmode="lin" valueType="num">
                                      <p:cBhvr>
                                        <p:cTn id="121" dur="1000" fill="hold"/>
                                        <p:tgtEl>
                                          <p:spTgt spid="36"/>
                                        </p:tgtEl>
                                        <p:attrNameLst>
                                          <p:attrName>ppt_x</p:attrName>
                                        </p:attrNameLst>
                                      </p:cBhvr>
                                      <p:tavLst>
                                        <p:tav tm="0">
                                          <p:val>
                                            <p:strVal val="#ppt_x"/>
                                          </p:val>
                                        </p:tav>
                                        <p:tav tm="100000">
                                          <p:val>
                                            <p:strVal val="#ppt_x"/>
                                          </p:val>
                                        </p:tav>
                                      </p:tavLst>
                                    </p:anim>
                                    <p:anim calcmode="lin" valueType="num">
                                      <p:cBhvr>
                                        <p:cTn id="12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1000"/>
                                        <p:tgtEl>
                                          <p:spTgt spid="35"/>
                                        </p:tgtEl>
                                      </p:cBhvr>
                                    </p:animEffect>
                                    <p:anim calcmode="lin" valueType="num">
                                      <p:cBhvr>
                                        <p:cTn id="128" dur="1000" fill="hold"/>
                                        <p:tgtEl>
                                          <p:spTgt spid="35"/>
                                        </p:tgtEl>
                                        <p:attrNameLst>
                                          <p:attrName>ppt_x</p:attrName>
                                        </p:attrNameLst>
                                      </p:cBhvr>
                                      <p:tavLst>
                                        <p:tav tm="0">
                                          <p:val>
                                            <p:strVal val="#ppt_x"/>
                                          </p:val>
                                        </p:tav>
                                        <p:tav tm="100000">
                                          <p:val>
                                            <p:strVal val="#ppt_x"/>
                                          </p:val>
                                        </p:tav>
                                      </p:tavLst>
                                    </p:anim>
                                    <p:anim calcmode="lin" valueType="num">
                                      <p:cBhvr>
                                        <p:cTn id="1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P spid="21" grpId="0"/>
      <p:bldP spid="22" grpId="0"/>
      <p:bldP spid="23" grpId="0"/>
      <p:bldP spid="24" grpId="0"/>
      <p:bldP spid="31" grpId="0"/>
      <p:bldP spid="5" grpId="0" animBg="1"/>
      <p:bldP spid="7" grpId="0"/>
      <p:bldP spid="12" grpId="0"/>
      <p:bldP spid="28" grpId="0" animBg="1"/>
      <p:bldP spid="29" grpId="0"/>
      <p:bldP spid="32" grpId="0" animBg="1"/>
      <p:bldP spid="33" grpId="0"/>
      <p:bldP spid="34" grpId="0" animBg="1"/>
      <p:bldP spid="35" grpId="0"/>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7784</TotalTime>
  <Words>5242</Words>
  <Application>Microsoft Office PowerPoint</Application>
  <PresentationFormat>Widescreen</PresentationFormat>
  <Paragraphs>422</Paragraphs>
  <Slides>44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Baskerville Old Face</vt:lpstr>
      <vt:lpstr>Calibri</vt:lpstr>
      <vt:lpstr>Calibri Light</vt:lpstr>
      <vt:lpstr>Franklin Gothic Medium</vt:lpstr>
      <vt:lpstr>Symbol</vt:lpstr>
      <vt:lpstr>Times New Roman</vt:lpstr>
      <vt:lpstr>Office Theme</vt:lpstr>
      <vt:lpstr>PowerPoint Presentation</vt:lpstr>
      <vt:lpstr>What We Will Be Unlocking For You Today</vt:lpstr>
      <vt:lpstr>How You Can Find The Perfect A+ Team Member</vt:lpstr>
      <vt:lpstr>How You Can Find The Perfect A+ Team Member</vt:lpstr>
      <vt:lpstr>How You Can Find The Perfect A+ Team Member</vt:lpstr>
      <vt:lpstr>How You Can Find The Perfect A+ Team Member</vt:lpstr>
      <vt:lpstr>Ease The Pain Of Onboarding</vt:lpstr>
      <vt:lpstr>Ease The Pain Of Onboarding</vt:lpstr>
      <vt:lpstr>Ease The Pain Of Onboarding</vt:lpstr>
      <vt:lpstr>Ease The Pain Of Onboarding</vt:lpstr>
      <vt:lpstr>How You Can Find The Perfect A+ Team Member &amp; Onboarding Them</vt:lpstr>
      <vt:lpstr>How You Can Find The Perfect A+ Team Member &amp; Onboarding The</vt:lpstr>
      <vt:lpstr>Solid Ways To Structure Your Approach-New Hire Training</vt:lpstr>
      <vt:lpstr>Solid Ways To Structure Your Approach-Training</vt:lpstr>
      <vt:lpstr>Solid Ways To Structure Your Approach-Training Understanding Your Customers</vt:lpstr>
      <vt:lpstr>Solid Ways To Structure Your Approach- Script Flow-Losing Call Control</vt:lpstr>
      <vt:lpstr>Solid Ways To Structure Your Approach- Script Flow-Losing Call Control</vt:lpstr>
      <vt:lpstr>Solid Ways To Structure Your Approach- Script Flow-Maintaining Call Control</vt:lpstr>
      <vt:lpstr>Solid Ways To Structure Your Approach- Script Flow-Maintaining Call Control</vt:lpstr>
      <vt:lpstr>Solid Ways To Structure Your Approach- Don’t Spill The Beans-Practice Makes Perfect</vt:lpstr>
      <vt:lpstr>Solid Ways To Structure Your Approach- Script Flow-Beginning Your Build</vt:lpstr>
      <vt:lpstr>Solid Ways To Structure Your Approach- Script Flow-Rebuttal Example</vt:lpstr>
      <vt:lpstr>Solid Ways To Structure Your Approach- Script Flow-Rebuttals </vt:lpstr>
      <vt:lpstr>Solid Ways To Structure Your Approach-Building Your Script-Platform To Build Out Scripting</vt:lpstr>
      <vt:lpstr>Solid Ways To Structure Your Approach- Benefits Of Building A Script</vt:lpstr>
      <vt:lpstr>KPI’s-Knowing Where You Are &amp; Where You Want To Be</vt:lpstr>
      <vt:lpstr>KPI’s-Knowing Where You Are &amp; Where You Want To Be</vt:lpstr>
      <vt:lpstr>KPI’s-Knowing Where You Are &amp; Where You Want To Be</vt:lpstr>
      <vt:lpstr>KPI’s-Knowing Where You Are &amp; Where You Want To Be</vt:lpstr>
      <vt:lpstr>KPI’s-Book Rate Statistics</vt:lpstr>
      <vt:lpstr>KPI’s-Book Rate-Book Rate Tracking</vt:lpstr>
      <vt:lpstr>KPI’s-Quality Monitoring-QA%</vt:lpstr>
      <vt:lpstr>KPI’s-Quality Assurance</vt:lpstr>
      <vt:lpstr>KPI’s-Knowing Where You Are &amp; Where You Want To Be</vt:lpstr>
      <vt:lpstr>KPI’s-Abandon%-Lost Potential Revenue</vt:lpstr>
      <vt:lpstr>KPI’s-Abandon%-Lost Potential Revenue</vt:lpstr>
      <vt:lpstr>KPI’s-Abandon%-Leveraging Technology</vt:lpstr>
      <vt:lpstr>KPI’s-Talk Time, It’s Important</vt:lpstr>
      <vt:lpstr>KPI’s-Talk Time, It’s Important</vt:lpstr>
      <vt:lpstr>KPI’s-Talk Time, It’s Important</vt:lpstr>
      <vt:lpstr>Coaching-Homework Assignment</vt:lpstr>
      <vt:lpstr>Coaching-Top 3 Tools</vt:lpstr>
      <vt:lpstr>Leveraging Technology</vt:lpstr>
      <vt:lpstr>We Appreciate You Taking Time Out Of Your Busy 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Angela Johnson</dc:creator>
  <cp:lastModifiedBy>Angela Johnson</cp:lastModifiedBy>
  <cp:revision>11</cp:revision>
  <dcterms:created xsi:type="dcterms:W3CDTF">2023-03-16T18:35:37Z</dcterms:created>
  <dcterms:modified xsi:type="dcterms:W3CDTF">2023-04-05T20:11:31Z</dcterms:modified>
</cp:coreProperties>
</file>