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4"/>
    <p:sldMasterId id="2147483660" r:id="rId5"/>
    <p:sldMasterId id="2147483648" r:id="rId6"/>
  </p:sldMasterIdLst>
  <p:notesMasterIdLst>
    <p:notesMasterId r:id="rId16"/>
  </p:notesMasterIdLst>
  <p:handoutMasterIdLst>
    <p:handoutMasterId r:id="rId17"/>
  </p:handoutMasterIdLst>
  <p:sldIdLst>
    <p:sldId id="509" r:id="rId7"/>
    <p:sldId id="510" r:id="rId8"/>
    <p:sldId id="490" r:id="rId9"/>
    <p:sldId id="582" r:id="rId10"/>
    <p:sldId id="583" r:id="rId11"/>
    <p:sldId id="584" r:id="rId12"/>
    <p:sldId id="578" r:id="rId13"/>
    <p:sldId id="581" r:id="rId14"/>
    <p:sldId id="511" r:id="rId15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8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2DF6A-9775-42F1-8DD5-4E9B32748232}" v="175" dt="2025-03-25T17:39:27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4660" autoAdjust="0"/>
  </p:normalViewPr>
  <p:slideViewPr>
    <p:cSldViewPr>
      <p:cViewPr varScale="1">
        <p:scale>
          <a:sx n="94" d="100"/>
          <a:sy n="94" d="100"/>
        </p:scale>
        <p:origin x="1374" y="31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0" d="100"/>
          <a:sy n="50" d="100"/>
        </p:scale>
        <p:origin x="2684" y="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8" tIns="46570" rIns="93138" bIns="4657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38" tIns="46570" rIns="93138" bIns="4657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5/21/2025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38" tIns="46570" rIns="93138" bIns="4657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38" tIns="46570" rIns="93138" bIns="4657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8" tIns="46570" rIns="93138" bIns="4657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38" tIns="46570" rIns="93138" bIns="4657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5/21/2025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191250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8" tIns="46570" rIns="93138" bIns="4657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38" tIns="46570" rIns="93138" bIns="4657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38" tIns="46570" rIns="93138" bIns="4657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38" tIns="46570" rIns="93138" bIns="4657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1: Intro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Overview of products and services we have provided customers over the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7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2: Copper State at a glance; Giving an idea of how big CSBN is and the clout we have.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3: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7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7383E-61D0-DDD9-C6A2-85F665677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3DC690-EF61-FA9F-4A15-DEA1B9F86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1CECD-D815-83EF-74EF-0F07F833E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C00C4-D773-6278-94B0-CB6B371A9A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87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10: “you already know we supply bolts &amp; nuts, here are some other things we can provide to reduce your work needed when looking for materials.”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6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Contacts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1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Slide 11: End. Thank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9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5/21/2025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5/21/2025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5/21/2025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0CCA-308C-4BCA-A678-D2CD866B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C07DE-3946-4A0F-BC07-7F4EFED74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39F14-6FB4-4AA0-B355-D79A7D54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A3CC0-AC66-4CB3-BCEC-93A8EC65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10095-00D9-409F-BFC6-95E5DFD0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C0CD0-A975-4CC5-AD61-5BFC06F17D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Z:\CSBN LOGO\csbn logo for phones-full.png">
            <a:extLst>
              <a:ext uri="{FF2B5EF4-FFF2-40B4-BE49-F238E27FC236}">
                <a16:creationId xmlns:a16="http://schemas.microsoft.com/office/drawing/2014/main" id="{6D7E2FE4-D6C2-4756-BBA2-6F14C07A24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" y="6049839"/>
            <a:ext cx="925509" cy="6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1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D823-F373-4685-A790-D805C831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B347-73DD-4332-A20F-57A6A8C4E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ACB90-2A57-49A3-8E1C-A9EABC5A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2780B-1E3B-445C-8F78-1FC606A0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ADF67-8C96-48FC-9F82-D36C8402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D71B1-7DDC-4C6D-8E85-2600542A6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8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9033-8D51-41CF-97F6-B2332DA3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1DF8C-C5A9-4AA2-B0E4-0B73A5073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74E90-1633-4A05-9FC8-96719EBF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6EA45-157C-4C91-8BA4-092584E5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747A1-CB70-4343-95AF-C947743D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754A4-C4AD-4500-AE2E-EC336ADF2E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Z:\CSBN LOGO\csbn logo for phones-full.png">
            <a:extLst>
              <a:ext uri="{FF2B5EF4-FFF2-40B4-BE49-F238E27FC236}">
                <a16:creationId xmlns:a16="http://schemas.microsoft.com/office/drawing/2014/main" id="{55A6DE81-90D1-4D30-BD9B-CB87A6E732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" y="6049839"/>
            <a:ext cx="925509" cy="6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BC278-9CFD-4986-A81C-5718C096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EC9B6-1F61-4CC7-A758-B2E83E491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779C0-6D4D-4EFD-A64A-825C0437A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BE184-FBB5-49E8-9371-7CE2E8CD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9154B-B7BC-4669-ABA2-69824D05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D46C7-15CC-4F60-9E8D-FDFD6CA2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7542D-8E03-4038-AB4A-891D90CEDE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38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CE24-D337-402C-943B-77B520A3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F48DE-8A7C-47CE-BCC1-B76787F31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19AD5-4A66-4CD1-8E46-2573F388E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56A7E-59CD-4AC5-8DB9-9F85FC2AB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33E19-0C9D-4C64-905F-612B04D23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BE42A-865D-4645-9B62-7761318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FB1DC-658F-4F19-9188-14BBA9E3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324DB-A4FE-46EB-A214-8436DD26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1C05-5167-499C-9FC2-7297B857A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11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D017-6F29-430F-8556-8019EC5B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50137-0287-4DBE-BD34-C10F1A60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AED3B-D455-4EB6-B129-142D434A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9D012-4F38-4C95-B851-46B0523F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1459C-6B41-4E86-8356-6BED38AFAF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24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6BAA3-9574-458C-8CB7-7B0C6A83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CD2A9-2E2C-4FD4-A79B-235DF845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C6E35-1E0B-42CA-87C8-AB984B39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6A003-B788-4608-A8CE-8A9331B04A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84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6C02-2D62-467C-AA16-BDF24E3E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49E0-B101-4659-8946-0328DFAF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30FEA-0EC5-4594-B1F4-16A94D486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B0F11-19C2-46FF-B469-7D5335EA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00C78-B1EC-4242-AF84-984522865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77A23-CAC1-4809-9627-6405758C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B86DE-4A54-45A7-8270-1FE1D9B8B1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Z:\CSBN LOGO\csbn logo for phones-full.png">
            <a:extLst>
              <a:ext uri="{FF2B5EF4-FFF2-40B4-BE49-F238E27FC236}">
                <a16:creationId xmlns:a16="http://schemas.microsoft.com/office/drawing/2014/main" id="{6A392DF4-29A1-4D8D-B721-0084219F2D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" y="6049839"/>
            <a:ext cx="925509" cy="6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30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152400"/>
            <a:ext cx="1097137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990600"/>
            <a:ext cx="10971372" cy="51816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5/21/2025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B3DA-41EE-4BAC-94C4-A7028BBB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1FF09-B9CF-4B88-9D24-20C90A5F7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C6723-74CF-4D96-9EBE-BC68794D7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BB94D-1577-41BC-A5AF-670290BF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202F1-1751-4C97-A2F0-61BFC001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8C263-F8C6-4CC4-BB92-9CC31836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4BC1B-DC30-410F-A49A-EED345996A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Z:\CSBN LOGO\csbn logo for phones-full.png">
            <a:extLst>
              <a:ext uri="{FF2B5EF4-FFF2-40B4-BE49-F238E27FC236}">
                <a16:creationId xmlns:a16="http://schemas.microsoft.com/office/drawing/2014/main" id="{31892F39-37DD-4CE7-91B1-17AFE3B985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" y="6049839"/>
            <a:ext cx="925509" cy="6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65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A9F8-F1FB-4AF6-B20D-5218E710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25BDE-81FD-467C-8D08-53D33D75F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7AF38-5DBA-4F1F-897A-AEBA00B3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7DF31-260F-4233-BD85-EFF77570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184BB-3A2F-46BA-B70E-E3908ADE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43452-3954-43B2-A621-AD48A338D5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45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EE1AA-7D79-435D-89C9-DD4660252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B1B45-0C56-4B9E-9C9B-A8A1BDBBD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F1150-9953-4CC0-9C20-A74AC151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01861-FC61-4972-A583-FBD0692E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1F50F-FC3F-4DEA-9778-CCBA804F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ECB96-273C-4033-9507-4761761EE7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69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0211"/>
            <a:ext cx="10435094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0" y="1078971"/>
            <a:ext cx="1602580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215901"/>
            <a:ext cx="10435094" cy="87466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3071" y="224523"/>
            <a:ext cx="1602580" cy="8492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45" y="346829"/>
            <a:ext cx="9611357" cy="5749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6662" y="359528"/>
            <a:ext cx="1153850" cy="562284"/>
          </a:xfrm>
        </p:spPr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46EF285-6575-4E17-BC81-FEF40B8B34EA}"/>
              </a:ext>
            </a:extLst>
          </p:cNvPr>
          <p:cNvSpPr/>
          <p:nvPr userDrawn="1"/>
        </p:nvSpPr>
        <p:spPr>
          <a:xfrm>
            <a:off x="941558" y="0"/>
            <a:ext cx="9741537" cy="6858000"/>
          </a:xfrm>
          <a:prstGeom prst="hexagon">
            <a:avLst/>
          </a:pr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C0876491-405C-42BD-BAAC-B1987AFB722B}"/>
              </a:ext>
            </a:extLst>
          </p:cNvPr>
          <p:cNvSpPr/>
          <p:nvPr userDrawn="1"/>
        </p:nvSpPr>
        <p:spPr>
          <a:xfrm>
            <a:off x="3048845" y="1589015"/>
            <a:ext cx="5249749" cy="4695825"/>
          </a:xfrm>
          <a:prstGeom prst="hexagon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24FF28F0-23B0-4BFF-ADEA-854F4ECE8F83}"/>
              </a:ext>
            </a:extLst>
          </p:cNvPr>
          <p:cNvSpPr/>
          <p:nvPr userDrawn="1"/>
        </p:nvSpPr>
        <p:spPr>
          <a:xfrm>
            <a:off x="3540340" y="1131580"/>
            <a:ext cx="1916901" cy="1735283"/>
          </a:xfrm>
          <a:prstGeom prst="hexagon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6576A6BE-C2AA-4376-BE09-A756C427F299}"/>
              </a:ext>
            </a:extLst>
          </p:cNvPr>
          <p:cNvSpPr/>
          <p:nvPr userDrawn="1"/>
        </p:nvSpPr>
        <p:spPr>
          <a:xfrm>
            <a:off x="5967856" y="1145319"/>
            <a:ext cx="1916901" cy="1735283"/>
          </a:xfrm>
          <a:prstGeom prst="hexagon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36CEDF6D-FB01-4D1E-B2D1-EF8564BF9F2E}"/>
              </a:ext>
            </a:extLst>
          </p:cNvPr>
          <p:cNvSpPr/>
          <p:nvPr userDrawn="1"/>
        </p:nvSpPr>
        <p:spPr>
          <a:xfrm>
            <a:off x="2391439" y="3095282"/>
            <a:ext cx="1908093" cy="1708242"/>
          </a:xfrm>
          <a:prstGeom prst="hexagon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5B84B4D8-0402-4E0D-852D-F652B0369B53}"/>
              </a:ext>
            </a:extLst>
          </p:cNvPr>
          <p:cNvSpPr/>
          <p:nvPr userDrawn="1"/>
        </p:nvSpPr>
        <p:spPr>
          <a:xfrm>
            <a:off x="6066821" y="4987723"/>
            <a:ext cx="1916901" cy="1692140"/>
          </a:xfrm>
          <a:prstGeom prst="hexagon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D01741D9-0C98-4137-B924-659CEAB9799D}"/>
              </a:ext>
            </a:extLst>
          </p:cNvPr>
          <p:cNvSpPr/>
          <p:nvPr userDrawn="1"/>
        </p:nvSpPr>
        <p:spPr>
          <a:xfrm>
            <a:off x="7032971" y="3084537"/>
            <a:ext cx="1891319" cy="1708242"/>
          </a:xfrm>
          <a:prstGeom prst="hexagon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9CEEF8CE-81B4-4C3E-A65D-9C786CCF60A6}"/>
              </a:ext>
            </a:extLst>
          </p:cNvPr>
          <p:cNvSpPr/>
          <p:nvPr userDrawn="1"/>
        </p:nvSpPr>
        <p:spPr>
          <a:xfrm>
            <a:off x="3492514" y="4987724"/>
            <a:ext cx="1916901" cy="1685487"/>
          </a:xfrm>
          <a:prstGeom prst="hexagon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C88F765B-C3C1-43E7-A30B-F5AECAF4ABC1}"/>
              </a:ext>
            </a:extLst>
          </p:cNvPr>
          <p:cNvSpPr/>
          <p:nvPr userDrawn="1"/>
        </p:nvSpPr>
        <p:spPr>
          <a:xfrm>
            <a:off x="3908251" y="2357059"/>
            <a:ext cx="3471179" cy="3151038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2707893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8108-D8AA-4589-6317-C66555482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6D5B3-F953-AA21-A140-5EEE74FCD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1939-6240-F929-BE67-1F4BF68F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085-A35A-4CBB-B1F8-C5C24FB8A7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EB931-09B5-E960-2977-D648CB60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1948B-D14D-BA38-C578-CD02C9A0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C60-ECF0-4D3D-85ED-1AAC5D02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25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696F0-97CB-2E79-4564-F906E2B8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A7CC-1488-F40F-9C1A-6C9C786CC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5F604-E3A0-8D56-82EB-95F80A65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085-A35A-4CBB-B1F8-C5C24FB8A7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A399E-1EB8-B2E5-E4CA-CEFD2ECD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F285C-3B35-D413-93D4-C435607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C60-ECF0-4D3D-85ED-1AAC5D02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0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53C5-69FC-A01A-3915-9F84EF49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0ABFB-65A7-D887-CE90-FBF909197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89E7B-8E96-C750-C868-876122E9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085-A35A-4CBB-B1F8-C5C24FB8A7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7BF7E-D5F4-04AB-93CE-4230F4D4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40FE-C839-8C36-3F54-1F26810A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C60-ECF0-4D3D-85ED-1AAC5D02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01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07BC-9832-A8B4-7263-D48A4303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C061F-3264-C22F-19B1-40E0A471D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30CBC-C658-7724-B52B-43A61E119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8DEBC-2625-304C-6836-E07FBD28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085-A35A-4CBB-B1F8-C5C24FB8A7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3206E-E1C7-07C1-BD7D-66ACC094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C9BDA-6FE4-2B5C-9459-2B3FA922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C60-ECF0-4D3D-85ED-1AAC5D02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0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3EB1-D9E2-EE6D-568B-909F6519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AD85F-B526-85AD-3665-E230E51F4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EE2A1-BFAA-914E-3385-67C785AB9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DB316-C0AD-D015-9EAC-5775541AA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30497-873E-DA24-9A6A-B0FEC7B5A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79593-7A2A-0916-FA14-84746B5D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085-A35A-4CBB-B1F8-C5C24FB8A7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B5DB7-7338-E403-78B3-7BAB9462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F66D1-3F23-2B16-8626-3B912CC1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C60-ECF0-4D3D-85ED-1AAC5D02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99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2C16-C4DC-CBBD-1395-A6A06ECC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F95CC-B407-F58B-CFBE-2EF61059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085-A35A-4CBB-B1F8-C5C24FB8A7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1FAF8-42E4-0764-E7E9-B63C3F7F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D6AD9-537A-B09E-E39F-1382994B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C60-ECF0-4D3D-85ED-1AAC5D02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4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5/21/2025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1E382-B727-C43B-D957-CFB35D3B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085-A35A-4CBB-B1F8-C5C24FB8A7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B3845-1207-A5B9-B18A-89217FFE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32DB0-31E8-0D47-0367-73871DBC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C60-ECF0-4D3D-85ED-1AAC5D02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93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78A7-C131-3E74-CE82-2034F349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B5F59-BE85-9854-A0CA-833AF91F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144D6-9858-AF36-4218-7B32F4476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ED60D-05A6-EAB1-34D1-9A5AB186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085-A35A-4CBB-B1F8-C5C24FB8A7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835BE-7EAD-7A84-6504-9A9DBBC6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FD7F2-A3FD-0357-A799-93AFF6C20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C60-ECF0-4D3D-85ED-1AAC5D02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91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22B6-A576-6E54-E37B-ACF63A35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18FC6-646D-B9ED-D835-91640BA47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1047D-83FC-212C-998B-9684F4C7E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47935-F532-5C6E-AE7E-A71A9651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085-A35A-4CBB-B1F8-C5C24FB8A7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057E9-4D12-F98F-4692-9B5CC832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051E-E863-5985-18AE-4C0773E8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C60-ECF0-4D3D-85ED-1AAC5D02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53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8097-9C6E-89E9-5B3A-75CFDDAA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2945D-77DD-5034-EC7E-261D733E4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11258-D1C5-E86E-8011-E420D4AC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085-A35A-4CBB-B1F8-C5C24FB8A7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F65BC-E30F-A39C-055C-8C48266F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A13CE-8254-4C39-1F55-408972A9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C60-ECF0-4D3D-85ED-1AAC5D02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4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35B547-1BA1-97DA-C38A-65AF19092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638B0-1383-4AE8-3F7A-2A8947163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A84FF-1AC7-9793-6DE7-4E8651CC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6085-A35A-4CBB-B1F8-C5C24FB8A7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A9071-9D83-AC80-092E-2C5FA729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1D5FC-5EA1-ABA8-A5EB-5404965D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4C60-ECF0-4D3D-85ED-1AAC5D02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152400"/>
            <a:ext cx="1097137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0" y="990600"/>
            <a:ext cx="5027772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990600"/>
            <a:ext cx="5408772" cy="5181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5/21/2025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53" y="132190"/>
            <a:ext cx="10971372" cy="7822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853" y="9906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853" y="1981200"/>
            <a:ext cx="5029200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6624" y="990600"/>
            <a:ext cx="5562601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8212" y="1981200"/>
            <a:ext cx="5561013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5/21/2025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5/21/2025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5/21/2025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5/21/2025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5/21/2025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81C93FC7-9D1A-468B-98DB-D1E8D74418D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Z:\CSBN LOGO\csbn logo for phones-full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" y="6049838"/>
            <a:ext cx="925750" cy="6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A80069-33AC-4781-85EE-7D5D04D1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44A80-BA00-4BFF-BC9D-BE00BBDAA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DF9AE-31BC-4B15-915A-274B92E1F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E1FFB-50A8-4F91-8B1B-2AE174A9D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07CD5-F67F-4032-918F-BF3AFFB41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fld id="{4D89CD95-39AA-4ED3-AC65-18DFD98B9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Z:\CSBN LOGO\csbn logo for phones-full.png">
            <a:extLst>
              <a:ext uri="{FF2B5EF4-FFF2-40B4-BE49-F238E27FC236}">
                <a16:creationId xmlns:a16="http://schemas.microsoft.com/office/drawing/2014/main" id="{823C121A-306D-4814-918E-0DFB3356C4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" y="6049839"/>
            <a:ext cx="925509" cy="6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DBCFB-131A-FFAB-63FC-41D0E6B5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7DE42-49ED-9986-49F2-88135766B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A56C4-A13B-340C-FFD4-52B1845CF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E6085-A35A-4CBB-B1F8-C5C24FB8A7C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F48B6-7FE0-3597-6FC6-BC1516198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72E77-6231-CB0A-6CF7-E188E26AE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4F4C60-ECF0-4D3D-85ED-1AAC5D029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5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ohdofmacon.com/buying-and-installing-your-new-garage-doo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ixeqq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metro-wall.com/why-safety-should-always-be-a-priority/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www.wallpaperflare.com/gray-screw-pile-nuts-and-bolts-steel-metal-metallic-tools-wallpaper-wdwrl/download/1920x1080" TargetMode="External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pikist.com/free-photo-veqh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3D16FD-8C57-4478-B1A1-9CC13A67C2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 b="2696"/>
          <a:stretch/>
        </p:blipFill>
        <p:spPr bwMode="auto">
          <a:xfrm>
            <a:off x="2521699" y="10"/>
            <a:ext cx="9667124" cy="685799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833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E4484-F610-7132-4CFD-A5E93F86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457200"/>
            <a:ext cx="3821194" cy="571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accent1"/>
                </a:solidFill>
              </a:rPr>
              <a:t>Fasteners</a:t>
            </a:r>
            <a:br>
              <a:rPr lang="en-US" sz="2600" dirty="0">
                <a:solidFill>
                  <a:schemeClr val="accent1"/>
                </a:solidFill>
              </a:rPr>
            </a:br>
            <a:r>
              <a:rPr lang="en-US" sz="2600" dirty="0">
                <a:solidFill>
                  <a:schemeClr val="accent1"/>
                </a:solidFill>
              </a:rPr>
              <a:t>Construction Products</a:t>
            </a:r>
            <a:br>
              <a:rPr lang="en-US" sz="2600" dirty="0">
                <a:solidFill>
                  <a:schemeClr val="accent1"/>
                </a:solidFill>
              </a:rPr>
            </a:br>
            <a:r>
              <a:rPr lang="en-US" sz="2600" dirty="0">
                <a:solidFill>
                  <a:schemeClr val="accent1"/>
                </a:solidFill>
              </a:rPr>
              <a:t>Industrial Supplies</a:t>
            </a:r>
            <a:br>
              <a:rPr lang="en-US" sz="2600" dirty="0">
                <a:solidFill>
                  <a:schemeClr val="accent1"/>
                </a:solidFill>
              </a:rPr>
            </a:br>
            <a:r>
              <a:rPr lang="en-US" sz="2600" dirty="0">
                <a:solidFill>
                  <a:schemeClr val="accent1"/>
                </a:solidFill>
              </a:rPr>
              <a:t>Safety &amp; PPE</a:t>
            </a:r>
            <a:br>
              <a:rPr lang="en-US" sz="2600" dirty="0">
                <a:solidFill>
                  <a:schemeClr val="accent1"/>
                </a:solidFill>
              </a:rPr>
            </a:br>
            <a:r>
              <a:rPr lang="en-US" sz="2600" dirty="0">
                <a:solidFill>
                  <a:schemeClr val="accent1"/>
                </a:solidFill>
              </a:rPr>
              <a:t>Cutting Tools &amp; Abrasives</a:t>
            </a:r>
            <a:br>
              <a:rPr lang="en-US" sz="2600" dirty="0">
                <a:solidFill>
                  <a:schemeClr val="accent1"/>
                </a:solidFill>
              </a:rPr>
            </a:br>
            <a:r>
              <a:rPr lang="en-US" sz="2600" dirty="0">
                <a:solidFill>
                  <a:schemeClr val="accent1"/>
                </a:solidFill>
              </a:rPr>
              <a:t>Tools &amp; Accessories </a:t>
            </a:r>
            <a:br>
              <a:rPr lang="en-US" sz="2600" dirty="0">
                <a:solidFill>
                  <a:schemeClr val="accent1"/>
                </a:solidFill>
              </a:rPr>
            </a:br>
            <a:r>
              <a:rPr lang="en-US" sz="2600" dirty="0">
                <a:solidFill>
                  <a:schemeClr val="accent1"/>
                </a:solidFill>
              </a:rPr>
              <a:t>Specialty Items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Introduction to our commitment of support</a:t>
            </a:r>
          </a:p>
          <a:p>
            <a:pPr marL="0" indent="0">
              <a:buNone/>
            </a:pPr>
            <a:r>
              <a:rPr lang="en-US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Copper State Bolt &amp; Nut</a:t>
            </a:r>
            <a:endParaRPr lang="en-US" sz="2600" dirty="0"/>
          </a:p>
        </p:txBody>
      </p:sp>
      <p:pic>
        <p:nvPicPr>
          <p:cNvPr id="7" name="Picture 2" descr="Z:\CSBN LOGO\csbn logo for phones-full.png">
            <a:extLst>
              <a:ext uri="{FF2B5EF4-FFF2-40B4-BE49-F238E27FC236}">
                <a16:creationId xmlns:a16="http://schemas.microsoft.com/office/drawing/2014/main" id="{49690FE2-7E2A-462F-9DC3-CD97CBDE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8" y="5761429"/>
            <a:ext cx="1128714" cy="8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of a garage&#10;&#10;AI-generated content may be incorrect.">
            <a:extLst>
              <a:ext uri="{FF2B5EF4-FFF2-40B4-BE49-F238E27FC236}">
                <a16:creationId xmlns:a16="http://schemas.microsoft.com/office/drawing/2014/main" id="{D7788D56-355C-38E1-5CD7-1C06F1736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42" y="5638286"/>
            <a:ext cx="1727970" cy="12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893"/>
            <a:ext cx="12185778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3D16FD-8C57-4478-B1A1-9CC13A67C262}"/>
              </a:ext>
            </a:extLst>
          </p:cNvPr>
          <p:cNvPicPr/>
          <p:nvPr/>
        </p:nvPicPr>
        <p:blipFill rotWithShape="1">
          <a:blip r:embed="rId3"/>
          <a:srcRect r="5882" b="-1"/>
          <a:stretch/>
        </p:blipFill>
        <p:spPr bwMode="auto">
          <a:xfrm>
            <a:off x="0" y="903"/>
            <a:ext cx="9667124" cy="685620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3684" y="893"/>
            <a:ext cx="7065138" cy="6856214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Z:\CSBN LOGO\csbn logo for phones-full.png">
            <a:extLst>
              <a:ext uri="{FF2B5EF4-FFF2-40B4-BE49-F238E27FC236}">
                <a16:creationId xmlns:a16="http://schemas.microsoft.com/office/drawing/2014/main" id="{49690FE2-7E2A-462F-9DC3-CD97CBDE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" y="6049156"/>
            <a:ext cx="925509" cy="69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A1E54F-F1AD-472E-A27E-E234969C8493}"/>
              </a:ext>
            </a:extLst>
          </p:cNvPr>
          <p:cNvPicPr/>
          <p:nvPr/>
        </p:nvPicPr>
        <p:blipFill rotWithShape="1">
          <a:blip r:embed="rId3"/>
          <a:srcRect l="34905" t="61902" r="63367" b="35574"/>
          <a:stretch/>
        </p:blipFill>
        <p:spPr bwMode="auto">
          <a:xfrm>
            <a:off x="5027890" y="5181144"/>
            <a:ext cx="182832" cy="182832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B08DD-1CDC-45F9-8E48-B3F5976378C3}"/>
              </a:ext>
            </a:extLst>
          </p:cNvPr>
          <p:cNvPicPr/>
          <p:nvPr/>
        </p:nvPicPr>
        <p:blipFill rotWithShape="1">
          <a:blip r:embed="rId3"/>
          <a:srcRect l="18513" t="41714" r="78896" b="55763"/>
          <a:stretch/>
        </p:blipFill>
        <p:spPr bwMode="auto">
          <a:xfrm>
            <a:off x="1904504" y="1905398"/>
            <a:ext cx="228540" cy="232738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099E91-9335-48A2-8D26-74E09D1C1D93}"/>
              </a:ext>
            </a:extLst>
          </p:cNvPr>
          <p:cNvPicPr/>
          <p:nvPr/>
        </p:nvPicPr>
        <p:blipFill rotWithShape="1">
          <a:blip r:embed="rId3"/>
          <a:srcRect l="22593" t="31172" r="75182" b="65433"/>
          <a:stretch/>
        </p:blipFill>
        <p:spPr bwMode="auto">
          <a:xfrm>
            <a:off x="2333301" y="1497440"/>
            <a:ext cx="228540" cy="2327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2089DB-40BC-5C30-0F87-493D6CEFBF05}"/>
              </a:ext>
            </a:extLst>
          </p:cNvPr>
          <p:cNvPicPr/>
          <p:nvPr/>
        </p:nvPicPr>
        <p:blipFill rotWithShape="1">
          <a:blip r:embed="rId3"/>
          <a:srcRect l="34905" t="61902" r="63367" b="35574"/>
          <a:stretch/>
        </p:blipFill>
        <p:spPr bwMode="auto">
          <a:xfrm>
            <a:off x="2133044" y="2567578"/>
            <a:ext cx="182832" cy="182832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79BC704-7AC8-FEF5-33CA-5EBA687E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152400"/>
            <a:ext cx="10971372" cy="762000"/>
          </a:xfrm>
        </p:spPr>
        <p:txBody>
          <a:bodyPr>
            <a:normAutofit/>
          </a:bodyPr>
          <a:lstStyle/>
          <a:p>
            <a:pPr algn="r"/>
            <a:r>
              <a:rPr lang="en-US" sz="3600" b="1" u="sng" dirty="0">
                <a:solidFill>
                  <a:schemeClr val="accent1"/>
                </a:solidFill>
              </a:rPr>
              <a:t>Copper State At A Glance: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4B8CDB2-1773-C65E-CFAF-4C5957E34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934" y="1142881"/>
            <a:ext cx="4696631" cy="4668915"/>
          </a:xfrm>
          <a:noFill/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1700+ Key Customers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(16,000 Overall)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600+ Supplier Partners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(1,100 Overall)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30+ Locations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in 11 States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Shipping to 20+ Countries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On 6 Continents</a:t>
            </a:r>
          </a:p>
          <a:p>
            <a:pPr marL="0" indent="0" algn="r">
              <a:spcBef>
                <a:spcPts val="0"/>
              </a:spcBef>
              <a:buNone/>
            </a:pP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C69C53-AF1C-EED2-8F67-35B2722BF4F6}"/>
              </a:ext>
            </a:extLst>
          </p:cNvPr>
          <p:cNvPicPr/>
          <p:nvPr/>
        </p:nvPicPr>
        <p:blipFill rotWithShape="1">
          <a:blip r:embed="rId3"/>
          <a:srcRect l="34905" t="61902" r="63367" b="35574"/>
          <a:stretch/>
        </p:blipFill>
        <p:spPr bwMode="auto">
          <a:xfrm>
            <a:off x="6063980" y="3733800"/>
            <a:ext cx="182832" cy="182832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8689FC-44DE-1788-3534-C1ABAF64E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2839" y="5715119"/>
            <a:ext cx="1547231" cy="10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A088-9070-47CF-9E30-D7D217FF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Copper State &amp; Garage Door Companies- ‘24 Stats: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FCE45E-1053-4AE2-BBC6-A6D99AA6C4C8}"/>
              </a:ext>
            </a:extLst>
          </p:cNvPr>
          <p:cNvCxnSpPr>
            <a:cxnSpLocks/>
          </p:cNvCxnSpPr>
          <p:nvPr/>
        </p:nvCxnSpPr>
        <p:spPr>
          <a:xfrm>
            <a:off x="7999412" y="1143000"/>
            <a:ext cx="0" cy="4800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A305AA-A54C-4079-8D99-4D632661374F}"/>
              </a:ext>
            </a:extLst>
          </p:cNvPr>
          <p:cNvCxnSpPr>
            <a:cxnSpLocks/>
          </p:cNvCxnSpPr>
          <p:nvPr/>
        </p:nvCxnSpPr>
        <p:spPr>
          <a:xfrm>
            <a:off x="3960812" y="1143000"/>
            <a:ext cx="0" cy="5257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202A18-A65C-412B-9183-D9A6102F8238}"/>
              </a:ext>
            </a:extLst>
          </p:cNvPr>
          <p:cNvCxnSpPr>
            <a:cxnSpLocks/>
          </p:cNvCxnSpPr>
          <p:nvPr/>
        </p:nvCxnSpPr>
        <p:spPr>
          <a:xfrm>
            <a:off x="540372" y="2819400"/>
            <a:ext cx="3124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F28B227-8865-4F64-BD8B-B36495044273}"/>
              </a:ext>
            </a:extLst>
          </p:cNvPr>
          <p:cNvSpPr txBox="1"/>
          <p:nvPr/>
        </p:nvSpPr>
        <p:spPr>
          <a:xfrm>
            <a:off x="7999412" y="1556687"/>
            <a:ext cx="411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Over </a:t>
            </a:r>
          </a:p>
          <a:p>
            <a:r>
              <a:rPr lang="en-US" sz="5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13,000+</a:t>
            </a:r>
            <a:endParaRPr lang="en-US" sz="5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	pairs of Gloves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6DBB-7E9C-468A-B0F4-DEBA3785730D}"/>
              </a:ext>
            </a:extLst>
          </p:cNvPr>
          <p:cNvSpPr txBox="1"/>
          <p:nvPr/>
        </p:nvSpPr>
        <p:spPr>
          <a:xfrm>
            <a:off x="4113203" y="1066800"/>
            <a:ext cx="3505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25+</a:t>
            </a:r>
            <a:r>
              <a:rPr lang="en-US" sz="5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States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supported by Copper State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18FBB-1E24-44F7-A72B-D446A40316ED}"/>
              </a:ext>
            </a:extLst>
          </p:cNvPr>
          <p:cNvCxnSpPr>
            <a:cxnSpLocks/>
          </p:cNvCxnSpPr>
          <p:nvPr/>
        </p:nvCxnSpPr>
        <p:spPr>
          <a:xfrm>
            <a:off x="8151825" y="3581400"/>
            <a:ext cx="3124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34D751-A153-4685-8107-56F1434B3A57}"/>
              </a:ext>
            </a:extLst>
          </p:cNvPr>
          <p:cNvCxnSpPr>
            <a:cxnSpLocks/>
          </p:cNvCxnSpPr>
          <p:nvPr/>
        </p:nvCxnSpPr>
        <p:spPr>
          <a:xfrm>
            <a:off x="4113212" y="2819400"/>
            <a:ext cx="37338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095F1A1-86E8-4BB8-AABD-CCBB094E56EC}"/>
              </a:ext>
            </a:extLst>
          </p:cNvPr>
          <p:cNvSpPr txBox="1"/>
          <p:nvPr/>
        </p:nvSpPr>
        <p:spPr>
          <a:xfrm>
            <a:off x="531812" y="2953881"/>
            <a:ext cx="2971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 with	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250+</a:t>
            </a:r>
            <a:endParaRPr lang="en-US" sz="5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Garage Door Companies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7C780-2BF1-41A5-A9BF-5559F3220682}"/>
              </a:ext>
            </a:extLst>
          </p:cNvPr>
          <p:cNvSpPr txBox="1"/>
          <p:nvPr/>
        </p:nvSpPr>
        <p:spPr>
          <a:xfrm>
            <a:off x="4151311" y="4871885"/>
            <a:ext cx="3657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350+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technician kits put together by Copper State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A2949E-95D7-4A17-86E5-887428F74052}"/>
              </a:ext>
            </a:extLst>
          </p:cNvPr>
          <p:cNvCxnSpPr>
            <a:cxnSpLocks/>
          </p:cNvCxnSpPr>
          <p:nvPr/>
        </p:nvCxnSpPr>
        <p:spPr>
          <a:xfrm>
            <a:off x="531812" y="4654884"/>
            <a:ext cx="3124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2F63AB-1ACA-4067-A2F3-3149552034AA}"/>
              </a:ext>
            </a:extLst>
          </p:cNvPr>
          <p:cNvSpPr txBox="1"/>
          <p:nvPr/>
        </p:nvSpPr>
        <p:spPr>
          <a:xfrm>
            <a:off x="112711" y="4885729"/>
            <a:ext cx="3657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1,200+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pairs of </a:t>
            </a:r>
          </a:p>
          <a:p>
            <a:pPr algn="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safety glasses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5135A4-9E0F-4A68-9EC0-2ACE59AAD40B}"/>
              </a:ext>
            </a:extLst>
          </p:cNvPr>
          <p:cNvCxnSpPr>
            <a:cxnSpLocks/>
          </p:cNvCxnSpPr>
          <p:nvPr/>
        </p:nvCxnSpPr>
        <p:spPr>
          <a:xfrm>
            <a:off x="4151311" y="4648200"/>
            <a:ext cx="37338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2AB6B2B-6288-4C4F-8E83-E2087A88465E}"/>
              </a:ext>
            </a:extLst>
          </p:cNvPr>
          <p:cNvSpPr txBox="1"/>
          <p:nvPr/>
        </p:nvSpPr>
        <p:spPr>
          <a:xfrm>
            <a:off x="4113203" y="2895600"/>
            <a:ext cx="35051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4.5M+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Pieces of zinc hardware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623064B-D2E3-962C-13F9-A06D66874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6" y="1074418"/>
            <a:ext cx="3786710" cy="1584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98678-B016-827B-09F7-60EFA5053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431" y="3985545"/>
            <a:ext cx="3006665" cy="21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69609A-74AC-0FDB-E6CE-6E1447C62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with tools and text&#10;&#10;AI-generated content may be incorrect.">
            <a:extLst>
              <a:ext uri="{FF2B5EF4-FFF2-40B4-BE49-F238E27FC236}">
                <a16:creationId xmlns:a16="http://schemas.microsoft.com/office/drawing/2014/main" id="{2810B70A-8B53-606A-1634-83B0D0925D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" y="26290"/>
            <a:ext cx="5259237" cy="6805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4078FB-59F5-3E1A-A893-2A89F0843BFB}"/>
              </a:ext>
            </a:extLst>
          </p:cNvPr>
          <p:cNvSpPr txBox="1"/>
          <p:nvPr/>
        </p:nvSpPr>
        <p:spPr>
          <a:xfrm>
            <a:off x="7085012" y="3048000"/>
            <a:ext cx="459209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accent2"/>
                </a:solidFill>
              </a:rPr>
              <a:t>New Hire Technician Kits Include: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Milwaukee Rolling Packout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+ Low Profile Organizer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Milwaukee Packout Backpack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4x Milwaukee Power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2x M18 Batteries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AND </a:t>
            </a:r>
            <a:r>
              <a:rPr lang="en-US" b="1" u="sng" dirty="0"/>
              <a:t>30+ Additional Tools</a:t>
            </a:r>
            <a:r>
              <a:rPr lang="en-US" b="1" dirty="0"/>
              <a:t> </a:t>
            </a:r>
            <a:r>
              <a:rPr lang="en-US" dirty="0"/>
              <a:t>&amp; Accessories</a:t>
            </a:r>
          </a:p>
        </p:txBody>
      </p:sp>
      <p:pic>
        <p:nvPicPr>
          <p:cNvPr id="10" name="Picture 9" descr="A logo of a garage&#10;&#10;AI-generated content may be incorrect.">
            <a:extLst>
              <a:ext uri="{FF2B5EF4-FFF2-40B4-BE49-F238E27FC236}">
                <a16:creationId xmlns:a16="http://schemas.microsoft.com/office/drawing/2014/main" id="{618FDF0E-0819-9EB4-514A-BA3C0A2143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2" y="5930545"/>
            <a:ext cx="1289165" cy="9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towel with a black border&#10;&#10;AI-generated content may be incorrect.">
            <a:extLst>
              <a:ext uri="{FF2B5EF4-FFF2-40B4-BE49-F238E27FC236}">
                <a16:creationId xmlns:a16="http://schemas.microsoft.com/office/drawing/2014/main" id="{83C03D5A-376F-7FCF-B892-21DEC307C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8" y="1072979"/>
            <a:ext cx="1933962" cy="2040296"/>
          </a:xfrm>
          <a:prstGeom prst="rect">
            <a:avLst/>
          </a:prstGeom>
        </p:spPr>
      </p:pic>
      <p:pic>
        <p:nvPicPr>
          <p:cNvPr id="11" name="Picture 10" descr="A blue and black beanie&#10;&#10;AI-generated content may be incorrect.">
            <a:extLst>
              <a:ext uri="{FF2B5EF4-FFF2-40B4-BE49-F238E27FC236}">
                <a16:creationId xmlns:a16="http://schemas.microsoft.com/office/drawing/2014/main" id="{96A24576-9A71-88DE-F4FC-33E279662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32" y="3754776"/>
            <a:ext cx="3630270" cy="2590800"/>
          </a:xfrm>
          <a:prstGeom prst="rect">
            <a:avLst/>
          </a:prstGeom>
        </p:spPr>
      </p:pic>
      <p:pic>
        <p:nvPicPr>
          <p:cNvPr id="19" name="Picture 18" descr="A group of frozen popsicles&#10;&#10;AI-generated content may be incorrect.">
            <a:extLst>
              <a:ext uri="{FF2B5EF4-FFF2-40B4-BE49-F238E27FC236}">
                <a16:creationId xmlns:a16="http://schemas.microsoft.com/office/drawing/2014/main" id="{20BFA3F6-F7FC-6F71-180B-B7A50810BD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16" y="435676"/>
            <a:ext cx="5353797" cy="2372056"/>
          </a:xfrm>
          <a:prstGeom prst="rect">
            <a:avLst/>
          </a:prstGeom>
        </p:spPr>
      </p:pic>
      <p:pic>
        <p:nvPicPr>
          <p:cNvPr id="23" name="Picture 22" descr="A group of packets of different flavors&#10;&#10;AI-generated content may be incorrect.">
            <a:extLst>
              <a:ext uri="{FF2B5EF4-FFF2-40B4-BE49-F238E27FC236}">
                <a16:creationId xmlns:a16="http://schemas.microsoft.com/office/drawing/2014/main" id="{AF9C32E6-8A09-BCB9-2092-720922116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70" y="3886200"/>
            <a:ext cx="5039428" cy="28578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208BF0-DEEA-2E1F-89C3-0499D0905EA8}"/>
              </a:ext>
            </a:extLst>
          </p:cNvPr>
          <p:cNvSpPr txBox="1"/>
          <p:nvPr/>
        </p:nvSpPr>
        <p:spPr>
          <a:xfrm>
            <a:off x="455612" y="381000"/>
            <a:ext cx="6596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accent1"/>
                </a:solidFill>
              </a:rPr>
              <a:t>Popular Cooling Products</a:t>
            </a:r>
            <a:r>
              <a:rPr lang="en-US" sz="2400" b="1" u="sng" dirty="0">
                <a:solidFill>
                  <a:schemeClr val="accent1"/>
                </a:solidFill>
              </a:rPr>
              <a:t>: </a:t>
            </a:r>
            <a:endParaRPr lang="en-US" sz="2400" u="sng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C8E02D-0F7A-6FE0-B530-A9C84B060167}"/>
              </a:ext>
            </a:extLst>
          </p:cNvPr>
          <p:cNvSpPr txBox="1"/>
          <p:nvPr/>
        </p:nvSpPr>
        <p:spPr>
          <a:xfrm>
            <a:off x="1751012" y="2838206"/>
            <a:ext cx="4801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Cooling Towels &amp;</a:t>
            </a:r>
          </a:p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Cooling Skull Caps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F59CB0-3335-DC27-3B7E-B5E58BC5FB46}"/>
              </a:ext>
            </a:extLst>
          </p:cNvPr>
          <p:cNvSpPr txBox="1"/>
          <p:nvPr/>
        </p:nvSpPr>
        <p:spPr>
          <a:xfrm>
            <a:off x="7161212" y="2572971"/>
            <a:ext cx="3282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oz Freeze Pops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444DC8-4B26-2B76-A491-81C0B182764B}"/>
              </a:ext>
            </a:extLst>
          </p:cNvPr>
          <p:cNvSpPr txBox="1"/>
          <p:nvPr/>
        </p:nvSpPr>
        <p:spPr>
          <a:xfrm>
            <a:off x="8685212" y="3705761"/>
            <a:ext cx="3405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16.9 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oz Drink Mix</a:t>
            </a:r>
          </a:p>
        </p:txBody>
      </p:sp>
    </p:spTree>
    <p:extLst>
      <p:ext uri="{BB962C8B-B14F-4D97-AF65-F5344CB8AC3E}">
        <p14:creationId xmlns:p14="http://schemas.microsoft.com/office/powerpoint/2010/main" val="27945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FB53E6-4E47-843A-2389-841EC3827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77D8-8A48-B0B4-FBA8-A1DE1B29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Safety Glasses &amp; Gloves: </a:t>
            </a:r>
          </a:p>
        </p:txBody>
      </p:sp>
      <p:pic>
        <p:nvPicPr>
          <p:cNvPr id="8" name="Picture 7" descr="A pair of red socks&#10;&#10;AI-generated content may be incorrect.">
            <a:extLst>
              <a:ext uri="{FF2B5EF4-FFF2-40B4-BE49-F238E27FC236}">
                <a16:creationId xmlns:a16="http://schemas.microsoft.com/office/drawing/2014/main" id="{1C6B454B-FCA9-7FC9-AFF3-B3831DB09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02" y="4171794"/>
            <a:ext cx="2783199" cy="2704355"/>
          </a:xfrm>
          <a:prstGeom prst="rect">
            <a:avLst/>
          </a:prstGeom>
        </p:spPr>
      </p:pic>
      <p:pic>
        <p:nvPicPr>
          <p:cNvPr id="10" name="Picture 9" descr="A pair of gloves with a label&#10;&#10;AI-generated content may be incorrect.">
            <a:extLst>
              <a:ext uri="{FF2B5EF4-FFF2-40B4-BE49-F238E27FC236}">
                <a16:creationId xmlns:a16="http://schemas.microsoft.com/office/drawing/2014/main" id="{70B80F36-903F-B058-56DA-F857CB24C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3048000"/>
            <a:ext cx="3810532" cy="3686689"/>
          </a:xfrm>
          <a:prstGeom prst="rect">
            <a:avLst/>
          </a:prstGeom>
        </p:spPr>
      </p:pic>
      <p:pic>
        <p:nvPicPr>
          <p:cNvPr id="12" name="Picture 11" descr="A pair of gloves on a black background&#10;&#10;AI-generated content may be incorrect.">
            <a:extLst>
              <a:ext uri="{FF2B5EF4-FFF2-40B4-BE49-F238E27FC236}">
                <a16:creationId xmlns:a16="http://schemas.microsoft.com/office/drawing/2014/main" id="{87E4FB85-6E23-91BD-0EDD-9019A1830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2" y="2219240"/>
            <a:ext cx="2469855" cy="2534174"/>
          </a:xfrm>
          <a:prstGeom prst="rect">
            <a:avLst/>
          </a:prstGeom>
        </p:spPr>
      </p:pic>
      <p:pic>
        <p:nvPicPr>
          <p:cNvPr id="15" name="Picture 14" descr="A close-up of a plastic clip&#10;&#10;AI-generated content may be incorrect.">
            <a:extLst>
              <a:ext uri="{FF2B5EF4-FFF2-40B4-BE49-F238E27FC236}">
                <a16:creationId xmlns:a16="http://schemas.microsoft.com/office/drawing/2014/main" id="{2A6EA19B-C1C8-0926-7623-35B6143E1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1715">
            <a:off x="8554777" y="224702"/>
            <a:ext cx="1124107" cy="25244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9B604A-CB19-71D4-E33D-5CFEB24E19EB}"/>
              </a:ext>
            </a:extLst>
          </p:cNvPr>
          <p:cNvSpPr txBox="1"/>
          <p:nvPr/>
        </p:nvSpPr>
        <p:spPr>
          <a:xfrm>
            <a:off x="243388" y="4706678"/>
            <a:ext cx="1832809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Cut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Lvl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Gloves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E249B2-E1AC-B93C-F051-E7BA07DEE34A}"/>
              </a:ext>
            </a:extLst>
          </p:cNvPr>
          <p:cNvSpPr txBox="1"/>
          <p:nvPr/>
        </p:nvSpPr>
        <p:spPr>
          <a:xfrm>
            <a:off x="4113212" y="6086684"/>
            <a:ext cx="286834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b="1" dirty="0">
                <a:solidFill>
                  <a:schemeClr val="accent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Cut </a:t>
            </a:r>
            <a:r>
              <a:rPr lang="en-US" b="1" dirty="0" err="1">
                <a:solidFill>
                  <a:schemeClr val="accent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Lvl</a:t>
            </a:r>
            <a:r>
              <a:rPr lang="en-US" b="1" dirty="0">
                <a:solidFill>
                  <a:schemeClr val="accent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3 Protective Sleeves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547BB4-3DA2-70F0-5A34-813545907819}"/>
              </a:ext>
            </a:extLst>
          </p:cNvPr>
          <p:cNvSpPr txBox="1"/>
          <p:nvPr/>
        </p:nvSpPr>
        <p:spPr>
          <a:xfrm>
            <a:off x="8609012" y="3048000"/>
            <a:ext cx="2908425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Cut </a:t>
            </a:r>
            <a:r>
              <a:rPr lang="en-US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Lvl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6 High-Dex Gloves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13F19B-4811-4A12-0205-B46CD158C487}"/>
              </a:ext>
            </a:extLst>
          </p:cNvPr>
          <p:cNvSpPr txBox="1"/>
          <p:nvPr/>
        </p:nvSpPr>
        <p:spPr>
          <a:xfrm>
            <a:off x="9116830" y="1849908"/>
            <a:ext cx="2822696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Other Safety Accessories</a:t>
            </a:r>
          </a:p>
        </p:txBody>
      </p:sp>
      <p:pic>
        <p:nvPicPr>
          <p:cNvPr id="22" name="Picture 21" descr="A pair of safety glasses&#10;&#10;AI-generated content may be incorrect.">
            <a:extLst>
              <a:ext uri="{FF2B5EF4-FFF2-40B4-BE49-F238E27FC236}">
                <a16:creationId xmlns:a16="http://schemas.microsoft.com/office/drawing/2014/main" id="{8925643E-8123-1BAD-D581-02C50B61FE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629" y="840962"/>
            <a:ext cx="2829320" cy="222916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B05A516-BE95-7C94-50B2-E59CA657E9C6}"/>
              </a:ext>
            </a:extLst>
          </p:cNvPr>
          <p:cNvSpPr txBox="1"/>
          <p:nvPr/>
        </p:nvSpPr>
        <p:spPr>
          <a:xfrm>
            <a:off x="4942626" y="1414276"/>
            <a:ext cx="275402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Economy Safety Glasses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(Clear or Tinted)</a:t>
            </a:r>
          </a:p>
        </p:txBody>
      </p:sp>
      <p:pic>
        <p:nvPicPr>
          <p:cNvPr id="26" name="Picture 25" descr="A pair of black and red glasses&#10;&#10;AI-generated content may be incorrect.">
            <a:extLst>
              <a:ext uri="{FF2B5EF4-FFF2-40B4-BE49-F238E27FC236}">
                <a16:creationId xmlns:a16="http://schemas.microsoft.com/office/drawing/2014/main" id="{DB37FFA2-C5BE-A962-E744-555A42C5A9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3033563"/>
            <a:ext cx="3353268" cy="24101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CD0823A-FAC6-80F1-7081-B324BE6837DB}"/>
              </a:ext>
            </a:extLst>
          </p:cNvPr>
          <p:cNvSpPr txBox="1"/>
          <p:nvPr/>
        </p:nvSpPr>
        <p:spPr>
          <a:xfrm>
            <a:off x="4781766" y="3048000"/>
            <a:ext cx="302550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-or- Upgrade to Milwaukee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Safety Glasses</a:t>
            </a:r>
          </a:p>
        </p:txBody>
      </p:sp>
    </p:spTree>
    <p:extLst>
      <p:ext uri="{BB962C8B-B14F-4D97-AF65-F5344CB8AC3E}">
        <p14:creationId xmlns:p14="http://schemas.microsoft.com/office/powerpoint/2010/main" val="26133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A530-F0EA-5E69-06BC-1F4B18AC3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Other Product Lines: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FEE2D2-4E42-7550-7612-399BF877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7012" y="990600"/>
            <a:ext cx="3937000" cy="55946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DF7C34-B49A-946E-626F-1DDFCEE3C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10" y="990600"/>
            <a:ext cx="7240010" cy="25244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369EB12-2898-B269-8BD0-F1995265EC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3" t="3567" r="-396"/>
          <a:stretch/>
        </p:blipFill>
        <p:spPr>
          <a:xfrm>
            <a:off x="303212" y="3787942"/>
            <a:ext cx="3914959" cy="2060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9C1861-B97F-703D-DB98-7F9D1F6991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8012" y="3787942"/>
            <a:ext cx="3026208" cy="30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1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60EB6-CC72-40B9-6A4F-2AA58311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Your</a:t>
            </a:r>
            <a:r>
              <a:rPr lang="en-US" i="1" dirty="0"/>
              <a:t> </a:t>
            </a:r>
            <a:r>
              <a:rPr lang="en-US" dirty="0"/>
              <a:t>Copper State Bolt &amp; Nut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BCBF-4628-C973-868A-5C9AF9278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/>
              <a:t>Luis Martinez- Branch Manager, 602-437-8677</a:t>
            </a:r>
          </a:p>
          <a:p>
            <a:pPr lvl="1" algn="ctr">
              <a:lnSpc>
                <a:spcPct val="150000"/>
              </a:lnSpc>
            </a:pPr>
            <a:r>
              <a:rPr lang="en-US" sz="2800" u="sng" dirty="0"/>
              <a:t>lmartinez@copperstate.com</a:t>
            </a: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/>
              <a:t>Mark Wulff- Regional VP of Construction, 602-399-0905</a:t>
            </a:r>
          </a:p>
          <a:p>
            <a:pPr lvl="1" algn="ctr">
              <a:lnSpc>
                <a:spcPct val="150000"/>
              </a:lnSpc>
            </a:pPr>
            <a:r>
              <a:rPr lang="en-US" sz="2800" u="sng" dirty="0"/>
              <a:t>mwulff@copperstate.com</a:t>
            </a:r>
          </a:p>
          <a:p>
            <a:pPr lvl="1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Cody Creelman- Account Manager, 602-290-2808</a:t>
            </a:r>
          </a:p>
          <a:p>
            <a:pPr marL="330200" lvl="1" indent="0" algn="ctr">
              <a:lnSpc>
                <a:spcPct val="150000"/>
              </a:lnSpc>
              <a:buNone/>
            </a:pPr>
            <a:r>
              <a:rPr lang="en-US" sz="2800" dirty="0"/>
              <a:t>- </a:t>
            </a:r>
            <a:r>
              <a:rPr lang="en-US" sz="2800" u="sng" dirty="0"/>
              <a:t>ccreelman@copperstate.com</a:t>
            </a:r>
          </a:p>
          <a:p>
            <a:pPr lvl="1" algn="ctr">
              <a:lnSpc>
                <a:spcPct val="150000"/>
              </a:lnSpc>
            </a:pPr>
            <a:endParaRPr lang="en-US" sz="2800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CB778A-FD0C-E028-7032-7182B03FAB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018" y="5791200"/>
            <a:ext cx="1713611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893"/>
            <a:ext cx="12185778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3684" y="893"/>
            <a:ext cx="7065138" cy="6856214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2" descr="Z:\CSBN LOGO\csbn logo for phones-full.png">
            <a:extLst>
              <a:ext uri="{FF2B5EF4-FFF2-40B4-BE49-F238E27FC236}">
                <a16:creationId xmlns:a16="http://schemas.microsoft.com/office/drawing/2014/main" id="{49690FE2-7E2A-462F-9DC3-CD97CBDE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5943600"/>
            <a:ext cx="925509" cy="69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E4484-F610-7132-4CFD-A5E93F86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838200"/>
            <a:ext cx="71628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Thank you!</a:t>
            </a: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We look forward to earning your business and working to support your project needs.</a:t>
            </a:r>
          </a:p>
          <a:p>
            <a:pPr marL="0" indent="0">
              <a:buNone/>
            </a:pP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buNone/>
            </a:pP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Thank you for the opportunity to develop our partnership together!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building with palm trees in front of it&#10;&#10;Description automatically generated">
            <a:extLst>
              <a:ext uri="{FF2B5EF4-FFF2-40B4-BE49-F238E27FC236}">
                <a16:creationId xmlns:a16="http://schemas.microsoft.com/office/drawing/2014/main" id="{88F7C505-7660-B10E-2B02-DC6E93BA61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" b="2664"/>
          <a:stretch/>
        </p:blipFill>
        <p:spPr>
          <a:xfrm>
            <a:off x="-3049" y="0"/>
            <a:ext cx="12191874" cy="563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0AA14F-A613-919A-F461-65EE24E84F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5703" y="5691022"/>
            <a:ext cx="1593441" cy="11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 16x9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E48312"/>
      </a:accent2>
      <a:accent3>
        <a:srgbClr val="E48312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19558B471C446921079102470FE7B" ma:contentTypeVersion="20" ma:contentTypeDescription="Create a new document." ma:contentTypeScope="" ma:versionID="877b159651264f39eb62229f1ad04da2">
  <xsd:schema xmlns:xsd="http://www.w3.org/2001/XMLSchema" xmlns:xs="http://www.w3.org/2001/XMLSchema" xmlns:p="http://schemas.microsoft.com/office/2006/metadata/properties" xmlns:ns2="84fab2a4-0f68-42d4-aa4a-80985a0cd1c2" xmlns:ns3="415974d1-0167-4933-8984-2cec3b6f7b66" targetNamespace="http://schemas.microsoft.com/office/2006/metadata/properties" ma:root="true" ma:fieldsID="108c40db903393e803ecb066fe23fdd8" ns2:_="" ns3:_="">
    <xsd:import namespace="84fab2a4-0f68-42d4-aa4a-80985a0cd1c2"/>
    <xsd:import namespace="415974d1-0167-4933-8984-2cec3b6f7b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ab2a4-0f68-42d4-aa4a-80985a0cd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4162e6-bd7f-4bd1-bc90-9e1e6da1d9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974d1-0167-4933-8984-2cec3b6f7b6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d61588d-bd06-4f1c-809c-bdea488decb6}" ma:internalName="TaxCatchAll" ma:showField="CatchAllData" ma:web="415974d1-0167-4933-8984-2cec3b6f7b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4fab2a4-0f68-42d4-aa4a-80985a0cd1c2" xsi:nil="true"/>
    <lcf76f155ced4ddcb4097134ff3c332f xmlns="84fab2a4-0f68-42d4-aa4a-80985a0cd1c2">
      <Terms xmlns="http://schemas.microsoft.com/office/infopath/2007/PartnerControls"/>
    </lcf76f155ced4ddcb4097134ff3c332f>
    <TaxCatchAll xmlns="415974d1-0167-4933-8984-2cec3b6f7b66" xsi:nil="true"/>
    <SharedWithUsers xmlns="415974d1-0167-4933-8984-2cec3b6f7b66">
      <UserInfo>
        <DisplayName>Jeremiah Carter</DisplayName>
        <AccountId>227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260553-C3C9-4EBB-847B-9FD8BB17C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fab2a4-0f68-42d4-aa4a-80985a0cd1c2"/>
    <ds:schemaRef ds:uri="415974d1-0167-4933-8984-2cec3b6f7b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672E7D-4E9C-4D86-8CF7-348EAFE9A07E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84fab2a4-0f68-42d4-aa4a-80985a0cd1c2"/>
    <ds:schemaRef ds:uri="http://purl.org/dc/elements/1.1/"/>
    <ds:schemaRef ds:uri="http://purl.org/dc/terms/"/>
    <ds:schemaRef ds:uri="http://purl.org/dc/dcmitype/"/>
    <ds:schemaRef ds:uri="415974d1-0167-4933-8984-2cec3b6f7b66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D531BF8-06FF-41CC-8AB9-6EED6929A14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b3bed6e-be4b-4b04-974b-79c4fa6adbda}" enabled="0" method="" siteId="{4b3bed6e-be4b-4b04-974b-79c4fa6adbd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0</TotalTime>
  <Words>384</Words>
  <Application>Microsoft Office PowerPoint</Application>
  <PresentationFormat>Custom</PresentationFormat>
  <Paragraphs>88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Corbel</vt:lpstr>
      <vt:lpstr>Segoe UI Semibold</vt:lpstr>
      <vt:lpstr>Segoe UI Semilight</vt:lpstr>
      <vt:lpstr>Marketing 16x9</vt:lpstr>
      <vt:lpstr>Office Theme</vt:lpstr>
      <vt:lpstr>Office Theme</vt:lpstr>
      <vt:lpstr>PowerPoint Presentation</vt:lpstr>
      <vt:lpstr>Copper State At A Glance:</vt:lpstr>
      <vt:lpstr>Copper State &amp; Garage Door Companies- ‘24 Stats:</vt:lpstr>
      <vt:lpstr>PowerPoint Presentation</vt:lpstr>
      <vt:lpstr>PowerPoint Presentation</vt:lpstr>
      <vt:lpstr>Safety Glasses &amp; Gloves: </vt:lpstr>
      <vt:lpstr>Other Product Lines: </vt:lpstr>
      <vt:lpstr>Your Copper State Bolt &amp; Nut Contacts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2016-09-26T16:38:06Z</dcterms:created>
  <dcterms:modified xsi:type="dcterms:W3CDTF">2025-05-21T15:45:54Z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  <property fmtid="{D5CDD505-2E9C-101B-9397-08002B2CF9AE}" pid="3" name="Order">
    <vt:r8>5630900</vt:r8>
  </property>
  <property fmtid="{D5CDD505-2E9C-101B-9397-08002B2CF9AE}" pid="4" name="ContentTypeId">
    <vt:lpwstr>0x01010067519558B471C446921079102470FE7B</vt:lpwstr>
  </property>
  <property fmtid="{D5CDD505-2E9C-101B-9397-08002B2CF9AE}" pid="5" name="MediaServiceImageTags">
    <vt:lpwstr/>
  </property>
</Properties>
</file>